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5" r:id="rId4"/>
    <p:sldId id="262" r:id="rId5"/>
    <p:sldId id="263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723" autoAdjust="0"/>
  </p:normalViewPr>
  <p:slideViewPr>
    <p:cSldViewPr>
      <p:cViewPr>
        <p:scale>
          <a:sx n="80" d="100"/>
          <a:sy n="80" d="100"/>
        </p:scale>
        <p:origin x="-1188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09E3C-5B87-4465-B369-41B92183FF6F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0A08F-7792-4347-99F0-E84F38E2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55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84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36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01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22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93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44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169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57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95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25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951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6F30D-A307-4984-9F29-7413C012E1C2}" type="datetimeFigureOut">
              <a:rPr lang="en-US" smtClean="0"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C60B0-9B64-489B-8DCA-555626DC5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42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190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CAVD Study: Nussenzweig_PI_435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53340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Assay: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HIV-1 Binding Antibody Multiplex Assay (HIV-1 BAMA)</a:t>
            </a:r>
          </a:p>
          <a:p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Envelope Proteins: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97 gp120/gp140 envelopes (Liao/Haynes PPF, DHVI) </a:t>
            </a:r>
          </a:p>
          <a:p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Positive Controls: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HIVIG, VRC01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mAb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and PGT121 Mature </a:t>
            </a:r>
          </a:p>
          <a:p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Negative Controls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 3685 A (Anthrax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mAb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 S.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Zolla-Pazner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Palivizumab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(RSV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mAb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Test </a:t>
            </a:r>
            <a:r>
              <a:rPr lang="en-US" sz="14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mAbs</a:t>
            </a:r>
            <a:r>
              <a:rPr lang="en-US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IAMO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LCmut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(50 </a:t>
            </a:r>
            <a:r>
              <a:rPr lang="en-US" sz="1400" dirty="0" smtClean="0">
                <a:latin typeface="Calibri"/>
                <a:cs typeface="Calibri"/>
              </a:rPr>
              <a:t>µg/ml)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        IAMO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LCgl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(50 </a:t>
            </a:r>
            <a:r>
              <a:rPr lang="en-US" sz="1400" dirty="0">
                <a:cs typeface="Calibri"/>
              </a:rPr>
              <a:t>µg/ml)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        IAMO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HCgl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LCgl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(50 </a:t>
            </a:r>
            <a:r>
              <a:rPr lang="en-US" sz="1400" dirty="0">
                <a:cs typeface="Calibri"/>
              </a:rPr>
              <a:t>µg/ml)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IAMO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HCgl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LCmut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(50 </a:t>
            </a:r>
            <a:r>
              <a:rPr lang="en-US" sz="1400" dirty="0">
                <a:cs typeface="Calibri"/>
              </a:rPr>
              <a:t>µg/ml)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2209800"/>
            <a:ext cx="8763000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Results: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Positive Controls and Negative Controls: 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HIVIG and VRC01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mAb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 positive controls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mAbs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3685A and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Palivizumab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negative controls</a:t>
            </a:r>
          </a:p>
          <a:p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IAMO I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LCmut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was positive for 77 envelope antigens: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18 low binding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38 moderate binding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21 higher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binding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Positive differential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binding to CD4 binding site</a:t>
            </a:r>
          </a:p>
          <a:p>
            <a:pPr lvl="1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IAMO I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LCgl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was positive for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34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envelope antigens: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29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low binding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moderate binding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higher binding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Positive differential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binding to CD4 binding site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IAMO I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HCgl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LCgl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was positive for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16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envelope antigens: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16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low binding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 moderate binding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 higher binding</a:t>
            </a:r>
            <a:endParaRPr lang="en-US" sz="11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IAMO I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LCmut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was positive for 46 envelope antigens: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34 low binding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 moderate binding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 higher binding</a:t>
            </a:r>
          </a:p>
          <a:p>
            <a:pPr lvl="1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3950" y="6477000"/>
            <a:ext cx="41910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Tomaras 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DHVI. 09 January 2015.Montefiori </a:t>
            </a:r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CAVD-VIMC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490684"/>
            <a:ext cx="2581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CAVD Study: Nussenzweig_PI_435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074" name="Picture 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949703"/>
            <a:ext cx="1668374" cy="51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0"/>
            <a:ext cx="304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 Antibody Binding Responses to gp120/gp140 Antigens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592542"/>
            <a:ext cx="41910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Tomaras DHVI. 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09 </a:t>
            </a:r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January 2015.Montefiori CAVD-VIMC</a:t>
            </a:r>
          </a:p>
          <a:p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83000"/>
            <a:ext cx="5998990" cy="650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16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467474"/>
            <a:ext cx="41910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Tomaras DHVI. 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09 </a:t>
            </a:r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January 2015.Montefiori CAVD-VIMC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52400"/>
            <a:ext cx="762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</a:t>
            </a:r>
            <a:r>
              <a:rPr lang="en-US" sz="2400" b="1" baseline="-25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Comparison of Positive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Antibody Binding Responses to gp120/gp140 Antigens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1450" y="983397"/>
            <a:ext cx="2581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CAVD Study: Nussenzweig_PI_435</a:t>
            </a:r>
            <a:endParaRPr lang="en-US" sz="1200" dirty="0">
              <a:latin typeface="Arial"/>
              <a:cs typeface="Arial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042712"/>
              </p:ext>
            </p:extLst>
          </p:nvPr>
        </p:nvGraphicFramePr>
        <p:xfrm>
          <a:off x="193221" y="1541810"/>
          <a:ext cx="8616950" cy="4920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Prism 6" r:id="rId3" imgW="9004113" imgH="5141199" progId="Prism6.Document">
                  <p:embed/>
                </p:oleObj>
              </mc:Choice>
              <mc:Fallback>
                <p:oleObj name="Prism 6" r:id="rId3" imgW="9004113" imgH="5141199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221" y="1541810"/>
                        <a:ext cx="8616950" cy="49207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0999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9292486"/>
              </p:ext>
            </p:extLst>
          </p:nvPr>
        </p:nvGraphicFramePr>
        <p:xfrm>
          <a:off x="152400" y="943094"/>
          <a:ext cx="3643387" cy="5829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Prism 5" r:id="rId3" imgW="5517000" imgH="8828640" progId="Prism5.Document">
                  <p:embed/>
                </p:oleObj>
              </mc:Choice>
              <mc:Fallback>
                <p:oleObj name="Prism 5" r:id="rId3" imgW="5517000" imgH="882864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943094"/>
                        <a:ext cx="3643387" cy="58294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-9525" y="66675"/>
            <a:ext cx="9667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Apparent Affinity (EC</a:t>
            </a:r>
            <a:r>
              <a:rPr lang="en-US" sz="2000" b="1" baseline="-25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IAMO I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LCmut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IAMO I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LCgl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28575" y="466785"/>
            <a:ext cx="30219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CAVD Study: Nussenzweig_PI_435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4038600" y="1524000"/>
            <a:ext cx="3733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Apparent Affinity (EC50)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VRC01 = 0.43 µg/ml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IAMO I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LCmut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 0.085 µg/ml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IAMO I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LCgl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 0.89 µg/ml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38600" y="3200400"/>
            <a:ext cx="373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Apparent Affinity (EC50)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VRC01 = 2.69 µg/ml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IAMO I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LCmut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 2.78 µg/ml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38600" y="5029200"/>
            <a:ext cx="3733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Apparent Affinity (EC50)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VRC01 = 0.36 µg/ml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IAMO I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LCmut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 0.05 µg/ml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IAMO I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HCmut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LCgl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 3.18 µg/ml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6477000"/>
            <a:ext cx="41910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Tomaras DHVI. 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09 </a:t>
            </a:r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January 2015.Montefiori CAVD-VIMC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788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800"/>
            <a:ext cx="77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 smtClean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 Binding Site Differential Analysis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" y="1629489"/>
            <a:ext cx="3733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FI values &lt;100 FI are set to 100 FI </a:t>
            </a:r>
            <a:endParaRPr lang="en-US" sz="1000" dirty="0"/>
          </a:p>
        </p:txBody>
      </p:sp>
      <p:sp>
        <p:nvSpPr>
          <p:cNvPr id="6" name="Rectangle 5"/>
          <p:cNvSpPr/>
          <p:nvPr/>
        </p:nvSpPr>
        <p:spPr>
          <a:xfrm>
            <a:off x="76200" y="2440543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 Antibody Responses to gp120/gp140 Antigens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694551"/>
            <a:ext cx="381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CAVD Study: Nussenzweig_PI_435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2806721"/>
            <a:ext cx="381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CAVD Study: Nussenzweig_PI_435</a:t>
            </a:r>
            <a:endParaRPr lang="en-US" sz="1200" dirty="0">
              <a:latin typeface="Arial"/>
              <a:cs typeface="Arial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349939"/>
              </p:ext>
            </p:extLst>
          </p:nvPr>
        </p:nvGraphicFramePr>
        <p:xfrm>
          <a:off x="152400" y="5867400"/>
          <a:ext cx="1473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Worksheet" r:id="rId3" imgW="2486112" imgH="771448" progId="Excel.Sheet.12">
                  <p:embed/>
                </p:oleObj>
              </mc:Choice>
              <mc:Fallback>
                <p:oleObj name="Worksheet" r:id="rId3" imgW="2486112" imgH="771448" progId="Excel.Shee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5867400"/>
                        <a:ext cx="14732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953000" y="6477000"/>
            <a:ext cx="41910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Tomaras DHVI. 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09 </a:t>
            </a:r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January 2015.Montefiori CAVD-VIMC</a:t>
            </a:r>
          </a:p>
          <a:p>
            <a:endParaRPr lang="en-US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76600"/>
            <a:ext cx="8820276" cy="250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03573"/>
            <a:ext cx="8434388" cy="516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90500" y="1782479"/>
            <a:ext cx="3733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Positive Differential Binding &gt;2.5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90184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90600"/>
            <a:ext cx="8305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HIV-1 BAMA: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Nicole L. Yates, Jessica Peel, Tara McNair, Sheetal Sawant, Georgia Tomaras</a:t>
            </a:r>
          </a:p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Proteins: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James Peacock, Larry Liao, Barton Haynes (Gates PPF)</a:t>
            </a:r>
          </a:p>
          <a:p>
            <a:r>
              <a:rPr lang="en-US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mAb</a:t>
            </a: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John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Mascola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, Susan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Zolla-Pazner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CAVIMC Project Management: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Hongmei Gao, Kelli Greene</a:t>
            </a:r>
          </a:p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CAVIMC PI: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David C.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Montefiori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Bill &amp; Melinda Gates Foundation Grants to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Montefiori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4600" y="145002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0" y="6477000"/>
            <a:ext cx="41910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Tomaras DHVI. 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09 </a:t>
            </a:r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January 2015.Montefiori CAVD-VIMC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529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320</Words>
  <Application>Microsoft Office PowerPoint</Application>
  <PresentationFormat>On-screen Show (4:3)</PresentationFormat>
  <Paragraphs>75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Office Theme</vt:lpstr>
      <vt:lpstr>Prism 5</vt:lpstr>
      <vt:lpstr>Worksheet</vt:lpstr>
      <vt:lpstr>GraphPad Prism 6 Project</vt:lpstr>
      <vt:lpstr>CAVD Study: Nussenzweig_PI_435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Duke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CAVD Study: Nussenzweig_PI_435</dc:title>
  <dc:creator>Jessica Peel</dc:creator>
  <cp:lastModifiedBy>Nicole Yates, Ph.D.</cp:lastModifiedBy>
  <cp:revision>40</cp:revision>
  <dcterms:created xsi:type="dcterms:W3CDTF">2014-06-10T18:48:04Z</dcterms:created>
  <dcterms:modified xsi:type="dcterms:W3CDTF">2015-01-10T03:07:26Z</dcterms:modified>
</cp:coreProperties>
</file>