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99" r:id="rId3"/>
    <p:sldId id="301" r:id="rId4"/>
    <p:sldId id="295" r:id="rId5"/>
    <p:sldId id="296" r:id="rId6"/>
    <p:sldId id="297" r:id="rId7"/>
    <p:sldId id="257" r:id="rId8"/>
    <p:sldId id="258" r:id="rId9"/>
    <p:sldId id="302" r:id="rId10"/>
    <p:sldId id="303" r:id="rId11"/>
    <p:sldId id="305" r:id="rId12"/>
    <p:sldId id="264" r:id="rId13"/>
    <p:sldId id="265" r:id="rId14"/>
    <p:sldId id="304" r:id="rId15"/>
    <p:sldId id="266" r:id="rId16"/>
    <p:sldId id="268" r:id="rId17"/>
    <p:sldId id="269" r:id="rId18"/>
    <p:sldId id="270" r:id="rId19"/>
    <p:sldId id="306" r:id="rId20"/>
    <p:sldId id="272" r:id="rId21"/>
    <p:sldId id="273" r:id="rId22"/>
    <p:sldId id="274" r:id="rId23"/>
    <p:sldId id="275" r:id="rId24"/>
    <p:sldId id="307" r:id="rId25"/>
    <p:sldId id="308" r:id="rId26"/>
    <p:sldId id="278" r:id="rId27"/>
    <p:sldId id="300" r:id="rId28"/>
    <p:sldId id="281" r:id="rId29"/>
    <p:sldId id="282" r:id="rId30"/>
    <p:sldId id="309" r:id="rId31"/>
    <p:sldId id="310" r:id="rId32"/>
    <p:sldId id="311" r:id="rId33"/>
    <p:sldId id="312" r:id="rId34"/>
    <p:sldId id="290" r:id="rId35"/>
    <p:sldId id="292" r:id="rId36"/>
    <p:sldId id="313" r:id="rId37"/>
    <p:sldId id="314" r:id="rId38"/>
    <p:sldId id="291" r:id="rId39"/>
    <p:sldId id="315" r:id="rId40"/>
    <p:sldId id="316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E1992-23CF-4429-8A5E-76F036D53CCB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50D5-CD7F-4115-9FDE-3C6D82F37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77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5377B-972F-4F03-AC28-E705D6C20FE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53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57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4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6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6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0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331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2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3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5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1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7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15591-5125-4F48-8BBC-A424A1EFB0E2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D46DF-EA86-49C4-94E4-84B12785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9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CAVIMC 040 </a:t>
            </a:r>
            <a:r>
              <a:rPr lang="en-US" sz="3200" b="1" dirty="0" err="1" smtClean="0">
                <a:solidFill>
                  <a:srgbClr val="0000CC"/>
                </a:solidFill>
              </a:rPr>
              <a:t>mAb</a:t>
            </a:r>
            <a:r>
              <a:rPr lang="en-US" sz="3200" b="1" dirty="0" smtClean="0">
                <a:solidFill>
                  <a:srgbClr val="0000CC"/>
                </a:solidFill>
              </a:rPr>
              <a:t> Linear Epitope Mapping</a:t>
            </a:r>
            <a:endParaRPr lang="en-US" sz="3200" b="1" dirty="0">
              <a:solidFill>
                <a:srgbClr val="0000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6096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Shaunna Shen/Georgia Tomaras, CAVIMC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80852"/>
            <a:ext cx="73152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24 </a:t>
            </a:r>
            <a:r>
              <a:rPr lang="en-US" sz="2000" dirty="0" err="1" smtClean="0"/>
              <a:t>mAb</a:t>
            </a:r>
            <a:r>
              <a:rPr lang="en-US" sz="2000" dirty="0" smtClean="0"/>
              <a:t> + 2 negative control tested: 20 µg/ml (default), 5, 10, or 40 µg/ml (for repeats/confirmation).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Peptide sequences on slide: 15-mers overlapping by 12, covering full length consensus Env gp160 of HIV clade A, B, C, D, group M, and CRF 1 &amp; 2</a:t>
            </a:r>
            <a:r>
              <a:rPr lang="en-US" sz="2000" dirty="0"/>
              <a:t>. </a:t>
            </a: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Slide </a:t>
            </a:r>
            <a:r>
              <a:rPr lang="en-US" sz="2000" dirty="0"/>
              <a:t>Lots used: JPT 1948 (default</a:t>
            </a:r>
            <a:r>
              <a:rPr lang="en-US" sz="2000" dirty="0" smtClean="0"/>
              <a:t>) and </a:t>
            </a:r>
            <a:r>
              <a:rPr lang="en-US" sz="2000" dirty="0"/>
              <a:t>JPT 2049 (for repeats/confirmation</a:t>
            </a:r>
            <a:r>
              <a:rPr lang="en-US" sz="20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374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L9-i1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57956"/>
            <a:ext cx="9144000" cy="341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2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959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L9-i1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696939"/>
              </p:ext>
            </p:extLst>
          </p:nvPr>
        </p:nvGraphicFramePr>
        <p:xfrm>
          <a:off x="1227663" y="1828800"/>
          <a:ext cx="6671106" cy="2775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357"/>
                <a:gridCol w="779107"/>
                <a:gridCol w="779107"/>
                <a:gridCol w="779107"/>
                <a:gridCol w="779107"/>
                <a:gridCol w="779107"/>
                <a:gridCol w="779107"/>
                <a:gridCol w="779107"/>
              </a:tblGrid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2138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6174606"/>
            <a:ext cx="3891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10 µg/ml, Lot # JPT2049, PMT600; SXS 23-11</a:t>
            </a:r>
            <a:endParaRPr lang="en-US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199" y="4844534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6961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L9-i2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69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JR48.1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5902"/>
            <a:ext cx="9144000" cy="33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6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JR48.1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7978467"/>
              </p:ext>
            </p:extLst>
          </p:nvPr>
        </p:nvGraphicFramePr>
        <p:xfrm>
          <a:off x="1227663" y="1828800"/>
          <a:ext cx="6671106" cy="243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357"/>
                <a:gridCol w="779107"/>
                <a:gridCol w="779107"/>
                <a:gridCol w="779107"/>
                <a:gridCol w="779107"/>
                <a:gridCol w="779107"/>
                <a:gridCol w="779107"/>
                <a:gridCol w="779107"/>
              </a:tblGrid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6680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4038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63124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59875</a:t>
                      </a:r>
                    </a:p>
                  </a:txBody>
                  <a:tcPr marL="9525" marR="9525" marT="9525" marB="0" anchor="b"/>
                </a:tc>
              </a:tr>
              <a:tr h="370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6174606"/>
            <a:ext cx="3891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10 µg/ml, Lot # JPT2049, PMT600; SXS 23-11</a:t>
            </a:r>
            <a:endParaRPr lang="en-US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199" y="4844534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40386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JR49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5902"/>
            <a:ext cx="9144000" cy="33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66939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1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JR49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299963"/>
              </p:ext>
            </p:extLst>
          </p:nvPr>
        </p:nvGraphicFramePr>
        <p:xfrm>
          <a:off x="1295400" y="1828800"/>
          <a:ext cx="6747305" cy="12409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44526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44526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6172200"/>
            <a:ext cx="3891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2</a:t>
            </a:r>
            <a:r>
              <a:rPr lang="en-US" sz="1600" i="1" dirty="0" smtClean="0"/>
              <a:t>0 </a:t>
            </a:r>
            <a:r>
              <a:rPr lang="en-US" sz="1600" i="1" dirty="0"/>
              <a:t>µg/ml, Lot # JPT1948</a:t>
            </a:r>
            <a:r>
              <a:rPr lang="en-US" sz="1600" i="1" dirty="0" smtClean="0"/>
              <a:t>, PMT540; SXS 23-06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3276600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435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1" y="-76200"/>
            <a:ext cx="9151219" cy="343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0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6" y="3352800"/>
            <a:ext cx="9130364" cy="344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6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N60-i3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2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448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314" y="2133600"/>
            <a:ext cx="8305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X-axis: Peptide#, ordered from N’ to C’ on gp160.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Y-axis: Signal intensity, as determined by image analysis of the chip scans.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Colors of bars represent different clades/group/CRFs of HIV Env.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Background subtraction: 5-fold the signal intensity for nonspecific peptide </a:t>
            </a:r>
            <a:r>
              <a:rPr lang="en-US" sz="2000" dirty="0" smtClean="0"/>
              <a:t>binding.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Results are summarized in slide 3 as a table. Graphs of data for each </a:t>
            </a:r>
            <a:r>
              <a:rPr lang="en-US" sz="2000" dirty="0" err="1" smtClean="0"/>
              <a:t>mAb</a:t>
            </a:r>
            <a:r>
              <a:rPr lang="en-US" sz="2000" dirty="0" smtClean="0"/>
              <a:t> follow (Note: In the graphs, the </a:t>
            </a:r>
            <a:r>
              <a:rPr lang="en-US" sz="2000" dirty="0"/>
              <a:t>y</a:t>
            </a:r>
            <a:r>
              <a:rPr lang="en-US" sz="2000" dirty="0" smtClean="0"/>
              <a:t>-axis scales differ based on response magnitude). Binding intensity values per clade for each </a:t>
            </a:r>
            <a:r>
              <a:rPr lang="en-US" sz="2000" dirty="0" err="1" smtClean="0"/>
              <a:t>mAb</a:t>
            </a:r>
            <a:r>
              <a:rPr lang="en-US" sz="2000" dirty="0" smtClean="0"/>
              <a:t> with positivity calls are shown in a table after the graph.</a:t>
            </a:r>
            <a:endParaRPr lang="en-US" sz="200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CAVIMC 040 </a:t>
            </a:r>
            <a:r>
              <a:rPr lang="en-US" sz="3200" b="1" dirty="0" err="1" smtClean="0">
                <a:solidFill>
                  <a:srgbClr val="0000CC"/>
                </a:solidFill>
              </a:rPr>
              <a:t>mAb</a:t>
            </a:r>
            <a:r>
              <a:rPr lang="en-US" sz="3200" b="1" dirty="0" smtClean="0">
                <a:solidFill>
                  <a:srgbClr val="0000CC"/>
                </a:solidFill>
              </a:rPr>
              <a:t> Linear Epitope Mapping</a:t>
            </a:r>
            <a:endParaRPr lang="en-US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8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1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-48852"/>
            <a:ext cx="9151937" cy="340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66939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18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JR52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395500"/>
              </p:ext>
            </p:extLst>
          </p:nvPr>
        </p:nvGraphicFramePr>
        <p:xfrm>
          <a:off x="1295400" y="1828800"/>
          <a:ext cx="6747305" cy="20682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44634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11602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6164981"/>
            <a:ext cx="3891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2</a:t>
            </a:r>
            <a:r>
              <a:rPr lang="en-US" sz="1600" i="1" dirty="0" smtClean="0"/>
              <a:t>0 </a:t>
            </a:r>
            <a:r>
              <a:rPr lang="en-US" sz="1600" i="1" dirty="0"/>
              <a:t>µg/ml, Lot # JPT1948</a:t>
            </a:r>
            <a:r>
              <a:rPr lang="en-US" sz="1600" i="1" dirty="0" smtClean="0"/>
              <a:t>, PMT580; SXS 23-09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83783" y="4004846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540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N12-i15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57956"/>
            <a:ext cx="9144000" cy="341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2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5564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N12-i15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977473"/>
              </p:ext>
            </p:extLst>
          </p:nvPr>
        </p:nvGraphicFramePr>
        <p:xfrm>
          <a:off x="1295400" y="2514600"/>
          <a:ext cx="6747305" cy="8273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95800" y="6184232"/>
            <a:ext cx="3891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2</a:t>
            </a:r>
            <a:r>
              <a:rPr lang="en-US" sz="1600" i="1" dirty="0" smtClean="0"/>
              <a:t>0 </a:t>
            </a:r>
            <a:r>
              <a:rPr lang="en-US" sz="1600" i="1" dirty="0"/>
              <a:t>µg/ml, Lot # JPT1948</a:t>
            </a:r>
            <a:r>
              <a:rPr lang="en-US" sz="1600" i="1" dirty="0" smtClean="0"/>
              <a:t>, PMT600; SXS 23-10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48436" y="3505200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3918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N60-B1.1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02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N5-U1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26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N5-U2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2" y="-76200"/>
            <a:ext cx="9131968" cy="342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51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N5-U3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9" y="-76200"/>
            <a:ext cx="9136781" cy="3427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53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488112"/>
              </p:ext>
            </p:extLst>
          </p:nvPr>
        </p:nvGraphicFramePr>
        <p:xfrm>
          <a:off x="1676400" y="240030"/>
          <a:ext cx="6705600" cy="6412145"/>
        </p:xfrm>
        <a:graphic>
          <a:graphicData uri="http://schemas.openxmlformats.org/drawingml/2006/table">
            <a:tbl>
              <a:tblPr/>
              <a:tblGrid>
                <a:gridCol w="533400"/>
                <a:gridCol w="1066800"/>
                <a:gridCol w="1371600"/>
                <a:gridCol w="304800"/>
                <a:gridCol w="1066800"/>
                <a:gridCol w="2362200"/>
              </a:tblGrid>
              <a:tr h="3048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mAb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Name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source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Specificity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Linear Epitope Mapped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05">
                <a:tc>
                  <a:txBody>
                    <a:bodyPr/>
                    <a:lstStyle/>
                    <a:p>
                      <a:pPr algn="ctr" rtl="0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N12-i9.1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 Ctrl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805">
                <a:tc>
                  <a:txBody>
                    <a:bodyPr/>
                    <a:lstStyle/>
                    <a:p>
                      <a:pPr algn="ctr" rtl="0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N12-i9.1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 Ctrl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805">
                <a:tc>
                  <a:txBody>
                    <a:bodyPr/>
                    <a:lstStyle/>
                    <a:p>
                      <a:pPr algn="ctr" rtl="0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2F5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2F5 epitope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2F5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epitope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N5-i5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N12-i3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N26-i1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L9-i1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L9-i2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JR48.1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JR49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A32 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N60-i3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JR4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JR20 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JR52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N12-i15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N60-B1.1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gp120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N5-U1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N5-U2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N5-U3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98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N10-U1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 ID,</a:t>
                      </a:r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Clade C C1 &amp; MPER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16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N10-U2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IgG1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CBD-1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M785-U1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 ID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M785-U2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CBD-1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M785-U3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Negative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M785-U4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Rhesus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gp41</a:t>
                      </a: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gp41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CBD-1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156" marR="3156" marT="31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700" y="76200"/>
            <a:ext cx="1447800" cy="1143000"/>
          </a:xfrm>
        </p:spPr>
        <p:txBody>
          <a:bodyPr>
            <a:normAutofit/>
          </a:bodyPr>
          <a:lstStyle/>
          <a:p>
            <a:r>
              <a:rPr lang="en-US" sz="2400" b="1" cap="small" dirty="0" smtClean="0">
                <a:solidFill>
                  <a:srgbClr val="0000CC"/>
                </a:solidFill>
              </a:rPr>
              <a:t>Summary of</a:t>
            </a:r>
            <a:r>
              <a:rPr lang="en-US" sz="2400" b="1" cap="small" baseline="0" dirty="0" smtClean="0">
                <a:solidFill>
                  <a:srgbClr val="0000CC"/>
                </a:solidFill>
              </a:rPr>
              <a:t> Results</a:t>
            </a:r>
            <a:endParaRPr lang="en-US" sz="2400" b="1" cap="small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07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N10-U1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29000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8" y="-46200"/>
            <a:ext cx="9144802" cy="339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5648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N10-U1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644829"/>
              </p:ext>
            </p:extLst>
          </p:nvPr>
        </p:nvGraphicFramePr>
        <p:xfrm>
          <a:off x="1388444" y="1219200"/>
          <a:ext cx="6747305" cy="31348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53415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16830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59156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59086</a:t>
                      </a: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53422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59159</a:t>
                      </a: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12130</a:t>
                      </a: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54161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47183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51288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35031</a:t>
                      </a: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43418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115870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2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40230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00600" y="6174606"/>
            <a:ext cx="3787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5</a:t>
            </a:r>
            <a:r>
              <a:rPr lang="en-US" sz="1600" i="1" dirty="0" smtClean="0"/>
              <a:t> </a:t>
            </a:r>
            <a:r>
              <a:rPr lang="en-US" sz="1600" i="1" dirty="0"/>
              <a:t>µg/ml, Lot # JPT2049</a:t>
            </a:r>
            <a:r>
              <a:rPr lang="en-US" sz="1600" i="1" dirty="0" smtClean="0"/>
              <a:t>, PMT540; SXS 23-11</a:t>
            </a:r>
            <a:endParaRPr lang="en-US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410200"/>
            <a:ext cx="7394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CC"/>
                </a:solidFill>
              </a:rPr>
              <a:t>Note: “Breakage” of the gp41 ID epitope at peptide #192 and 193 is a known </a:t>
            </a:r>
          </a:p>
          <a:p>
            <a:r>
              <a:rPr lang="en-US" i="1" dirty="0" smtClean="0">
                <a:solidFill>
                  <a:srgbClr val="0000CC"/>
                </a:solidFill>
              </a:rPr>
              <a:t>slide </a:t>
            </a:r>
            <a:r>
              <a:rPr lang="en-US" i="1" dirty="0">
                <a:solidFill>
                  <a:srgbClr val="0000CC"/>
                </a:solidFill>
              </a:rPr>
              <a:t>q</a:t>
            </a:r>
            <a:r>
              <a:rPr lang="en-US" i="1" dirty="0" smtClean="0">
                <a:solidFill>
                  <a:srgbClr val="0000CC"/>
                </a:solidFill>
              </a:rPr>
              <a:t>uality issue.  The epitope is very likely a continuous one. </a:t>
            </a:r>
            <a:endParaRPr lang="en-US" i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3783" y="4385846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11876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N10-U2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5902"/>
            <a:ext cx="9144000" cy="33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66939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522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N10-U2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454956"/>
              </p:ext>
            </p:extLst>
          </p:nvPr>
        </p:nvGraphicFramePr>
        <p:xfrm>
          <a:off x="1371600" y="1676400"/>
          <a:ext cx="6747305" cy="2285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8634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2347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3795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8200" y="6172200"/>
            <a:ext cx="3845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20 µg/ml, Lot# JPT1948, PMT600; SXS 23-10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4114800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307475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M785-U1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66939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5902"/>
            <a:ext cx="9144000" cy="33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82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M785-U1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1254968"/>
              </p:ext>
            </p:extLst>
          </p:nvPr>
        </p:nvGraphicFramePr>
        <p:xfrm>
          <a:off x="1371600" y="2362200"/>
          <a:ext cx="6747305" cy="1262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38178</a:t>
                      </a:r>
                    </a:p>
                  </a:txBody>
                  <a:tcPr marL="9525" marR="9525" marT="9525" marB="0" anchor="b"/>
                </a:tc>
              </a:tr>
              <a:tr h="2832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12801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18114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9200" y="6184232"/>
            <a:ext cx="3891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20 </a:t>
            </a:r>
            <a:r>
              <a:rPr lang="en-US" sz="1600" i="1" dirty="0"/>
              <a:t>µg/ml, </a:t>
            </a:r>
            <a:r>
              <a:rPr lang="en-US" sz="1600" i="1" dirty="0" smtClean="0"/>
              <a:t>Lot# </a:t>
            </a:r>
            <a:r>
              <a:rPr lang="en-US" sz="1600" i="1" dirty="0"/>
              <a:t>JPT1948</a:t>
            </a:r>
            <a:r>
              <a:rPr lang="en-US" sz="1600" i="1" dirty="0" smtClean="0"/>
              <a:t>, PMT580; SXS 23-09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776246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786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M785-U2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2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57956"/>
            <a:ext cx="9144000" cy="341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5829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M785-U2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5288"/>
              </p:ext>
            </p:extLst>
          </p:nvPr>
        </p:nvGraphicFramePr>
        <p:xfrm>
          <a:off x="1371600" y="2362200"/>
          <a:ext cx="6747305" cy="653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6172200"/>
            <a:ext cx="3845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4</a:t>
            </a:r>
            <a:r>
              <a:rPr lang="en-US" sz="1600" i="1" dirty="0" smtClean="0"/>
              <a:t>0 </a:t>
            </a:r>
            <a:r>
              <a:rPr lang="en-US" sz="1600" i="1" dirty="0"/>
              <a:t>µg/ml, Lot# JPT2049</a:t>
            </a:r>
            <a:r>
              <a:rPr lang="en-US" sz="1600" i="1" dirty="0" smtClean="0"/>
              <a:t>, PMT600; SXS 23-11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3200400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53416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M785-U3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6" y="3352800"/>
            <a:ext cx="9145604" cy="345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9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M785-U4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5902"/>
            <a:ext cx="9144000" cy="33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66939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94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N12-i9.1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Neg</a:t>
            </a:r>
            <a:r>
              <a:rPr lang="en-US" baseline="0" dirty="0" smtClean="0"/>
              <a:t> Ctrl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-76200"/>
            <a:ext cx="9147175" cy="343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84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M785-U4 Signal Intensity Values</a:t>
            </a:r>
            <a:endParaRPr lang="en-US" sz="2800" u="sn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6789724"/>
              </p:ext>
            </p:extLst>
          </p:nvPr>
        </p:nvGraphicFramePr>
        <p:xfrm>
          <a:off x="1371600" y="2057400"/>
          <a:ext cx="6747305" cy="1915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1263"/>
                <a:gridCol w="788006"/>
                <a:gridCol w="788006"/>
                <a:gridCol w="788006"/>
                <a:gridCol w="788006"/>
                <a:gridCol w="788006"/>
                <a:gridCol w="788006"/>
                <a:gridCol w="788006"/>
              </a:tblGrid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Peptide </a:t>
                      </a:r>
                      <a:r>
                        <a:rPr lang="en-US" sz="1600" b="1" u="none" strike="noStrike" dirty="0" smtClean="0">
                          <a:effectLst/>
                        </a:rPr>
                        <a:t># 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Clade 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Group 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CRF 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3438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16795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35006</a:t>
                      </a:r>
                    </a:p>
                  </a:txBody>
                  <a:tcPr marL="9525" marR="9525" marT="9525" marB="0" anchor="b"/>
                </a:tc>
              </a:tr>
              <a:tr h="2832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2552</a:t>
                      </a:r>
                    </a:p>
                  </a:txBody>
                  <a:tcPr marL="9525" marR="9525" marT="9525" marB="0" anchor="b"/>
                </a:tc>
              </a:tr>
              <a:tr h="3265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76800" y="6203482"/>
            <a:ext cx="3845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4</a:t>
            </a:r>
            <a:r>
              <a:rPr lang="en-US" sz="1600" i="1" dirty="0" smtClean="0"/>
              <a:t>0 </a:t>
            </a:r>
            <a:r>
              <a:rPr lang="en-US" sz="1600" i="1" dirty="0"/>
              <a:t>µg/ml, Lot# JPT2049</a:t>
            </a:r>
            <a:r>
              <a:rPr lang="en-US" sz="1600" i="1" dirty="0" smtClean="0"/>
              <a:t>, PMT600; SXS 23-11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359983" y="4157246"/>
            <a:ext cx="5193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Background subtraction: 5-fold nonspecific peptide binding.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5994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N5-O1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Neg</a:t>
            </a:r>
            <a:r>
              <a:rPr lang="en-US" baseline="0" dirty="0" smtClean="0"/>
              <a:t> ctrl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7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2F5 </a:t>
            </a:r>
            <a:r>
              <a:rPr lang="en-US" dirty="0" err="1" smtClean="0"/>
              <a:t>Pos</a:t>
            </a:r>
            <a:r>
              <a:rPr lang="en-US" dirty="0" smtClean="0"/>
              <a:t> Ctrl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29000"/>
            <a:ext cx="9144000" cy="34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45902"/>
            <a:ext cx="9144000" cy="339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93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N5-i5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30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N12-i3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76200"/>
            <a:ext cx="9144000" cy="343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86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N26-i1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1" y="-76200"/>
            <a:ext cx="9155229" cy="3437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52800"/>
            <a:ext cx="9144000" cy="344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113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1159</Words>
  <Application>Microsoft Office PowerPoint</Application>
  <PresentationFormat>On-screen Show (4:3)</PresentationFormat>
  <Paragraphs>617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CAVIMC 040 mAb Linear Epitope Mapping</vt:lpstr>
      <vt:lpstr>CAVIMC 040 mAb Linear Epitope Mapping</vt:lpstr>
      <vt:lpstr>Summary of Results</vt:lpstr>
      <vt:lpstr>N12-i9.1 Neg Ctrl</vt:lpstr>
      <vt:lpstr>N5-O1 Neg ctrl</vt:lpstr>
      <vt:lpstr>2F5 Pos Ctrl</vt:lpstr>
      <vt:lpstr>N5-i5</vt:lpstr>
      <vt:lpstr>N12-i3</vt:lpstr>
      <vt:lpstr>N26-i1</vt:lpstr>
      <vt:lpstr>L9-i1</vt:lpstr>
      <vt:lpstr>L9-i1 Signal Intensity Values</vt:lpstr>
      <vt:lpstr>L9-i2</vt:lpstr>
      <vt:lpstr>JR48.1</vt:lpstr>
      <vt:lpstr>JR48.1 Signal Intensity Values</vt:lpstr>
      <vt:lpstr>JR49</vt:lpstr>
      <vt:lpstr>JR49 Signal Intensity Values</vt:lpstr>
      <vt:lpstr>A32</vt:lpstr>
      <vt:lpstr>C11</vt:lpstr>
      <vt:lpstr>N60-i3</vt:lpstr>
      <vt:lpstr>JR4</vt:lpstr>
      <vt:lpstr>JR20</vt:lpstr>
      <vt:lpstr>JR52</vt:lpstr>
      <vt:lpstr>JR52 Signal Intensity Values</vt:lpstr>
      <vt:lpstr>N12-i15</vt:lpstr>
      <vt:lpstr>N12-i15 Signal Intensity Values</vt:lpstr>
      <vt:lpstr>N60-B1.1</vt:lpstr>
      <vt:lpstr>N5-U1</vt:lpstr>
      <vt:lpstr>N5-U2</vt:lpstr>
      <vt:lpstr>N5-U3</vt:lpstr>
      <vt:lpstr>N10-U1</vt:lpstr>
      <vt:lpstr>N10-U1 Signal Intensity Values</vt:lpstr>
      <vt:lpstr>N10-U2</vt:lpstr>
      <vt:lpstr>N10-U2 Signal Intensity Values</vt:lpstr>
      <vt:lpstr>M785-U1</vt:lpstr>
      <vt:lpstr>M785-U1 Signal Intensity Values</vt:lpstr>
      <vt:lpstr>M785-U2</vt:lpstr>
      <vt:lpstr>M785-U2 Signal Intensity Values</vt:lpstr>
      <vt:lpstr>M785-U3</vt:lpstr>
      <vt:lpstr>M785-U4</vt:lpstr>
      <vt:lpstr>M785-U4 Signal Intensity Values</vt:lpstr>
    </vt:vector>
  </TitlesOfParts>
  <Company>Duke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CAVIMC 040 mAb Linear Epitope Mapping</dc:title>
  <dc:creator>Shaunna Shen</dc:creator>
  <cp:lastModifiedBy>Shaunna Shen</cp:lastModifiedBy>
  <cp:revision>46</cp:revision>
  <cp:lastPrinted>2012-05-01T17:28:50Z</cp:lastPrinted>
  <dcterms:created xsi:type="dcterms:W3CDTF">2012-05-01T14:47:07Z</dcterms:created>
  <dcterms:modified xsi:type="dcterms:W3CDTF">2012-05-11T02:19:26Z</dcterms:modified>
</cp:coreProperties>
</file>