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  <p:sldId id="25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AEB27-471B-3148-9758-A883D62B5E6A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1AF3D-D127-B348-9D48-BD3B0C859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943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AEB27-471B-3148-9758-A883D62B5E6A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1AF3D-D127-B348-9D48-BD3B0C859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45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AEB27-471B-3148-9758-A883D62B5E6A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1AF3D-D127-B348-9D48-BD3B0C859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705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AEB27-471B-3148-9758-A883D62B5E6A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1AF3D-D127-B348-9D48-BD3B0C859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712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AEB27-471B-3148-9758-A883D62B5E6A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1AF3D-D127-B348-9D48-BD3B0C859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992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AEB27-471B-3148-9758-A883D62B5E6A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1AF3D-D127-B348-9D48-BD3B0C859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798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AEB27-471B-3148-9758-A883D62B5E6A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1AF3D-D127-B348-9D48-BD3B0C859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78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AEB27-471B-3148-9758-A883D62B5E6A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1AF3D-D127-B348-9D48-BD3B0C859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771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AEB27-471B-3148-9758-A883D62B5E6A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1AF3D-D127-B348-9D48-BD3B0C859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821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AEB27-471B-3148-9758-A883D62B5E6A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1AF3D-D127-B348-9D48-BD3B0C859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678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AEB27-471B-3148-9758-A883D62B5E6A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1AF3D-D127-B348-9D48-BD3B0C859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827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5AEB27-471B-3148-9758-A883D62B5E6A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81AF3D-D127-B348-9D48-BD3B0C859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578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V43 DNA-Ad26-ALVAC Study</a:t>
            </a:r>
            <a:br>
              <a:rPr lang="en-US" dirty="0" smtClean="0"/>
            </a:br>
            <a:r>
              <a:rPr lang="en-US" dirty="0" err="1" smtClean="0"/>
              <a:t>ELISpot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3103" y="5100672"/>
            <a:ext cx="5257800" cy="1397000"/>
          </a:xfrm>
          <a:prstGeom prst="rect">
            <a:avLst/>
          </a:prstGeom>
        </p:spPr>
      </p:pic>
      <p:pic>
        <p:nvPicPr>
          <p:cNvPr id="5" name="Picture 4" descr="Spice Graph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575" y="1724334"/>
            <a:ext cx="7277100" cy="2971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6200000">
            <a:off x="16444" y="3030221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SFC/Million PBMC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285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CD4 T Cell Response</a:t>
            </a:r>
            <a:br>
              <a:rPr lang="en-US" dirty="0" smtClean="0"/>
            </a:br>
            <a:r>
              <a:rPr lang="en-US" sz="3600" dirty="0" smtClean="0"/>
              <a:t>(sum IFN-</a:t>
            </a:r>
            <a:r>
              <a:rPr lang="en-US" sz="3600" dirty="0" smtClean="0">
                <a:latin typeface="Symbol" charset="2"/>
                <a:cs typeface="Symbol" charset="2"/>
              </a:rPr>
              <a:t>g</a:t>
            </a:r>
            <a:r>
              <a:rPr lang="en-US" sz="3600" dirty="0" smtClean="0"/>
              <a:t>, IL-2, TNF; bars at median) </a:t>
            </a:r>
            <a:endParaRPr lang="en-US" dirty="0"/>
          </a:p>
        </p:txBody>
      </p:sp>
      <p:pic>
        <p:nvPicPr>
          <p:cNvPr id="5" name="Picture 4" descr="Spice Graph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76" y="1874346"/>
            <a:ext cx="7277100" cy="2971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3103" y="5100672"/>
            <a:ext cx="5257800" cy="1397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400307" y="3094434"/>
            <a:ext cx="1434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% CD4 T Cells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089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CD8 T Cell Response</a:t>
            </a:r>
            <a:br>
              <a:rPr lang="en-US" dirty="0" smtClean="0"/>
            </a:br>
            <a:r>
              <a:rPr lang="en-US" sz="3600" dirty="0" smtClean="0"/>
              <a:t>(sum IFN-</a:t>
            </a:r>
            <a:r>
              <a:rPr lang="en-US" sz="3600" dirty="0" smtClean="0">
                <a:latin typeface="Symbol" charset="2"/>
                <a:cs typeface="Symbol" charset="2"/>
              </a:rPr>
              <a:t>g</a:t>
            </a:r>
            <a:r>
              <a:rPr lang="en-US" sz="3600" dirty="0" smtClean="0"/>
              <a:t>, IL-2, TNF; bars at median) </a:t>
            </a:r>
            <a:endParaRPr lang="en-US" sz="3600" dirty="0"/>
          </a:p>
        </p:txBody>
      </p:sp>
      <p:pic>
        <p:nvPicPr>
          <p:cNvPr id="3" name="Picture 2" descr="Spice Graph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576" y="1744336"/>
            <a:ext cx="7277100" cy="29718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3103" y="5100672"/>
            <a:ext cx="5257800" cy="1397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370010" y="2890211"/>
            <a:ext cx="1434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% CD8 T Cells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0800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203" y="246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CD4 T Cell Quality</a:t>
            </a:r>
            <a:br>
              <a:rPr lang="en-US" dirty="0" smtClean="0"/>
            </a:br>
            <a:r>
              <a:rPr lang="en-US" sz="3600" dirty="0" smtClean="0"/>
              <a:t>Week 27</a:t>
            </a:r>
            <a:endParaRPr lang="en-US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617" y="1360435"/>
            <a:ext cx="6812773" cy="465634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7973" y="6156659"/>
            <a:ext cx="3721262" cy="534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481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CD8 T Cell Quality</a:t>
            </a:r>
            <a:br>
              <a:rPr lang="en-US" dirty="0" smtClean="0"/>
            </a:br>
            <a:r>
              <a:rPr lang="en-US" sz="3600" dirty="0" smtClean="0"/>
              <a:t>Week 27</a:t>
            </a:r>
            <a:endParaRPr lang="en-US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6073" y="1221753"/>
            <a:ext cx="6831855" cy="469451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7973" y="6156659"/>
            <a:ext cx="3721262" cy="534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127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ICS not performed on these samples due to low cell numbers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/>
              <a:t>Group 1</a:t>
            </a:r>
          </a:p>
          <a:p>
            <a:pPr lvl="1"/>
            <a:r>
              <a:rPr lang="en-US" dirty="0" smtClean="0"/>
              <a:t>R218 </a:t>
            </a:r>
            <a:r>
              <a:rPr lang="en-US" dirty="0" err="1" smtClean="0"/>
              <a:t>wk</a:t>
            </a:r>
            <a:r>
              <a:rPr lang="en-US" dirty="0" smtClean="0"/>
              <a:t> 27 CG7V </a:t>
            </a:r>
            <a:r>
              <a:rPr lang="en-US" dirty="0" err="1" smtClean="0"/>
              <a:t>Env</a:t>
            </a:r>
            <a:endParaRPr lang="en-US" dirty="0" smtClean="0"/>
          </a:p>
          <a:p>
            <a:pPr lvl="1"/>
            <a:r>
              <a:rPr lang="en-US" dirty="0" smtClean="0"/>
              <a:t>R222 wk2pp 766 Gag-pro, CG7V </a:t>
            </a:r>
            <a:r>
              <a:rPr lang="en-US" dirty="0" err="1" smtClean="0"/>
              <a:t>Env</a:t>
            </a:r>
            <a:endParaRPr lang="en-US" dirty="0" smtClean="0"/>
          </a:p>
          <a:p>
            <a:pPr lvl="1"/>
            <a:r>
              <a:rPr lang="en-US" dirty="0" smtClean="0"/>
              <a:t>R222 </a:t>
            </a:r>
            <a:r>
              <a:rPr lang="en-US" dirty="0" err="1" smtClean="0"/>
              <a:t>wk</a:t>
            </a:r>
            <a:r>
              <a:rPr lang="en-US" dirty="0" smtClean="0"/>
              <a:t> 27 CG7V </a:t>
            </a:r>
            <a:r>
              <a:rPr lang="en-US" dirty="0" err="1" smtClean="0"/>
              <a:t>Env</a:t>
            </a:r>
            <a:endParaRPr lang="en-US" dirty="0" smtClean="0"/>
          </a:p>
          <a:p>
            <a:pPr lvl="1"/>
            <a:r>
              <a:rPr lang="en-US" dirty="0" smtClean="0"/>
              <a:t>R255 wk0 CG7V </a:t>
            </a:r>
            <a:r>
              <a:rPr lang="en-US" dirty="0" err="1" smtClean="0"/>
              <a:t>Env</a:t>
            </a:r>
            <a:endParaRPr lang="en-US" dirty="0" smtClean="0"/>
          </a:p>
          <a:p>
            <a:pPr lvl="1"/>
            <a:r>
              <a:rPr lang="en-US" dirty="0" smtClean="0"/>
              <a:t>R255 wk2pp 766 Gag-pro, CG7V </a:t>
            </a:r>
            <a:r>
              <a:rPr lang="en-US" dirty="0" err="1" smtClean="0"/>
              <a:t>Env</a:t>
            </a:r>
            <a:endParaRPr lang="en-US" dirty="0" smtClean="0"/>
          </a:p>
          <a:p>
            <a:pPr lvl="1"/>
            <a:r>
              <a:rPr lang="en-US" dirty="0" smtClean="0"/>
              <a:t>R255 wk27 CG7V </a:t>
            </a:r>
            <a:r>
              <a:rPr lang="en-US" dirty="0" err="1" smtClean="0"/>
              <a:t>Env</a:t>
            </a:r>
            <a:endParaRPr lang="en-US" dirty="0" smtClean="0"/>
          </a:p>
          <a:p>
            <a:pPr lvl="1"/>
            <a:r>
              <a:rPr lang="en-US" dirty="0" smtClean="0"/>
              <a:t>R257 </a:t>
            </a:r>
            <a:r>
              <a:rPr lang="en-US" dirty="0" err="1" smtClean="0"/>
              <a:t>wk</a:t>
            </a:r>
            <a:r>
              <a:rPr lang="en-US" dirty="0" smtClean="0"/>
              <a:t> 2pp 766 Gag-pro, CG7V </a:t>
            </a:r>
            <a:r>
              <a:rPr lang="en-US" dirty="0" err="1" smtClean="0"/>
              <a:t>Env</a:t>
            </a:r>
            <a:endParaRPr lang="en-US" dirty="0" smtClean="0"/>
          </a:p>
          <a:p>
            <a:pPr lvl="1"/>
            <a:r>
              <a:rPr lang="en-US" dirty="0" smtClean="0"/>
              <a:t>R261 </a:t>
            </a:r>
            <a:r>
              <a:rPr lang="en-US" dirty="0" err="1" smtClean="0"/>
              <a:t>wk</a:t>
            </a:r>
            <a:r>
              <a:rPr lang="en-US" dirty="0" smtClean="0"/>
              <a:t> 27 CG7V </a:t>
            </a:r>
            <a:r>
              <a:rPr lang="en-US" dirty="0" err="1" smtClean="0"/>
              <a:t>Env</a:t>
            </a:r>
            <a:endParaRPr lang="en-US" dirty="0" smtClean="0"/>
          </a:p>
          <a:p>
            <a:pPr lvl="1"/>
            <a:r>
              <a:rPr lang="en-US" dirty="0" smtClean="0"/>
              <a:t>R273 </a:t>
            </a:r>
            <a:r>
              <a:rPr lang="en-US" dirty="0" err="1" smtClean="0"/>
              <a:t>wk</a:t>
            </a:r>
            <a:r>
              <a:rPr lang="en-US" dirty="0" smtClean="0"/>
              <a:t> 0 CG7V </a:t>
            </a:r>
            <a:r>
              <a:rPr lang="en-US" dirty="0" err="1" smtClean="0"/>
              <a:t>Env</a:t>
            </a:r>
            <a:endParaRPr lang="en-US" dirty="0" smtClean="0"/>
          </a:p>
          <a:p>
            <a:pPr lvl="1"/>
            <a:r>
              <a:rPr lang="en-US" dirty="0" smtClean="0"/>
              <a:t>R273 </a:t>
            </a:r>
            <a:r>
              <a:rPr lang="en-US" dirty="0" err="1" smtClean="0"/>
              <a:t>wk</a:t>
            </a:r>
            <a:r>
              <a:rPr lang="en-US" dirty="0" smtClean="0"/>
              <a:t> 27 766 Gag-pro, CG7V </a:t>
            </a:r>
            <a:r>
              <a:rPr lang="en-US" dirty="0" err="1" smtClean="0"/>
              <a:t>Env</a:t>
            </a:r>
            <a:endParaRPr lang="en-US" dirty="0" smtClean="0"/>
          </a:p>
          <a:p>
            <a:pPr lvl="1"/>
            <a:r>
              <a:rPr lang="en-US" dirty="0" smtClean="0"/>
              <a:t>R278 </a:t>
            </a:r>
            <a:r>
              <a:rPr lang="en-US" dirty="0" err="1" smtClean="0"/>
              <a:t>wk</a:t>
            </a:r>
            <a:r>
              <a:rPr lang="en-US" dirty="0" smtClean="0"/>
              <a:t> 27 766 Gag-pro, CG7V-Env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Group 2</a:t>
            </a:r>
          </a:p>
          <a:p>
            <a:pPr lvl="1"/>
            <a:r>
              <a:rPr lang="en-US" dirty="0" smtClean="0"/>
              <a:t>R220 </a:t>
            </a:r>
            <a:r>
              <a:rPr lang="en-US" dirty="0" err="1" smtClean="0"/>
              <a:t>wk</a:t>
            </a:r>
            <a:r>
              <a:rPr lang="en-US" dirty="0" smtClean="0"/>
              <a:t> 27 CG7V </a:t>
            </a:r>
            <a:r>
              <a:rPr lang="en-US" dirty="0" err="1" smtClean="0"/>
              <a:t>Env</a:t>
            </a:r>
            <a:endParaRPr lang="en-US" dirty="0" smtClean="0"/>
          </a:p>
          <a:p>
            <a:pPr lvl="1"/>
            <a:r>
              <a:rPr lang="en-US" dirty="0" smtClean="0"/>
              <a:t>R224 </a:t>
            </a:r>
            <a:r>
              <a:rPr lang="en-US" dirty="0" err="1" smtClean="0"/>
              <a:t>wk</a:t>
            </a:r>
            <a:r>
              <a:rPr lang="en-US" dirty="0" smtClean="0"/>
              <a:t> 27 CG7V </a:t>
            </a:r>
            <a:r>
              <a:rPr lang="en-US" dirty="0" err="1" smtClean="0"/>
              <a:t>Env</a:t>
            </a:r>
            <a:endParaRPr lang="en-US" dirty="0" smtClean="0"/>
          </a:p>
          <a:p>
            <a:pPr lvl="1"/>
            <a:r>
              <a:rPr lang="en-US" dirty="0" smtClean="0"/>
              <a:t>R227 </a:t>
            </a:r>
            <a:r>
              <a:rPr lang="en-US" dirty="0" err="1" smtClean="0"/>
              <a:t>wk</a:t>
            </a:r>
            <a:r>
              <a:rPr lang="en-US" dirty="0" smtClean="0"/>
              <a:t> 27 766 Gag-pro, CG7V </a:t>
            </a:r>
            <a:r>
              <a:rPr lang="en-US" dirty="0" err="1" smtClean="0"/>
              <a:t>Env</a:t>
            </a:r>
            <a:endParaRPr lang="en-US" dirty="0" smtClean="0"/>
          </a:p>
          <a:p>
            <a:pPr lvl="1"/>
            <a:r>
              <a:rPr lang="en-US" dirty="0" smtClean="0"/>
              <a:t>R230 </a:t>
            </a:r>
            <a:r>
              <a:rPr lang="en-US" dirty="0" err="1" smtClean="0"/>
              <a:t>wk</a:t>
            </a:r>
            <a:r>
              <a:rPr lang="en-US" dirty="0" smtClean="0"/>
              <a:t> 0 766 Gag-pro, CG7V </a:t>
            </a:r>
            <a:r>
              <a:rPr lang="en-US" dirty="0" err="1" smtClean="0"/>
              <a:t>Env</a:t>
            </a:r>
            <a:endParaRPr lang="en-US" dirty="0" smtClean="0"/>
          </a:p>
          <a:p>
            <a:pPr lvl="1"/>
            <a:r>
              <a:rPr lang="en-US" dirty="0" smtClean="0"/>
              <a:t>R230 </a:t>
            </a:r>
            <a:r>
              <a:rPr lang="en-US" dirty="0" err="1" smtClean="0"/>
              <a:t>wk</a:t>
            </a:r>
            <a:r>
              <a:rPr lang="en-US" dirty="0" smtClean="0"/>
              <a:t> 27 CG7V </a:t>
            </a:r>
            <a:r>
              <a:rPr lang="en-US" dirty="0" err="1" smtClean="0"/>
              <a:t>Env</a:t>
            </a:r>
            <a:endParaRPr lang="en-US" dirty="0" smtClean="0"/>
          </a:p>
          <a:p>
            <a:pPr lvl="1"/>
            <a:r>
              <a:rPr lang="en-US" dirty="0" smtClean="0"/>
              <a:t>R259 </a:t>
            </a:r>
            <a:r>
              <a:rPr lang="en-US" dirty="0" err="1" smtClean="0"/>
              <a:t>wk</a:t>
            </a:r>
            <a:r>
              <a:rPr lang="en-US" dirty="0" smtClean="0"/>
              <a:t> 0 766 Gag-pro, CG7V </a:t>
            </a:r>
            <a:r>
              <a:rPr lang="en-US" dirty="0" err="1" smtClean="0"/>
              <a:t>Env</a:t>
            </a:r>
            <a:endParaRPr lang="en-US" dirty="0" smtClean="0"/>
          </a:p>
          <a:p>
            <a:pPr lvl="1"/>
            <a:r>
              <a:rPr lang="en-US" dirty="0" smtClean="0"/>
              <a:t>R259 </a:t>
            </a:r>
            <a:r>
              <a:rPr lang="en-US" dirty="0" err="1" smtClean="0"/>
              <a:t>wk</a:t>
            </a:r>
            <a:r>
              <a:rPr lang="en-US" dirty="0" smtClean="0"/>
              <a:t> 2pp 766 Gag-pro, CG7V </a:t>
            </a:r>
            <a:r>
              <a:rPr lang="en-US" dirty="0" err="1" smtClean="0"/>
              <a:t>Env</a:t>
            </a:r>
            <a:endParaRPr lang="en-US" dirty="0" smtClean="0"/>
          </a:p>
          <a:p>
            <a:pPr lvl="1"/>
            <a:r>
              <a:rPr lang="en-US" dirty="0" smtClean="0"/>
              <a:t>R259 </a:t>
            </a:r>
            <a:r>
              <a:rPr lang="en-US" dirty="0" err="1" smtClean="0"/>
              <a:t>wk</a:t>
            </a:r>
            <a:r>
              <a:rPr lang="en-US" dirty="0" smtClean="0"/>
              <a:t> 27 CG7V </a:t>
            </a:r>
            <a:r>
              <a:rPr lang="en-US" dirty="0" err="1" smtClean="0"/>
              <a:t>Env</a:t>
            </a:r>
            <a:endParaRPr lang="en-US" dirty="0" smtClean="0"/>
          </a:p>
          <a:p>
            <a:pPr lvl="1"/>
            <a:r>
              <a:rPr lang="en-US" dirty="0" smtClean="0"/>
              <a:t>R265 </a:t>
            </a:r>
            <a:r>
              <a:rPr lang="en-US" dirty="0" err="1" smtClean="0"/>
              <a:t>wk</a:t>
            </a:r>
            <a:r>
              <a:rPr lang="en-US" dirty="0" smtClean="0"/>
              <a:t> 0 CG7V </a:t>
            </a:r>
            <a:r>
              <a:rPr lang="en-US" dirty="0" err="1" smtClean="0"/>
              <a:t>Env</a:t>
            </a:r>
            <a:endParaRPr lang="en-US" dirty="0" smtClean="0"/>
          </a:p>
          <a:p>
            <a:pPr lvl="1"/>
            <a:r>
              <a:rPr lang="en-US" dirty="0" smtClean="0"/>
              <a:t>R409 wk27 766 Gag-pro, CG7V </a:t>
            </a:r>
            <a:r>
              <a:rPr lang="en-US" dirty="0" err="1" smtClean="0"/>
              <a:t>Env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/>
              <a:t>Group 3</a:t>
            </a:r>
          </a:p>
          <a:p>
            <a:pPr lvl="1"/>
            <a:r>
              <a:rPr lang="en-US" dirty="0" smtClean="0"/>
              <a:t>R225 </a:t>
            </a:r>
            <a:r>
              <a:rPr lang="en-US" dirty="0" err="1" smtClean="0"/>
              <a:t>wk</a:t>
            </a:r>
            <a:r>
              <a:rPr lang="en-US" dirty="0" smtClean="0"/>
              <a:t> 27 CG7V </a:t>
            </a:r>
            <a:r>
              <a:rPr lang="en-US" dirty="0" err="1" smtClean="0"/>
              <a:t>Env</a:t>
            </a:r>
            <a:endParaRPr lang="en-US" dirty="0" smtClean="0"/>
          </a:p>
          <a:p>
            <a:pPr lvl="1"/>
            <a:r>
              <a:rPr lang="en-US" dirty="0" smtClean="0"/>
              <a:t>R234 </a:t>
            </a:r>
            <a:r>
              <a:rPr lang="en-US" dirty="0" err="1" smtClean="0"/>
              <a:t>wk</a:t>
            </a:r>
            <a:r>
              <a:rPr lang="en-US" dirty="0" smtClean="0"/>
              <a:t> 27 CG7V </a:t>
            </a:r>
            <a:r>
              <a:rPr lang="en-US" dirty="0" err="1" smtClean="0"/>
              <a:t>Env</a:t>
            </a:r>
            <a:endParaRPr lang="en-US" dirty="0" smtClean="0"/>
          </a:p>
          <a:p>
            <a:pPr lvl="1"/>
            <a:r>
              <a:rPr lang="en-US" dirty="0" smtClean="0"/>
              <a:t>R256 wk27 CG7V </a:t>
            </a:r>
            <a:r>
              <a:rPr lang="en-US" dirty="0" err="1" smtClean="0"/>
              <a:t>Env</a:t>
            </a:r>
            <a:endParaRPr lang="en-US" dirty="0" smtClean="0"/>
          </a:p>
          <a:p>
            <a:pPr lvl="1"/>
            <a:r>
              <a:rPr lang="en-US" dirty="0" smtClean="0"/>
              <a:t>R260 wk27 766 Gag-pro, CG7V </a:t>
            </a:r>
            <a:r>
              <a:rPr lang="en-US" dirty="0" err="1" smtClean="0"/>
              <a:t>Env</a:t>
            </a:r>
            <a:endParaRPr lang="en-US" dirty="0" smtClean="0"/>
          </a:p>
          <a:p>
            <a:pPr lvl="1"/>
            <a:r>
              <a:rPr lang="en-US" dirty="0" smtClean="0"/>
              <a:t>R264 </a:t>
            </a:r>
            <a:r>
              <a:rPr lang="en-US" dirty="0" err="1" smtClean="0"/>
              <a:t>wk</a:t>
            </a:r>
            <a:r>
              <a:rPr lang="en-US" dirty="0" smtClean="0"/>
              <a:t> 27 CG7V </a:t>
            </a:r>
            <a:r>
              <a:rPr lang="en-US" dirty="0" err="1" smtClean="0"/>
              <a:t>Env</a:t>
            </a:r>
            <a:endParaRPr lang="en-US" dirty="0" smtClean="0"/>
          </a:p>
          <a:p>
            <a:pPr lvl="1"/>
            <a:r>
              <a:rPr lang="en-US" dirty="0" smtClean="0"/>
              <a:t>R266 </a:t>
            </a:r>
            <a:r>
              <a:rPr lang="en-US" dirty="0" err="1" smtClean="0"/>
              <a:t>wk</a:t>
            </a:r>
            <a:r>
              <a:rPr lang="en-US" dirty="0" smtClean="0"/>
              <a:t> 27 CG7V </a:t>
            </a:r>
            <a:r>
              <a:rPr lang="en-US" dirty="0" err="1" smtClean="0"/>
              <a:t>Env</a:t>
            </a:r>
            <a:endParaRPr lang="en-US" dirty="0" smtClean="0"/>
          </a:p>
          <a:p>
            <a:pPr lvl="1"/>
            <a:r>
              <a:rPr lang="en-US" dirty="0" smtClean="0"/>
              <a:t>R272 </a:t>
            </a:r>
            <a:r>
              <a:rPr lang="en-US" dirty="0" err="1" smtClean="0"/>
              <a:t>wk</a:t>
            </a:r>
            <a:r>
              <a:rPr lang="en-US" dirty="0" smtClean="0"/>
              <a:t> 27 766 Gag-pro, CG7V </a:t>
            </a:r>
            <a:r>
              <a:rPr lang="en-US" dirty="0" err="1" smtClean="0"/>
              <a:t>Env</a:t>
            </a:r>
            <a:endParaRPr lang="en-US" dirty="0" smtClean="0"/>
          </a:p>
          <a:p>
            <a:pPr lvl="1"/>
            <a:r>
              <a:rPr lang="en-US" dirty="0" smtClean="0"/>
              <a:t>R276 </a:t>
            </a:r>
            <a:r>
              <a:rPr lang="en-US" dirty="0" err="1" smtClean="0"/>
              <a:t>wk</a:t>
            </a:r>
            <a:r>
              <a:rPr lang="en-US" dirty="0" smtClean="0"/>
              <a:t> 27 766 Gag-pro, CG7V </a:t>
            </a:r>
            <a:r>
              <a:rPr lang="en-US" dirty="0" err="1" smtClean="0"/>
              <a:t>Env</a:t>
            </a:r>
            <a:endParaRPr lang="en-US" dirty="0" smtClean="0"/>
          </a:p>
          <a:p>
            <a:pPr lvl="1"/>
            <a:r>
              <a:rPr lang="en-US" dirty="0" smtClean="0"/>
              <a:t>R408 </a:t>
            </a:r>
            <a:r>
              <a:rPr lang="en-US" dirty="0" err="1" smtClean="0"/>
              <a:t>wk</a:t>
            </a:r>
            <a:r>
              <a:rPr lang="en-US" dirty="0" smtClean="0"/>
              <a:t> 27 766 Gag-pro, CG7V </a:t>
            </a:r>
            <a:r>
              <a:rPr lang="en-US" dirty="0" err="1" smtClean="0"/>
              <a:t>Env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105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230</Words>
  <Application>Microsoft Office PowerPoint</Application>
  <PresentationFormat>On-screen Show (4:3)</PresentationFormat>
  <Paragraphs>45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V43 DNA-Ad26-ALVAC Study ELISpot</vt:lpstr>
      <vt:lpstr>CD4 T Cell Response (sum IFN-g, IL-2, TNF; bars at median) </vt:lpstr>
      <vt:lpstr>CD8 T Cell Response (sum IFN-g, IL-2, TNF; bars at median) </vt:lpstr>
      <vt:lpstr>CD4 T Cell Quality Week 27</vt:lpstr>
      <vt:lpstr>CD8 T Cell Quality Week 27</vt:lpstr>
      <vt:lpstr>ICS not performed on these samples due to low cell numbers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ICS not performed on these samples due to low cell numbers</dc:title>
  <dc:creator>Kathryn Foulds</dc:creator>
  <cp:lastModifiedBy>Trujillo, Carrie N</cp:lastModifiedBy>
  <cp:revision>8</cp:revision>
  <dcterms:created xsi:type="dcterms:W3CDTF">2013-05-07T20:00:08Z</dcterms:created>
  <dcterms:modified xsi:type="dcterms:W3CDTF">2013-06-27T20:25:48Z</dcterms:modified>
</cp:coreProperties>
</file>