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BB820EE-EB02-4784-AF2B-F8C0FE20F621}" type="datetimeFigureOut">
              <a:rPr lang="en-US" smtClean="0"/>
              <a:t>8/5/2013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1A2007-6DFC-49F1-8893-CC9593C82936}" type="slidenum">
              <a:rPr lang="en-US" smtClean="0"/>
              <a:t>‹#›</a:t>
            </a:fld>
            <a:endParaRPr lang="en-US"/>
          </a:p>
        </p:txBody>
      </p:sp>
    </p:spTree>
    <p:extLst>
      <p:ext uri="{BB962C8B-B14F-4D97-AF65-F5344CB8AC3E}">
        <p14:creationId xmlns:p14="http://schemas.microsoft.com/office/powerpoint/2010/main" val="41624397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BB820EE-EB02-4784-AF2B-F8C0FE20F621}" type="datetimeFigureOut">
              <a:rPr lang="en-US" smtClean="0"/>
              <a:t>8/5/2013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1A2007-6DFC-49F1-8893-CC9593C82936}" type="slidenum">
              <a:rPr lang="en-US" smtClean="0"/>
              <a:t>‹#›</a:t>
            </a:fld>
            <a:endParaRPr lang="en-US"/>
          </a:p>
        </p:txBody>
      </p:sp>
    </p:spTree>
    <p:extLst>
      <p:ext uri="{BB962C8B-B14F-4D97-AF65-F5344CB8AC3E}">
        <p14:creationId xmlns:p14="http://schemas.microsoft.com/office/powerpoint/2010/main" val="444739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BB820EE-EB02-4784-AF2B-F8C0FE20F621}" type="datetimeFigureOut">
              <a:rPr lang="en-US" smtClean="0"/>
              <a:t>8/5/2013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1A2007-6DFC-49F1-8893-CC9593C82936}" type="slidenum">
              <a:rPr lang="en-US" smtClean="0"/>
              <a:t>‹#›</a:t>
            </a:fld>
            <a:endParaRPr lang="en-US"/>
          </a:p>
        </p:txBody>
      </p:sp>
    </p:spTree>
    <p:extLst>
      <p:ext uri="{BB962C8B-B14F-4D97-AF65-F5344CB8AC3E}">
        <p14:creationId xmlns:p14="http://schemas.microsoft.com/office/powerpoint/2010/main" val="36461502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BB820EE-EB02-4784-AF2B-F8C0FE20F621}" type="datetimeFigureOut">
              <a:rPr lang="en-US" smtClean="0"/>
              <a:t>8/5/2013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1A2007-6DFC-49F1-8893-CC9593C82936}" type="slidenum">
              <a:rPr lang="en-US" smtClean="0"/>
              <a:t>‹#›</a:t>
            </a:fld>
            <a:endParaRPr lang="en-US"/>
          </a:p>
        </p:txBody>
      </p:sp>
    </p:spTree>
    <p:extLst>
      <p:ext uri="{BB962C8B-B14F-4D97-AF65-F5344CB8AC3E}">
        <p14:creationId xmlns:p14="http://schemas.microsoft.com/office/powerpoint/2010/main" val="7985579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BB820EE-EB02-4784-AF2B-F8C0FE20F621}" type="datetimeFigureOut">
              <a:rPr lang="en-US" smtClean="0"/>
              <a:t>8/5/2013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1A2007-6DFC-49F1-8893-CC9593C82936}" type="slidenum">
              <a:rPr lang="en-US" smtClean="0"/>
              <a:t>‹#›</a:t>
            </a:fld>
            <a:endParaRPr lang="en-US"/>
          </a:p>
        </p:txBody>
      </p:sp>
    </p:spTree>
    <p:extLst>
      <p:ext uri="{BB962C8B-B14F-4D97-AF65-F5344CB8AC3E}">
        <p14:creationId xmlns:p14="http://schemas.microsoft.com/office/powerpoint/2010/main" val="20361541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BB820EE-EB02-4784-AF2B-F8C0FE20F621}" type="datetimeFigureOut">
              <a:rPr lang="en-US" smtClean="0"/>
              <a:t>8/5/2013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E1A2007-6DFC-49F1-8893-CC9593C82936}" type="slidenum">
              <a:rPr lang="en-US" smtClean="0"/>
              <a:t>‹#›</a:t>
            </a:fld>
            <a:endParaRPr lang="en-US"/>
          </a:p>
        </p:txBody>
      </p:sp>
    </p:spTree>
    <p:extLst>
      <p:ext uri="{BB962C8B-B14F-4D97-AF65-F5344CB8AC3E}">
        <p14:creationId xmlns:p14="http://schemas.microsoft.com/office/powerpoint/2010/main" val="16049968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BB820EE-EB02-4784-AF2B-F8C0FE20F621}" type="datetimeFigureOut">
              <a:rPr lang="en-US" smtClean="0"/>
              <a:t>8/5/2013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E1A2007-6DFC-49F1-8893-CC9593C82936}" type="slidenum">
              <a:rPr lang="en-US" smtClean="0"/>
              <a:t>‹#›</a:t>
            </a:fld>
            <a:endParaRPr lang="en-US"/>
          </a:p>
        </p:txBody>
      </p:sp>
    </p:spTree>
    <p:extLst>
      <p:ext uri="{BB962C8B-B14F-4D97-AF65-F5344CB8AC3E}">
        <p14:creationId xmlns:p14="http://schemas.microsoft.com/office/powerpoint/2010/main" val="25392751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BB820EE-EB02-4784-AF2B-F8C0FE20F621}" type="datetimeFigureOut">
              <a:rPr lang="en-US" smtClean="0"/>
              <a:t>8/5/2013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E1A2007-6DFC-49F1-8893-CC9593C82936}" type="slidenum">
              <a:rPr lang="en-US" smtClean="0"/>
              <a:t>‹#›</a:t>
            </a:fld>
            <a:endParaRPr lang="en-US"/>
          </a:p>
        </p:txBody>
      </p:sp>
    </p:spTree>
    <p:extLst>
      <p:ext uri="{BB962C8B-B14F-4D97-AF65-F5344CB8AC3E}">
        <p14:creationId xmlns:p14="http://schemas.microsoft.com/office/powerpoint/2010/main" val="21623096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BB820EE-EB02-4784-AF2B-F8C0FE20F621}" type="datetimeFigureOut">
              <a:rPr lang="en-US" smtClean="0"/>
              <a:t>8/5/2013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E1A2007-6DFC-49F1-8893-CC9593C82936}" type="slidenum">
              <a:rPr lang="en-US" smtClean="0"/>
              <a:t>‹#›</a:t>
            </a:fld>
            <a:endParaRPr lang="en-US"/>
          </a:p>
        </p:txBody>
      </p:sp>
    </p:spTree>
    <p:extLst>
      <p:ext uri="{BB962C8B-B14F-4D97-AF65-F5344CB8AC3E}">
        <p14:creationId xmlns:p14="http://schemas.microsoft.com/office/powerpoint/2010/main" val="17099270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BB820EE-EB02-4784-AF2B-F8C0FE20F621}" type="datetimeFigureOut">
              <a:rPr lang="en-US" smtClean="0"/>
              <a:t>8/5/2013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E1A2007-6DFC-49F1-8893-CC9593C82936}" type="slidenum">
              <a:rPr lang="en-US" smtClean="0"/>
              <a:t>‹#›</a:t>
            </a:fld>
            <a:endParaRPr lang="en-US"/>
          </a:p>
        </p:txBody>
      </p:sp>
    </p:spTree>
    <p:extLst>
      <p:ext uri="{BB962C8B-B14F-4D97-AF65-F5344CB8AC3E}">
        <p14:creationId xmlns:p14="http://schemas.microsoft.com/office/powerpoint/2010/main" val="6222699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BB820EE-EB02-4784-AF2B-F8C0FE20F621}" type="datetimeFigureOut">
              <a:rPr lang="en-US" smtClean="0"/>
              <a:t>8/5/2013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E1A2007-6DFC-49F1-8893-CC9593C82936}" type="slidenum">
              <a:rPr lang="en-US" smtClean="0"/>
              <a:t>‹#›</a:t>
            </a:fld>
            <a:endParaRPr lang="en-US"/>
          </a:p>
        </p:txBody>
      </p:sp>
    </p:spTree>
    <p:extLst>
      <p:ext uri="{BB962C8B-B14F-4D97-AF65-F5344CB8AC3E}">
        <p14:creationId xmlns:p14="http://schemas.microsoft.com/office/powerpoint/2010/main" val="15608969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BB820EE-EB02-4784-AF2B-F8C0FE20F621}" type="datetimeFigureOut">
              <a:rPr lang="en-US" smtClean="0"/>
              <a:t>8/5/2013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1A2007-6DFC-49F1-8893-CC9593C82936}" type="slidenum">
              <a:rPr lang="en-US" smtClean="0"/>
              <a:t>‹#›</a:t>
            </a:fld>
            <a:endParaRPr lang="en-US"/>
          </a:p>
        </p:txBody>
      </p:sp>
    </p:spTree>
    <p:extLst>
      <p:ext uri="{BB962C8B-B14F-4D97-AF65-F5344CB8AC3E}">
        <p14:creationId xmlns:p14="http://schemas.microsoft.com/office/powerpoint/2010/main" val="36428018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New Atlas Portal Layout</a:t>
            </a:r>
            <a:endParaRPr lang="en-US" dirty="0"/>
          </a:p>
        </p:txBody>
      </p:sp>
      <p:sp>
        <p:nvSpPr>
          <p:cNvPr id="5" name="Content Placeholder 4"/>
          <p:cNvSpPr>
            <a:spLocks noGrp="1"/>
          </p:cNvSpPr>
          <p:nvPr>
            <p:ph idx="1"/>
          </p:nvPr>
        </p:nvSpPr>
        <p:spPr/>
        <p:txBody>
          <a:bodyPr/>
          <a:lstStyle/>
          <a:p>
            <a:r>
              <a:rPr lang="en-US" dirty="0" smtClean="0"/>
              <a:t>The Atlas Science Portal has been upgraded and this has changed the layout of the Atlas landing page as well as the navigation menus on the VISC landing page.</a:t>
            </a:r>
          </a:p>
          <a:p>
            <a:r>
              <a:rPr lang="en-US" dirty="0" smtClean="0"/>
              <a:t>All the previous functionality is still there, only the top level navigation has changed</a:t>
            </a:r>
          </a:p>
          <a:p>
            <a:r>
              <a:rPr lang="en-US" dirty="0" smtClean="0"/>
              <a:t>This PowerPoint will walk you through these new navigation features.</a:t>
            </a:r>
          </a:p>
          <a:p>
            <a:endParaRPr lang="en-US" dirty="0"/>
          </a:p>
        </p:txBody>
      </p:sp>
      <p:pic>
        <p:nvPicPr>
          <p:cNvPr id="6" name="Picture 8" descr="CAVD_logo_smal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6138140"/>
            <a:ext cx="1752600" cy="550863"/>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9" descr="VISC_logo_smal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86600" y="6005800"/>
            <a:ext cx="1143000" cy="6699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132519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r>
              <a:rPr lang="en-US" dirty="0" smtClean="0"/>
              <a:t>Atlas Home Page</a:t>
            </a:r>
            <a:endParaRPr lang="en-US" dirty="0"/>
          </a:p>
        </p:txBody>
      </p:sp>
      <p:pic>
        <p:nvPicPr>
          <p:cNvPr id="1026" name="Picture 2"/>
          <p:cNvPicPr>
            <a:picLocks noChangeArrowheads="1"/>
          </p:cNvPicPr>
          <p:nvPr/>
        </p:nvPicPr>
        <p:blipFill rotWithShape="1">
          <a:blip r:embed="rId2">
            <a:extLst>
              <a:ext uri="{28A0092B-C50C-407E-A947-70E740481C1C}">
                <a14:useLocalDpi xmlns:a14="http://schemas.microsoft.com/office/drawing/2010/main" val="0"/>
              </a:ext>
            </a:extLst>
          </a:blip>
          <a:srcRect t="8989" r="48582" b="26352"/>
          <a:stretch/>
        </p:blipFill>
        <p:spPr bwMode="auto">
          <a:xfrm>
            <a:off x="635000" y="1371599"/>
            <a:ext cx="7459971" cy="4729935"/>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5" name="Picture 8" descr="CAVD_logo_smal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6138140"/>
            <a:ext cx="1752600" cy="550863"/>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9" descr="VISC_logo_smal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39000" y="6138140"/>
            <a:ext cx="1143000" cy="669925"/>
          </a:xfrm>
          <a:prstGeom prst="rect">
            <a:avLst/>
          </a:prstGeom>
          <a:noFill/>
          <a:extLst>
            <a:ext uri="{909E8E84-426E-40DD-AFC4-6F175D3DCCD1}">
              <a14:hiddenFill xmlns:a14="http://schemas.microsoft.com/office/drawing/2010/main">
                <a:solidFill>
                  <a:srgbClr val="FFFFFF"/>
                </a:solidFill>
              </a14:hiddenFill>
            </a:ext>
          </a:extLst>
        </p:spPr>
      </p:pic>
      <p:sp>
        <p:nvSpPr>
          <p:cNvPr id="4" name="Oval 3"/>
          <p:cNvSpPr/>
          <p:nvPr/>
        </p:nvSpPr>
        <p:spPr>
          <a:xfrm>
            <a:off x="685800" y="1676400"/>
            <a:ext cx="1600200" cy="685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2667000" y="2133600"/>
            <a:ext cx="3810000" cy="923330"/>
          </a:xfrm>
          <a:prstGeom prst="rect">
            <a:avLst/>
          </a:prstGeom>
          <a:solidFill>
            <a:schemeClr val="bg1"/>
          </a:solidFill>
          <a:ln w="28575">
            <a:solidFill>
              <a:srgbClr val="FF0000"/>
            </a:solidFill>
          </a:ln>
        </p:spPr>
        <p:txBody>
          <a:bodyPr wrap="square" rtlCol="0">
            <a:spAutoFit/>
          </a:bodyPr>
          <a:lstStyle/>
          <a:p>
            <a:r>
              <a:rPr lang="en-US" dirty="0" smtClean="0"/>
              <a:t>New navigation menu found here. </a:t>
            </a:r>
          </a:p>
          <a:p>
            <a:r>
              <a:rPr lang="en-US" dirty="0" smtClean="0"/>
              <a:t>Can also navigate to the other networks below as well.</a:t>
            </a:r>
            <a:endParaRPr lang="en-US" dirty="0"/>
          </a:p>
        </p:txBody>
      </p:sp>
      <p:cxnSp>
        <p:nvCxnSpPr>
          <p:cNvPr id="9" name="Straight Arrow Connector 8"/>
          <p:cNvCxnSpPr/>
          <p:nvPr/>
        </p:nvCxnSpPr>
        <p:spPr>
          <a:xfrm flipH="1" flipV="1">
            <a:off x="1828800" y="2209800"/>
            <a:ext cx="838200" cy="385465"/>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3292764" y="3056930"/>
            <a:ext cx="0" cy="143887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98667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56574"/>
          </a:xfrm>
        </p:spPr>
        <p:txBody>
          <a:bodyPr>
            <a:normAutofit fontScale="90000"/>
          </a:bodyPr>
          <a:lstStyle/>
          <a:p>
            <a:r>
              <a:rPr lang="en-US" dirty="0" smtClean="0"/>
              <a:t>Atlas Home Page</a:t>
            </a:r>
            <a:endParaRPr lang="en-US" dirty="0"/>
          </a:p>
        </p:txBody>
      </p:sp>
      <p:pic>
        <p:nvPicPr>
          <p:cNvPr id="5" name="Picture 8" descr="CAVD_logo_smal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6172200"/>
            <a:ext cx="1752600" cy="550863"/>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9" descr="VISC_logo_smal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39000" y="6138140"/>
            <a:ext cx="1143000" cy="669925"/>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1547" t="8712" r="46340" b="26326"/>
          <a:stretch/>
        </p:blipFill>
        <p:spPr bwMode="auto">
          <a:xfrm>
            <a:off x="676564" y="856673"/>
            <a:ext cx="7467600" cy="533400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3" name="TextBox 2"/>
          <p:cNvSpPr txBox="1"/>
          <p:nvPr/>
        </p:nvSpPr>
        <p:spPr>
          <a:xfrm>
            <a:off x="838200" y="3791313"/>
            <a:ext cx="5943600" cy="646331"/>
          </a:xfrm>
          <a:prstGeom prst="rect">
            <a:avLst/>
          </a:prstGeom>
          <a:solidFill>
            <a:schemeClr val="bg1"/>
          </a:solidFill>
          <a:ln w="28575">
            <a:solidFill>
              <a:srgbClr val="FF0000"/>
            </a:solidFill>
          </a:ln>
        </p:spPr>
        <p:txBody>
          <a:bodyPr wrap="square" rtlCol="0">
            <a:spAutoFit/>
          </a:bodyPr>
          <a:lstStyle/>
          <a:p>
            <a:r>
              <a:rPr lang="en-US" dirty="0" smtClean="0"/>
              <a:t>More expansive list of top level projects within Atlas.</a:t>
            </a:r>
          </a:p>
          <a:p>
            <a:r>
              <a:rPr lang="en-US" dirty="0" smtClean="0"/>
              <a:t>Hover over the arrow to expose this list.</a:t>
            </a:r>
            <a:endParaRPr lang="en-US" dirty="0"/>
          </a:p>
        </p:txBody>
      </p:sp>
      <p:sp>
        <p:nvSpPr>
          <p:cNvPr id="4" name="Oval 3"/>
          <p:cNvSpPr/>
          <p:nvPr/>
        </p:nvSpPr>
        <p:spPr>
          <a:xfrm>
            <a:off x="60036" y="990600"/>
            <a:ext cx="7924800" cy="244522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Arrow Connector 7"/>
          <p:cNvCxnSpPr/>
          <p:nvPr/>
        </p:nvCxnSpPr>
        <p:spPr>
          <a:xfrm flipV="1">
            <a:off x="990600" y="1676400"/>
            <a:ext cx="76200" cy="2114914"/>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811446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47399"/>
          </a:xfrm>
        </p:spPr>
        <p:txBody>
          <a:bodyPr>
            <a:normAutofit fontScale="90000"/>
          </a:bodyPr>
          <a:lstStyle/>
          <a:p>
            <a:r>
              <a:rPr lang="en-US" dirty="0" smtClean="0"/>
              <a:t>VISC Home Page</a:t>
            </a:r>
            <a:endParaRPr lang="en-US" dirty="0"/>
          </a:p>
        </p:txBody>
      </p:sp>
      <p:pic>
        <p:nvPicPr>
          <p:cNvPr id="5" name="Picture 8" descr="CAVD_logo_smal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6172200"/>
            <a:ext cx="1752600" cy="550863"/>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9" descr="VISC_logo_smal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39000" y="6138140"/>
            <a:ext cx="1143000" cy="669925"/>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1469" t="8996" r="53376" b="15819"/>
          <a:stretch/>
        </p:blipFill>
        <p:spPr bwMode="auto">
          <a:xfrm>
            <a:off x="533400" y="822036"/>
            <a:ext cx="7974291" cy="5066145"/>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7" name="Oval 6"/>
          <p:cNvSpPr/>
          <p:nvPr/>
        </p:nvSpPr>
        <p:spPr>
          <a:xfrm>
            <a:off x="609600" y="1066800"/>
            <a:ext cx="1295400" cy="609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2133600" y="1524000"/>
            <a:ext cx="4648200" cy="923330"/>
          </a:xfrm>
          <a:prstGeom prst="rect">
            <a:avLst/>
          </a:prstGeom>
          <a:solidFill>
            <a:schemeClr val="bg1"/>
          </a:solidFill>
          <a:ln w="28575">
            <a:solidFill>
              <a:srgbClr val="FF0000"/>
            </a:solidFill>
          </a:ln>
        </p:spPr>
        <p:txBody>
          <a:bodyPr wrap="square" rtlCol="0">
            <a:spAutoFit/>
          </a:bodyPr>
          <a:lstStyle/>
          <a:p>
            <a:r>
              <a:rPr lang="en-US" dirty="0" smtClean="0"/>
              <a:t>Full VISC menu behind this singular menu, hover over the word (VISC) here to expose submenu.</a:t>
            </a:r>
            <a:endParaRPr lang="en-US" dirty="0"/>
          </a:p>
        </p:txBody>
      </p:sp>
      <p:cxnSp>
        <p:nvCxnSpPr>
          <p:cNvPr id="11" name="Straight Arrow Connector 10"/>
          <p:cNvCxnSpPr/>
          <p:nvPr/>
        </p:nvCxnSpPr>
        <p:spPr>
          <a:xfrm flipH="1" flipV="1">
            <a:off x="1257300" y="1505527"/>
            <a:ext cx="876300" cy="664804"/>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957022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47399"/>
          </a:xfrm>
        </p:spPr>
        <p:txBody>
          <a:bodyPr>
            <a:normAutofit fontScale="90000"/>
          </a:bodyPr>
          <a:lstStyle/>
          <a:p>
            <a:r>
              <a:rPr lang="en-US" dirty="0" smtClean="0"/>
              <a:t>VISC Home Page</a:t>
            </a:r>
            <a:endParaRPr lang="en-US" dirty="0"/>
          </a:p>
        </p:txBody>
      </p:sp>
      <p:pic>
        <p:nvPicPr>
          <p:cNvPr id="5" name="Picture 8" descr="CAVD_logo_smal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6172200"/>
            <a:ext cx="1752600" cy="550863"/>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9" descr="VISC_logo_smal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39000" y="6138140"/>
            <a:ext cx="1143000" cy="669925"/>
          </a:xfrm>
          <a:prstGeom prst="rect">
            <a:avLst/>
          </a:prstGeom>
          <a:noFill/>
          <a:extLst>
            <a:ext uri="{909E8E84-426E-40DD-AFC4-6F175D3DCCD1}">
              <a14:hiddenFill xmlns:a14="http://schemas.microsoft.com/office/drawing/2010/main">
                <a:solidFill>
                  <a:srgbClr val="FFFFFF"/>
                </a:solidFill>
              </a14:hiddenFill>
            </a:ext>
          </a:extLst>
        </p:spPr>
      </p:pic>
      <p:pic>
        <p:nvPicPr>
          <p:cNvPr id="4098" name="Picture 2"/>
          <p:cNvPicPr>
            <a:picLocks noChangeArrowheads="1"/>
          </p:cNvPicPr>
          <p:nvPr/>
        </p:nvPicPr>
        <p:blipFill rotWithShape="1">
          <a:blip r:embed="rId4">
            <a:extLst>
              <a:ext uri="{28A0092B-C50C-407E-A947-70E740481C1C}">
                <a14:useLocalDpi xmlns:a14="http://schemas.microsoft.com/office/drawing/2010/main" val="0"/>
              </a:ext>
            </a:extLst>
          </a:blip>
          <a:srcRect l="1392" t="8988" r="55232" b="42397"/>
          <a:stretch/>
        </p:blipFill>
        <p:spPr bwMode="auto">
          <a:xfrm>
            <a:off x="320538" y="866685"/>
            <a:ext cx="8038371" cy="5168467"/>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3" name="TextBox 2"/>
          <p:cNvSpPr txBox="1"/>
          <p:nvPr/>
        </p:nvSpPr>
        <p:spPr>
          <a:xfrm>
            <a:off x="4876800" y="3657600"/>
            <a:ext cx="3482109" cy="1200329"/>
          </a:xfrm>
          <a:prstGeom prst="rect">
            <a:avLst/>
          </a:prstGeom>
          <a:solidFill>
            <a:schemeClr val="bg1"/>
          </a:solidFill>
          <a:ln w="28575">
            <a:solidFill>
              <a:srgbClr val="FF0000"/>
            </a:solidFill>
          </a:ln>
        </p:spPr>
        <p:txBody>
          <a:bodyPr wrap="square" rtlCol="0">
            <a:spAutoFit/>
          </a:bodyPr>
          <a:lstStyle/>
          <a:p>
            <a:r>
              <a:rPr lang="en-US" dirty="0" smtClean="0"/>
              <a:t>Hover over word to expose sub-menu; use scroll bar on side to view the study folders below (listings are alphabetical)</a:t>
            </a:r>
            <a:endParaRPr lang="en-US" dirty="0"/>
          </a:p>
        </p:txBody>
      </p:sp>
      <p:cxnSp>
        <p:nvCxnSpPr>
          <p:cNvPr id="8" name="Straight Arrow Connector 7"/>
          <p:cNvCxnSpPr/>
          <p:nvPr/>
        </p:nvCxnSpPr>
        <p:spPr>
          <a:xfrm flipV="1">
            <a:off x="5334000" y="2895600"/>
            <a:ext cx="304800" cy="76200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flipV="1">
            <a:off x="1600200" y="1828800"/>
            <a:ext cx="3276600" cy="182880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123794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47399"/>
          </a:xfrm>
        </p:spPr>
        <p:txBody>
          <a:bodyPr>
            <a:normAutofit fontScale="90000"/>
          </a:bodyPr>
          <a:lstStyle/>
          <a:p>
            <a:r>
              <a:rPr lang="en-US" dirty="0" smtClean="0"/>
              <a:t>VISC Home Page</a:t>
            </a:r>
            <a:endParaRPr lang="en-US" dirty="0"/>
          </a:p>
        </p:txBody>
      </p:sp>
      <p:pic>
        <p:nvPicPr>
          <p:cNvPr id="5" name="Picture 8" descr="CAVD_logo_smal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6172200"/>
            <a:ext cx="1752600" cy="550863"/>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9" descr="VISC_logo_smal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39000" y="6138140"/>
            <a:ext cx="1143000" cy="669925"/>
          </a:xfrm>
          <a:prstGeom prst="rect">
            <a:avLst/>
          </a:prstGeom>
          <a:noFill/>
          <a:extLst>
            <a:ext uri="{909E8E84-426E-40DD-AFC4-6F175D3DCCD1}">
              <a14:hiddenFill xmlns:a14="http://schemas.microsoft.com/office/drawing/2010/main">
                <a:solidFill>
                  <a:srgbClr val="FFFFFF"/>
                </a:solidFill>
              </a14:hiddenFill>
            </a:ext>
          </a:extLst>
        </p:spPr>
      </p:pic>
      <p:pic>
        <p:nvPicPr>
          <p:cNvPr id="5122"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t="8602" r="1495" b="67429"/>
          <a:stretch/>
        </p:blipFill>
        <p:spPr bwMode="auto">
          <a:xfrm>
            <a:off x="152400" y="1143000"/>
            <a:ext cx="8610600" cy="3123414"/>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4" name="TextBox 3"/>
          <p:cNvSpPr txBox="1"/>
          <p:nvPr/>
        </p:nvSpPr>
        <p:spPr>
          <a:xfrm>
            <a:off x="838200" y="4648200"/>
            <a:ext cx="6781800" cy="923330"/>
          </a:xfrm>
          <a:prstGeom prst="rect">
            <a:avLst/>
          </a:prstGeom>
          <a:noFill/>
          <a:ln w="28575">
            <a:solidFill>
              <a:srgbClr val="FF0000"/>
            </a:solidFill>
          </a:ln>
        </p:spPr>
        <p:txBody>
          <a:bodyPr wrap="square" rtlCol="0">
            <a:spAutoFit/>
          </a:bodyPr>
          <a:lstStyle/>
          <a:p>
            <a:r>
              <a:rPr lang="en-US" dirty="0" smtClean="0"/>
              <a:t>Once the study is selected, the navigation and layout is unchanged from previous versions. To access any other studies or networks, select the word (VISC) for studies and select the arrow for the networks.</a:t>
            </a:r>
            <a:endParaRPr lang="en-US" dirty="0"/>
          </a:p>
        </p:txBody>
      </p:sp>
      <p:sp>
        <p:nvSpPr>
          <p:cNvPr id="7" name="Oval 6"/>
          <p:cNvSpPr/>
          <p:nvPr/>
        </p:nvSpPr>
        <p:spPr>
          <a:xfrm>
            <a:off x="152400" y="2057400"/>
            <a:ext cx="1104900" cy="533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Arrow Connector 10"/>
          <p:cNvCxnSpPr/>
          <p:nvPr/>
        </p:nvCxnSpPr>
        <p:spPr>
          <a:xfrm flipH="1" flipV="1">
            <a:off x="838200" y="2438400"/>
            <a:ext cx="533400" cy="220980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H="1" flipV="1">
            <a:off x="524164" y="2419927"/>
            <a:ext cx="314036" cy="2228273"/>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7552667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92</TotalTime>
  <Words>194</Words>
  <Application>Microsoft Office PowerPoint</Application>
  <PresentationFormat>On-screen Show (4:3)</PresentationFormat>
  <Paragraphs>16</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New Atlas Portal Layout</vt:lpstr>
      <vt:lpstr>Atlas Home Page</vt:lpstr>
      <vt:lpstr>Atlas Home Page</vt:lpstr>
      <vt:lpstr>VISC Home Page</vt:lpstr>
      <vt:lpstr>VISC Home Page</vt:lpstr>
      <vt:lpstr>VISC Home Page</vt:lpstr>
    </vt:vector>
  </TitlesOfParts>
  <Company>Fred Hutchinson Cancer Research Center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New Atlas Portal Layout</dc:title>
  <dc:creator>Trujillo, Carrie N</dc:creator>
  <cp:lastModifiedBy>Trujillo, Carrie N</cp:lastModifiedBy>
  <cp:revision>11</cp:revision>
  <dcterms:created xsi:type="dcterms:W3CDTF">2013-08-05T18:43:14Z</dcterms:created>
  <dcterms:modified xsi:type="dcterms:W3CDTF">2013-08-05T20:15:49Z</dcterms:modified>
</cp:coreProperties>
</file>