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5" r:id="rId4"/>
  </p:sldMasterIdLst>
  <p:notesMasterIdLst>
    <p:notesMasterId r:id="rId22"/>
  </p:notesMasterIdLst>
  <p:handoutMasterIdLst>
    <p:handoutMasterId r:id="rId23"/>
  </p:handoutMasterIdLst>
  <p:sldIdLst>
    <p:sldId id="256" r:id="rId5"/>
    <p:sldId id="468" r:id="rId6"/>
    <p:sldId id="676" r:id="rId7"/>
    <p:sldId id="674" r:id="rId8"/>
    <p:sldId id="670" r:id="rId9"/>
    <p:sldId id="668" r:id="rId10"/>
    <p:sldId id="671" r:id="rId11"/>
    <p:sldId id="469" r:id="rId12"/>
    <p:sldId id="680" r:id="rId13"/>
    <p:sldId id="681" r:id="rId14"/>
    <p:sldId id="675" r:id="rId15"/>
    <p:sldId id="679" r:id="rId16"/>
    <p:sldId id="672" r:id="rId17"/>
    <p:sldId id="667" r:id="rId18"/>
    <p:sldId id="678" r:id="rId19"/>
    <p:sldId id="669" r:id="rId20"/>
    <p:sldId id="677"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5" pos="288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9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79" autoAdjust="0"/>
    <p:restoredTop sz="81744" autoAdjust="0"/>
  </p:normalViewPr>
  <p:slideViewPr>
    <p:cSldViewPr>
      <p:cViewPr varScale="1">
        <p:scale>
          <a:sx n="51" d="100"/>
          <a:sy n="51" d="100"/>
        </p:scale>
        <p:origin x="1584" y="4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3" d="100"/>
          <a:sy n="63" d="100"/>
        </p:scale>
        <p:origin x="2838"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9" tIns="46584" rIns="93169" bIns="46584" rtlCol="0"/>
          <a:lstStyle>
            <a:lvl1pPr algn="l">
              <a:defRPr sz="1200"/>
            </a:lvl1pPr>
          </a:lstStyle>
          <a:p>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69" tIns="46584" rIns="93169" bIns="46584" rtlCol="0"/>
          <a:lstStyle>
            <a:lvl1pPr algn="r">
              <a:defRPr sz="1200"/>
            </a:lvl1pPr>
          </a:lstStyle>
          <a:p>
            <a:fld id="{7C6ACB66-EAB9-4D45-9F9C-28EA120D791D}" type="datetimeFigureOut">
              <a:rPr lang="en-US"/>
              <a:t>11/19/2019</a:t>
            </a:fld>
            <a:endParaRPr/>
          </a:p>
        </p:txBody>
      </p:sp>
      <p:sp>
        <p:nvSpPr>
          <p:cNvPr id="4" name="Footer Placeholder 3"/>
          <p:cNvSpPr>
            <a:spLocks noGrp="1"/>
          </p:cNvSpPr>
          <p:nvPr>
            <p:ph type="ftr" sz="quarter" idx="2"/>
          </p:nvPr>
        </p:nvSpPr>
        <p:spPr>
          <a:xfrm>
            <a:off x="0" y="8829966"/>
            <a:ext cx="3037840" cy="464820"/>
          </a:xfrm>
          <a:prstGeom prst="rect">
            <a:avLst/>
          </a:prstGeom>
        </p:spPr>
        <p:txBody>
          <a:bodyPr vert="horz" lIns="93169" tIns="46584" rIns="93169" bIns="46584" rtlCol="0" anchor="b"/>
          <a:lstStyle>
            <a:lvl1pPr algn="l">
              <a:defRPr sz="1200"/>
            </a:lvl1pPr>
          </a:lstStyle>
          <a:p>
            <a:endParaRPr/>
          </a:p>
        </p:txBody>
      </p:sp>
      <p:sp>
        <p:nvSpPr>
          <p:cNvPr id="5" name="Slide Number Placeholder 4"/>
          <p:cNvSpPr>
            <a:spLocks noGrp="1"/>
          </p:cNvSpPr>
          <p:nvPr>
            <p:ph type="sldNum" sz="quarter" idx="3"/>
          </p:nvPr>
        </p:nvSpPr>
        <p:spPr>
          <a:xfrm>
            <a:off x="3970938" y="8829966"/>
            <a:ext cx="3037840" cy="464820"/>
          </a:xfrm>
          <a:prstGeom prst="rect">
            <a:avLst/>
          </a:prstGeom>
        </p:spPr>
        <p:txBody>
          <a:bodyPr vert="horz" lIns="93169" tIns="46584" rIns="93169" bIns="46584" rtlCol="0" anchor="b"/>
          <a:lstStyle>
            <a:lvl1pPr algn="r">
              <a:defRPr sz="1200"/>
            </a:lvl1pPr>
          </a:lstStyle>
          <a:p>
            <a:fld id="{92837A6B-DAA4-4C2D-AEAB-4E9E70095794}" type="slidenum">
              <a:rPr/>
              <a:t>‹#›</a:t>
            </a:fld>
            <a:endParaRPr/>
          </a:p>
        </p:txBody>
      </p:sp>
    </p:spTree>
    <p:extLst>
      <p:ext uri="{BB962C8B-B14F-4D97-AF65-F5344CB8AC3E}">
        <p14:creationId xmlns:p14="http://schemas.microsoft.com/office/powerpoint/2010/main" val="2921545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9" tIns="46584" rIns="93169" bIns="46584" rtlCol="0"/>
          <a:lstStyle>
            <a:lvl1pPr algn="l">
              <a:defRPr sz="1200"/>
            </a:lvl1pPr>
          </a:lstStyle>
          <a:p>
            <a:endParaRPr/>
          </a:p>
        </p:txBody>
      </p:sp>
      <p:sp>
        <p:nvSpPr>
          <p:cNvPr id="3" name="Date Placeholder 2"/>
          <p:cNvSpPr>
            <a:spLocks noGrp="1"/>
          </p:cNvSpPr>
          <p:nvPr>
            <p:ph type="dt" idx="1"/>
          </p:nvPr>
        </p:nvSpPr>
        <p:spPr>
          <a:xfrm>
            <a:off x="3970938" y="0"/>
            <a:ext cx="3037840" cy="464820"/>
          </a:xfrm>
          <a:prstGeom prst="rect">
            <a:avLst/>
          </a:prstGeom>
        </p:spPr>
        <p:txBody>
          <a:bodyPr vert="horz" lIns="93169" tIns="46584" rIns="93169" bIns="46584" rtlCol="0"/>
          <a:lstStyle>
            <a:lvl1pPr algn="r">
              <a:defRPr sz="1200"/>
            </a:lvl1pPr>
          </a:lstStyle>
          <a:p>
            <a:fld id="{F879D970-AC71-40CF-8717-2E4EAB5207AF}" type="datetimeFigureOut">
              <a:rPr lang="en-US"/>
              <a:t>11/19/2019</a:t>
            </a:fld>
            <a:endParaRPr/>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3169" tIns="46584" rIns="93169" bIns="46584" rtlCol="0" anchor="ctr"/>
          <a:lstStyle/>
          <a:p>
            <a:endParaRPr/>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9" tIns="46584" rIns="93169" bIns="46584"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829966"/>
            <a:ext cx="3037840" cy="464820"/>
          </a:xfrm>
          <a:prstGeom prst="rect">
            <a:avLst/>
          </a:prstGeom>
        </p:spPr>
        <p:txBody>
          <a:bodyPr vert="horz" lIns="93169" tIns="46584" rIns="93169" bIns="46584" rtlCol="0" anchor="b"/>
          <a:lstStyle>
            <a:lvl1pPr algn="l">
              <a:defRPr sz="1200"/>
            </a:lvl1pPr>
          </a:lstStyle>
          <a:p>
            <a:endParaRPr/>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3169" tIns="46584" rIns="93169" bIns="46584" rtlCol="0" anchor="b"/>
          <a:lstStyle>
            <a:lvl1pPr algn="r">
              <a:defRPr sz="1200"/>
            </a:lvl1pPr>
          </a:lstStyle>
          <a:p>
            <a:fld id="{03266150-FA26-45B5-BF0B-186B42A09DC9}" type="slidenum">
              <a:rPr/>
              <a:t>‹#›</a:t>
            </a:fld>
            <a:endParaRPr/>
          </a:p>
        </p:txBody>
      </p:sp>
    </p:spTree>
    <p:extLst>
      <p:ext uri="{BB962C8B-B14F-4D97-AF65-F5344CB8AC3E}">
        <p14:creationId xmlns:p14="http://schemas.microsoft.com/office/powerpoint/2010/main" val="14594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266150-FA26-45B5-BF0B-186B42A09DC9}" type="slidenum">
              <a:rPr lang="en-US" smtClean="0"/>
              <a:t>1</a:t>
            </a:fld>
            <a:endParaRPr lang="en-US"/>
          </a:p>
        </p:txBody>
      </p:sp>
    </p:spTree>
    <p:extLst>
      <p:ext uri="{BB962C8B-B14F-4D97-AF65-F5344CB8AC3E}">
        <p14:creationId xmlns:p14="http://schemas.microsoft.com/office/powerpoint/2010/main" val="2976774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2211"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13466" lvl="1">
              <a:defRPr/>
            </a:pPr>
            <a:endParaRPr lang="en-US" i="1" dirty="0"/>
          </a:p>
          <a:p>
            <a:pPr marL="850992" lvl="1" indent="-453862">
              <a:buFont typeface="Arial" panose="020B0604020202020204" pitchFamily="34" charset="0"/>
              <a:buChar char="•"/>
              <a:defRPr/>
            </a:pPr>
            <a:endParaRPr lang="en-US" i="1" dirty="0"/>
          </a:p>
          <a:p>
            <a:pPr>
              <a:defRPr/>
            </a:pPr>
            <a:endParaRPr lang="en-US" altLang="en-US" dirty="0">
              <a:ea typeface="ヒラギノ角ゴ Pro W3" charset="-128"/>
            </a:endParaRPr>
          </a:p>
        </p:txBody>
      </p:sp>
      <p:sp>
        <p:nvSpPr>
          <p:cNvPr id="134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37526" indent="-283664">
              <a:defRPr sz="2400">
                <a:solidFill>
                  <a:schemeClr val="tx1"/>
                </a:solidFill>
                <a:latin typeface="Times New Roman" panose="02020603050405020304" pitchFamily="18" charset="0"/>
                <a:ea typeface="ヒラギノ角ゴ Pro W3" charset="-128"/>
              </a:defRPr>
            </a:lvl2pPr>
            <a:lvl3pPr marL="1134656" indent="-226931">
              <a:defRPr sz="2400">
                <a:solidFill>
                  <a:schemeClr val="tx1"/>
                </a:solidFill>
                <a:latin typeface="Times New Roman" panose="02020603050405020304" pitchFamily="18" charset="0"/>
                <a:ea typeface="ヒラギノ角ゴ Pro W3" charset="-128"/>
              </a:defRPr>
            </a:lvl3pPr>
            <a:lvl4pPr marL="1588519" indent="-226931">
              <a:defRPr sz="2400">
                <a:solidFill>
                  <a:schemeClr val="tx1"/>
                </a:solidFill>
                <a:latin typeface="Times New Roman" panose="02020603050405020304" pitchFamily="18" charset="0"/>
                <a:ea typeface="ヒラギノ角ゴ Pro W3" charset="-128"/>
              </a:defRPr>
            </a:lvl4pPr>
            <a:lvl5pPr marL="2042381" indent="-226931">
              <a:defRPr sz="2400">
                <a:solidFill>
                  <a:schemeClr val="tx1"/>
                </a:solidFill>
                <a:latin typeface="Times New Roman" panose="02020603050405020304" pitchFamily="18" charset="0"/>
                <a:ea typeface="ヒラギノ角ゴ Pro W3" charset="-128"/>
              </a:defRPr>
            </a:lvl5pPr>
            <a:lvl6pPr marL="2496243" indent="-226931"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50106" indent="-226931"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03968" indent="-226931"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57831" indent="-226931"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A09B55E2-7B9C-42D8-BD08-373725C33B14}" type="slidenum">
              <a:rPr lang="en-US" altLang="en-US" sz="1200"/>
              <a:pPr/>
              <a:t>10</a:t>
            </a:fld>
            <a:endParaRPr lang="en-US" altLang="en-US" sz="1200"/>
          </a:p>
        </p:txBody>
      </p:sp>
    </p:spTree>
    <p:extLst>
      <p:ext uri="{BB962C8B-B14F-4D97-AF65-F5344CB8AC3E}">
        <p14:creationId xmlns:p14="http://schemas.microsoft.com/office/powerpoint/2010/main" val="2228486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11</a:t>
            </a:fld>
            <a:endParaRPr lang="en-US"/>
          </a:p>
        </p:txBody>
      </p:sp>
    </p:spTree>
    <p:extLst>
      <p:ext uri="{BB962C8B-B14F-4D97-AF65-F5344CB8AC3E}">
        <p14:creationId xmlns:p14="http://schemas.microsoft.com/office/powerpoint/2010/main" val="1397792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12</a:t>
            </a:fld>
            <a:endParaRPr lang="en-US"/>
          </a:p>
        </p:txBody>
      </p:sp>
    </p:spTree>
    <p:extLst>
      <p:ext uri="{BB962C8B-B14F-4D97-AF65-F5344CB8AC3E}">
        <p14:creationId xmlns:p14="http://schemas.microsoft.com/office/powerpoint/2010/main" val="2462567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13</a:t>
            </a:fld>
            <a:endParaRPr lang="en-US"/>
          </a:p>
        </p:txBody>
      </p:sp>
    </p:spTree>
    <p:extLst>
      <p:ext uri="{BB962C8B-B14F-4D97-AF65-F5344CB8AC3E}">
        <p14:creationId xmlns:p14="http://schemas.microsoft.com/office/powerpoint/2010/main" val="11676214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14</a:t>
            </a:fld>
            <a:endParaRPr lang="en-US"/>
          </a:p>
        </p:txBody>
      </p:sp>
    </p:spTree>
    <p:extLst>
      <p:ext uri="{BB962C8B-B14F-4D97-AF65-F5344CB8AC3E}">
        <p14:creationId xmlns:p14="http://schemas.microsoft.com/office/powerpoint/2010/main" val="3545128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15</a:t>
            </a:fld>
            <a:endParaRPr lang="en-US"/>
          </a:p>
        </p:txBody>
      </p:sp>
    </p:spTree>
    <p:extLst>
      <p:ext uri="{BB962C8B-B14F-4D97-AF65-F5344CB8AC3E}">
        <p14:creationId xmlns:p14="http://schemas.microsoft.com/office/powerpoint/2010/main" val="3990380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16</a:t>
            </a:fld>
            <a:endParaRPr lang="en-US"/>
          </a:p>
        </p:txBody>
      </p:sp>
    </p:spTree>
    <p:extLst>
      <p:ext uri="{BB962C8B-B14F-4D97-AF65-F5344CB8AC3E}">
        <p14:creationId xmlns:p14="http://schemas.microsoft.com/office/powerpoint/2010/main" val="14685728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17</a:t>
            </a:fld>
            <a:endParaRPr lang="en-US"/>
          </a:p>
        </p:txBody>
      </p:sp>
    </p:spTree>
    <p:extLst>
      <p:ext uri="{BB962C8B-B14F-4D97-AF65-F5344CB8AC3E}">
        <p14:creationId xmlns:p14="http://schemas.microsoft.com/office/powerpoint/2010/main" val="647117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2</a:t>
            </a:fld>
            <a:endParaRPr lang="en-US"/>
          </a:p>
        </p:txBody>
      </p:sp>
    </p:spTree>
    <p:extLst>
      <p:ext uri="{BB962C8B-B14F-4D97-AF65-F5344CB8AC3E}">
        <p14:creationId xmlns:p14="http://schemas.microsoft.com/office/powerpoint/2010/main" val="4056566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66150-FA26-45B5-BF0B-186B42A09DC9}" type="slidenum">
              <a:rPr lang="en-US" smtClean="0"/>
              <a:t>3</a:t>
            </a:fld>
            <a:endParaRPr lang="en-US"/>
          </a:p>
        </p:txBody>
      </p:sp>
    </p:spTree>
    <p:extLst>
      <p:ext uri="{BB962C8B-B14F-4D97-AF65-F5344CB8AC3E}">
        <p14:creationId xmlns:p14="http://schemas.microsoft.com/office/powerpoint/2010/main" val="4194931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4</a:t>
            </a:fld>
            <a:endParaRPr lang="en-US"/>
          </a:p>
        </p:txBody>
      </p:sp>
    </p:spTree>
    <p:extLst>
      <p:ext uri="{BB962C8B-B14F-4D97-AF65-F5344CB8AC3E}">
        <p14:creationId xmlns:p14="http://schemas.microsoft.com/office/powerpoint/2010/main" val="3690177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5</a:t>
            </a:fld>
            <a:endParaRPr lang="en-US"/>
          </a:p>
        </p:txBody>
      </p:sp>
    </p:spTree>
    <p:extLst>
      <p:ext uri="{BB962C8B-B14F-4D97-AF65-F5344CB8AC3E}">
        <p14:creationId xmlns:p14="http://schemas.microsoft.com/office/powerpoint/2010/main" val="134824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6</a:t>
            </a:fld>
            <a:endParaRPr lang="en-US"/>
          </a:p>
        </p:txBody>
      </p:sp>
    </p:spTree>
    <p:extLst>
      <p:ext uri="{BB962C8B-B14F-4D97-AF65-F5344CB8AC3E}">
        <p14:creationId xmlns:p14="http://schemas.microsoft.com/office/powerpoint/2010/main" val="1916288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7</a:t>
            </a:fld>
            <a:endParaRPr lang="en-US"/>
          </a:p>
        </p:txBody>
      </p:sp>
    </p:spTree>
    <p:extLst>
      <p:ext uri="{BB962C8B-B14F-4D97-AF65-F5344CB8AC3E}">
        <p14:creationId xmlns:p14="http://schemas.microsoft.com/office/powerpoint/2010/main" val="3406392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2211"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13466" lvl="1">
              <a:defRPr/>
            </a:pPr>
            <a:endParaRPr lang="en-US" i="1" dirty="0"/>
          </a:p>
          <a:p>
            <a:pPr marL="850992" lvl="1" indent="-453862">
              <a:buFont typeface="Arial" panose="020B0604020202020204" pitchFamily="34" charset="0"/>
              <a:buChar char="•"/>
              <a:defRPr/>
            </a:pPr>
            <a:endParaRPr lang="en-US" i="1" dirty="0"/>
          </a:p>
          <a:p>
            <a:pPr>
              <a:defRPr/>
            </a:pPr>
            <a:endParaRPr lang="en-US" altLang="en-US" dirty="0">
              <a:ea typeface="ヒラギノ角ゴ Pro W3" charset="-128"/>
            </a:endParaRPr>
          </a:p>
        </p:txBody>
      </p:sp>
      <p:sp>
        <p:nvSpPr>
          <p:cNvPr id="134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37526" indent="-283664">
              <a:defRPr sz="2400">
                <a:solidFill>
                  <a:schemeClr val="tx1"/>
                </a:solidFill>
                <a:latin typeface="Times New Roman" panose="02020603050405020304" pitchFamily="18" charset="0"/>
                <a:ea typeface="ヒラギノ角ゴ Pro W3" charset="-128"/>
              </a:defRPr>
            </a:lvl2pPr>
            <a:lvl3pPr marL="1134656" indent="-226931">
              <a:defRPr sz="2400">
                <a:solidFill>
                  <a:schemeClr val="tx1"/>
                </a:solidFill>
                <a:latin typeface="Times New Roman" panose="02020603050405020304" pitchFamily="18" charset="0"/>
                <a:ea typeface="ヒラギノ角ゴ Pro W3" charset="-128"/>
              </a:defRPr>
            </a:lvl3pPr>
            <a:lvl4pPr marL="1588519" indent="-226931">
              <a:defRPr sz="2400">
                <a:solidFill>
                  <a:schemeClr val="tx1"/>
                </a:solidFill>
                <a:latin typeface="Times New Roman" panose="02020603050405020304" pitchFamily="18" charset="0"/>
                <a:ea typeface="ヒラギノ角ゴ Pro W3" charset="-128"/>
              </a:defRPr>
            </a:lvl4pPr>
            <a:lvl5pPr marL="2042381" indent="-226931">
              <a:defRPr sz="2400">
                <a:solidFill>
                  <a:schemeClr val="tx1"/>
                </a:solidFill>
                <a:latin typeface="Times New Roman" panose="02020603050405020304" pitchFamily="18" charset="0"/>
                <a:ea typeface="ヒラギノ角ゴ Pro W3" charset="-128"/>
              </a:defRPr>
            </a:lvl5pPr>
            <a:lvl6pPr marL="2496243" indent="-226931"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50106" indent="-226931"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03968" indent="-226931"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57831" indent="-226931"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A09B55E2-7B9C-42D8-BD08-373725C33B14}" type="slidenum">
              <a:rPr lang="en-US" altLang="en-US" sz="1200"/>
              <a:pPr/>
              <a:t>8</a:t>
            </a:fld>
            <a:endParaRPr lang="en-US" altLang="en-US" sz="1200"/>
          </a:p>
        </p:txBody>
      </p:sp>
    </p:spTree>
    <p:extLst>
      <p:ext uri="{BB962C8B-B14F-4D97-AF65-F5344CB8AC3E}">
        <p14:creationId xmlns:p14="http://schemas.microsoft.com/office/powerpoint/2010/main" val="1424846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58EA83C3-4F95-4190-8379-F5EE4652D91D}" type="slidenum">
              <a:rPr lang="en-US" smtClean="0"/>
              <a:pPr/>
              <a:t>9</a:t>
            </a:fld>
            <a:endParaRPr lang="en-US"/>
          </a:p>
        </p:txBody>
      </p:sp>
    </p:spTree>
    <p:extLst>
      <p:ext uri="{BB962C8B-B14F-4D97-AF65-F5344CB8AC3E}">
        <p14:creationId xmlns:p14="http://schemas.microsoft.com/office/powerpoint/2010/main" val="1707593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2"/>
            <a:ext cx="1905000" cy="112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3657600"/>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61600"/>
            <a:ext cx="7772400" cy="1470025"/>
          </a:xfrm>
        </p:spPr>
        <p:txBody>
          <a:bodyPr/>
          <a:lstStyle>
            <a:lvl1pPr>
              <a:defRPr>
                <a:solidFill>
                  <a:srgbClr val="740074"/>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990099"/>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750253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rgbClr val="740074"/>
                </a:solidFill>
              </a:defRPr>
            </a:lvl1pPr>
          </a:lstStyle>
          <a:p>
            <a:r>
              <a:rPr lang="en-US" dirty="0"/>
              <a:t>Click to edit Master title style</a:t>
            </a:r>
          </a:p>
        </p:txBody>
      </p:sp>
      <p:sp>
        <p:nvSpPr>
          <p:cNvPr id="3" name="Content Placeholder 2"/>
          <p:cNvSpPr>
            <a:spLocks noGrp="1"/>
          </p:cNvSpPr>
          <p:nvPr>
            <p:ph idx="1"/>
          </p:nvPr>
        </p:nvSpPr>
        <p:spPr>
          <a:xfrm>
            <a:off x="457200" y="1600200"/>
            <a:ext cx="8229600" cy="47852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272BDB25-E297-49F4-A70A-BB825B4A999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4800" y="5745160"/>
            <a:ext cx="914402" cy="838202"/>
          </a:xfrm>
          <a:prstGeom prst="rect">
            <a:avLst/>
          </a:prstGeom>
        </p:spPr>
      </p:pic>
    </p:spTree>
    <p:extLst>
      <p:ext uri="{BB962C8B-B14F-4D97-AF65-F5344CB8AC3E}">
        <p14:creationId xmlns:p14="http://schemas.microsoft.com/office/powerpoint/2010/main" val="4080378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969649"/>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969649"/>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8110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42689"/>
            <a:ext cx="4040188" cy="639762"/>
          </a:xfrm>
        </p:spPr>
        <p:txBody>
          <a:bodyPr anchor="b"/>
          <a:lstStyle>
            <a:lvl1pPr marL="0" indent="0">
              <a:buNone/>
              <a:defRPr sz="1800" b="1"/>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282451"/>
            <a:ext cx="4040188" cy="428739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42689"/>
            <a:ext cx="4041775" cy="639762"/>
          </a:xfrm>
        </p:spPr>
        <p:txBody>
          <a:bodyPr anchor="b"/>
          <a:lstStyle>
            <a:lvl1pPr marL="0" indent="0">
              <a:buNone/>
              <a:defRPr sz="1800" b="1"/>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5" y="2282451"/>
            <a:ext cx="4041775" cy="428739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2802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39863"/>
            <a:ext cx="914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9191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6188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cSld name="Content with Caption">
    <p:spTree>
      <p:nvGrpSpPr>
        <p:cNvPr id="1" name=""/>
        <p:cNvGrpSpPr/>
        <p:nvPr/>
      </p:nvGrpSpPr>
      <p:grpSpPr>
        <a:xfrm>
          <a:off x="0" y="0"/>
          <a:ext cx="0" cy="0"/>
          <a:chOff x="0" y="0"/>
          <a:chExt cx="0" cy="0"/>
        </a:xfrm>
      </p:grpSpPr>
      <p:sp>
        <p:nvSpPr>
          <p:cNvPr id="8" name="Rectangle 7"/>
          <p:cNvSpPr/>
          <p:nvPr/>
        </p:nvSpPr>
        <p:spPr>
          <a:xfrm>
            <a:off x="14"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4"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1" y="594359"/>
            <a:ext cx="2400300" cy="2286000"/>
          </a:xfrm>
        </p:spPr>
        <p:txBody>
          <a:bodyPr anchor="b">
            <a:normAutofit/>
          </a:bodyPr>
          <a:lstStyle>
            <a:lvl1pPr>
              <a:defRPr sz="2701"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8"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1" y="2926080"/>
            <a:ext cx="2400300" cy="3379124"/>
          </a:xfrm>
        </p:spPr>
        <p:txBody>
          <a:bodyPr lIns="91440" rIns="91440">
            <a:normAutofit/>
          </a:bodyPr>
          <a:lstStyle>
            <a:lvl1pPr marL="0" indent="0">
              <a:buNone/>
              <a:defRPr sz="1125">
                <a:solidFill>
                  <a:srgbClr val="FFFFFF"/>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a:t>Click to edit Master text styles</a:t>
            </a:r>
          </a:p>
        </p:txBody>
      </p:sp>
      <p:sp>
        <p:nvSpPr>
          <p:cNvPr id="5" name="Date Placeholder 4"/>
          <p:cNvSpPr>
            <a:spLocks noGrp="1"/>
          </p:cNvSpPr>
          <p:nvPr>
            <p:ph type="dt" sz="half" idx="10"/>
          </p:nvPr>
        </p:nvSpPr>
        <p:spPr>
          <a:xfrm>
            <a:off x="349135" y="6459788"/>
            <a:ext cx="1963883" cy="365125"/>
          </a:xfrm>
        </p:spPr>
        <p:txBody>
          <a:bodyPr/>
          <a:lstStyle>
            <a:lvl1pPr algn="l">
              <a:defRPr/>
            </a:lvl1pPr>
          </a:lstStyle>
          <a:p>
            <a:fld id="{99FFBE94-46C9-4AD6-88C6-2818769D9BED}" type="datetimeFigureOut">
              <a:rPr lang="en-US" smtClean="0">
                <a:solidFill>
                  <a:prstClr val="black">
                    <a:tint val="75000"/>
                  </a:prstClr>
                </a:solidFill>
              </a:rPr>
              <a:pPr/>
              <a:t>11/19/2019</a:t>
            </a:fld>
            <a:endParaRPr lang="en-US">
              <a:solidFill>
                <a:prstClr val="black">
                  <a:tint val="75000"/>
                </a:prstClr>
              </a:solidFill>
            </a:endParaRPr>
          </a:p>
        </p:txBody>
      </p:sp>
      <p:sp>
        <p:nvSpPr>
          <p:cNvPr id="6" name="Footer Placeholder 5"/>
          <p:cNvSpPr>
            <a:spLocks noGrp="1"/>
          </p:cNvSpPr>
          <p:nvPr>
            <p:ph type="ftr" sz="quarter" idx="11"/>
          </p:nvPr>
        </p:nvSpPr>
        <p:spPr>
          <a:xfrm>
            <a:off x="3600450" y="6459788"/>
            <a:ext cx="3486150" cy="365125"/>
          </a:xfrm>
        </p:spPr>
        <p:txBody>
          <a:bodyPr/>
          <a:lstStyle>
            <a:lvl1pPr algn="l">
              <a:defRPr>
                <a:solidFill>
                  <a:schemeClr val="tx2"/>
                </a:solidFill>
              </a:defRPr>
            </a:lvl1pPr>
          </a:lstStyle>
          <a:p>
            <a:endParaRPr lang="en-US">
              <a:solidFill>
                <a:srgbClr val="637052"/>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C4EC392-5887-4372-9AAC-10A979E5FAC7}" type="slidenum">
              <a:rPr lang="en-US" smtClean="0">
                <a:solidFill>
                  <a:srgbClr val="637052"/>
                </a:solidFill>
              </a:rPr>
              <a:pPr/>
              <a:t>‹#›</a:t>
            </a:fld>
            <a:endParaRPr lang="en-US">
              <a:solidFill>
                <a:srgbClr val="637052"/>
              </a:solidFill>
            </a:endParaRPr>
          </a:p>
        </p:txBody>
      </p:sp>
    </p:spTree>
    <p:extLst>
      <p:ext uri="{BB962C8B-B14F-4D97-AF65-F5344CB8AC3E}">
        <p14:creationId xmlns:p14="http://schemas.microsoft.com/office/powerpoint/2010/main" val="3946962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fontAlgn="auto">
              <a:spcBef>
                <a:spcPts val="0"/>
              </a:spcBef>
              <a:spcAft>
                <a:spcPts val="0"/>
              </a:spcAft>
              <a:defRPr sz="900" smtClean="0">
                <a:solidFill>
                  <a:schemeClr val="tx1">
                    <a:tint val="75000"/>
                  </a:schemeClr>
                </a:solidFill>
                <a:latin typeface="+mn-lt"/>
              </a:defRPr>
            </a:lvl1pPr>
          </a:lstStyle>
          <a:p>
            <a:pPr>
              <a:defRPr/>
            </a:pPr>
            <a:fld id="{3A3E23BA-B349-47CE-AA4C-3290E973C6B6}" type="datetimeFigureOut">
              <a:rPr lang="en-US">
                <a:solidFill>
                  <a:prstClr val="black">
                    <a:tint val="75000"/>
                  </a:prstClr>
                </a:solidFill>
              </a:rPr>
              <a:pPr>
                <a:defRPr/>
              </a:pPr>
              <a:t>11/19/2019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40" tIns="45720" rIns="91440" bIns="45720" rtlCol="0" anchor="ctr"/>
          <a:lstStyle>
            <a:lvl1pPr algn="r" fontAlgn="auto">
              <a:spcBef>
                <a:spcPts val="0"/>
              </a:spcBef>
              <a:spcAft>
                <a:spcPts val="0"/>
              </a:spcAft>
              <a:defRPr sz="900" smtClean="0">
                <a:solidFill>
                  <a:schemeClr val="tx1">
                    <a:tint val="75000"/>
                  </a:schemeClr>
                </a:solidFill>
                <a:latin typeface="+mn-lt"/>
              </a:defRPr>
            </a:lvl1pPr>
          </a:lstStyle>
          <a:p>
            <a:pPr>
              <a:defRPr/>
            </a:pPr>
            <a:fld id="{6A5B6429-6ED7-4B0A-99FC-6A29B22D66B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91202548"/>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Lst>
  <p:txStyles>
    <p:titleStyle>
      <a:lvl1pPr algn="ctr" rtl="0" fontAlgn="base">
        <a:spcBef>
          <a:spcPct val="0"/>
        </a:spcBef>
        <a:spcAft>
          <a:spcPct val="0"/>
        </a:spcAft>
        <a:defRPr sz="3301" kern="1200">
          <a:solidFill>
            <a:schemeClr val="tx1"/>
          </a:solidFill>
          <a:latin typeface="+mj-lt"/>
          <a:ea typeface="+mj-ea"/>
          <a:cs typeface="+mj-cs"/>
        </a:defRPr>
      </a:lvl1pPr>
      <a:lvl2pPr algn="ctr" rtl="0" fontAlgn="base">
        <a:spcBef>
          <a:spcPct val="0"/>
        </a:spcBef>
        <a:spcAft>
          <a:spcPct val="0"/>
        </a:spcAft>
        <a:defRPr sz="3301">
          <a:solidFill>
            <a:schemeClr val="tx1"/>
          </a:solidFill>
          <a:latin typeface="Candara" pitchFamily="34" charset="0"/>
        </a:defRPr>
      </a:lvl2pPr>
      <a:lvl3pPr algn="ctr" rtl="0" fontAlgn="base">
        <a:spcBef>
          <a:spcPct val="0"/>
        </a:spcBef>
        <a:spcAft>
          <a:spcPct val="0"/>
        </a:spcAft>
        <a:defRPr sz="3301">
          <a:solidFill>
            <a:schemeClr val="tx1"/>
          </a:solidFill>
          <a:latin typeface="Candara" pitchFamily="34" charset="0"/>
        </a:defRPr>
      </a:lvl3pPr>
      <a:lvl4pPr algn="ctr" rtl="0" fontAlgn="base">
        <a:spcBef>
          <a:spcPct val="0"/>
        </a:spcBef>
        <a:spcAft>
          <a:spcPct val="0"/>
        </a:spcAft>
        <a:defRPr sz="3301">
          <a:solidFill>
            <a:schemeClr val="tx1"/>
          </a:solidFill>
          <a:latin typeface="Candara" pitchFamily="34" charset="0"/>
        </a:defRPr>
      </a:lvl4pPr>
      <a:lvl5pPr algn="ctr" rtl="0" fontAlgn="base">
        <a:spcBef>
          <a:spcPct val="0"/>
        </a:spcBef>
        <a:spcAft>
          <a:spcPct val="0"/>
        </a:spcAft>
        <a:defRPr sz="3301">
          <a:solidFill>
            <a:schemeClr val="tx1"/>
          </a:solidFill>
          <a:latin typeface="Candara" pitchFamily="34" charset="0"/>
        </a:defRPr>
      </a:lvl5pPr>
      <a:lvl6pPr marL="342991" algn="ctr" rtl="0" fontAlgn="base">
        <a:spcBef>
          <a:spcPct val="0"/>
        </a:spcBef>
        <a:spcAft>
          <a:spcPct val="0"/>
        </a:spcAft>
        <a:defRPr sz="3301">
          <a:solidFill>
            <a:schemeClr val="tx1"/>
          </a:solidFill>
          <a:latin typeface="Candara" pitchFamily="34" charset="0"/>
        </a:defRPr>
      </a:lvl6pPr>
      <a:lvl7pPr marL="685983" algn="ctr" rtl="0" fontAlgn="base">
        <a:spcBef>
          <a:spcPct val="0"/>
        </a:spcBef>
        <a:spcAft>
          <a:spcPct val="0"/>
        </a:spcAft>
        <a:defRPr sz="3301">
          <a:solidFill>
            <a:schemeClr val="tx1"/>
          </a:solidFill>
          <a:latin typeface="Candara" pitchFamily="34" charset="0"/>
        </a:defRPr>
      </a:lvl7pPr>
      <a:lvl8pPr marL="1028974" algn="ctr" rtl="0" fontAlgn="base">
        <a:spcBef>
          <a:spcPct val="0"/>
        </a:spcBef>
        <a:spcAft>
          <a:spcPct val="0"/>
        </a:spcAft>
        <a:defRPr sz="3301">
          <a:solidFill>
            <a:schemeClr val="tx1"/>
          </a:solidFill>
          <a:latin typeface="Candara" pitchFamily="34" charset="0"/>
        </a:defRPr>
      </a:lvl8pPr>
      <a:lvl9pPr marL="1371966" algn="ctr" rtl="0" fontAlgn="base">
        <a:spcBef>
          <a:spcPct val="0"/>
        </a:spcBef>
        <a:spcAft>
          <a:spcPct val="0"/>
        </a:spcAft>
        <a:defRPr sz="3301">
          <a:solidFill>
            <a:schemeClr val="tx1"/>
          </a:solidFill>
          <a:latin typeface="Candara" pitchFamily="34" charset="0"/>
        </a:defRPr>
      </a:lvl9pPr>
    </p:titleStyle>
    <p:bodyStyle>
      <a:lvl1pPr marL="257244" indent="-257244" algn="l" rtl="0" fontAlgn="base">
        <a:spcBef>
          <a:spcPct val="20000"/>
        </a:spcBef>
        <a:spcAft>
          <a:spcPct val="0"/>
        </a:spcAft>
        <a:buFont typeface="Arial" charset="0"/>
        <a:buChar char="•"/>
        <a:defRPr sz="2401" kern="1200">
          <a:solidFill>
            <a:schemeClr val="tx1"/>
          </a:solidFill>
          <a:latin typeface="+mn-lt"/>
          <a:ea typeface="+mn-ea"/>
          <a:cs typeface="+mn-cs"/>
        </a:defRPr>
      </a:lvl1pPr>
      <a:lvl2pPr marL="557361" indent="-214370" algn="l" rtl="0" fontAlgn="base">
        <a:spcBef>
          <a:spcPct val="20000"/>
        </a:spcBef>
        <a:spcAft>
          <a:spcPct val="0"/>
        </a:spcAft>
        <a:buFont typeface="Arial" charset="0"/>
        <a:buChar char="–"/>
        <a:defRPr sz="2101" kern="1200">
          <a:solidFill>
            <a:schemeClr val="tx1"/>
          </a:solidFill>
          <a:latin typeface="+mn-lt"/>
          <a:ea typeface="+mn-ea"/>
          <a:cs typeface="+mn-cs"/>
        </a:defRPr>
      </a:lvl2pPr>
      <a:lvl3pPr marL="857479" indent="-171496" algn="l" rtl="0" fontAlgn="base">
        <a:spcBef>
          <a:spcPct val="20000"/>
        </a:spcBef>
        <a:spcAft>
          <a:spcPct val="0"/>
        </a:spcAft>
        <a:buFont typeface="Arial" charset="0"/>
        <a:buChar char="•"/>
        <a:defRPr sz="1800" kern="1200">
          <a:solidFill>
            <a:schemeClr val="tx1"/>
          </a:solidFill>
          <a:latin typeface="+mn-lt"/>
          <a:ea typeface="+mn-ea"/>
          <a:cs typeface="+mn-cs"/>
        </a:defRPr>
      </a:lvl3pPr>
      <a:lvl4pPr marL="1200470" indent="-171496" algn="l" rtl="0" fontAlgn="base">
        <a:spcBef>
          <a:spcPct val="20000"/>
        </a:spcBef>
        <a:spcAft>
          <a:spcPct val="0"/>
        </a:spcAft>
        <a:buFont typeface="Arial" charset="0"/>
        <a:buChar char="–"/>
        <a:defRPr sz="1500" kern="1200">
          <a:solidFill>
            <a:schemeClr val="tx1"/>
          </a:solidFill>
          <a:latin typeface="+mn-lt"/>
          <a:ea typeface="+mn-ea"/>
          <a:cs typeface="+mn-cs"/>
        </a:defRPr>
      </a:lvl4pPr>
      <a:lvl5pPr marL="1543461" indent="-171496" algn="l" rtl="0" fontAlgn="base">
        <a:spcBef>
          <a:spcPct val="20000"/>
        </a:spcBef>
        <a:spcAft>
          <a:spcPct val="0"/>
        </a:spcAft>
        <a:buFont typeface="Arial" charset="0"/>
        <a:buChar char="»"/>
        <a:defRPr sz="1500" kern="1200">
          <a:solidFill>
            <a:schemeClr val="tx1"/>
          </a:solidFill>
          <a:latin typeface="+mn-lt"/>
          <a:ea typeface="+mn-ea"/>
          <a:cs typeface="+mn-cs"/>
        </a:defRPr>
      </a:lvl5pPr>
      <a:lvl6pPr marL="1886453"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444"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436"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427"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hyperlink" Target="mailto:jens@scharp.org"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hyperlink" Target="https://atlas.scharp.org/cpas/project/MTN/begin.view?"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3999"/>
            <a:ext cx="7772400" cy="1905001"/>
          </a:xfrm>
        </p:spPr>
        <p:txBody>
          <a:bodyPr/>
          <a:lstStyle/>
          <a:p>
            <a:r>
              <a:rPr lang="en-US" sz="4400" b="1" dirty="0">
                <a:solidFill>
                  <a:srgbClr val="7030A0"/>
                </a:solidFill>
              </a:rPr>
              <a:t>REACH: Data Management Quality Reports</a:t>
            </a:r>
          </a:p>
        </p:txBody>
      </p:sp>
      <p:sp>
        <p:nvSpPr>
          <p:cNvPr id="3" name="Subtitle 2"/>
          <p:cNvSpPr>
            <a:spLocks noGrp="1"/>
          </p:cNvSpPr>
          <p:nvPr>
            <p:ph type="subTitle" idx="1"/>
          </p:nvPr>
        </p:nvSpPr>
        <p:spPr>
          <a:xfrm>
            <a:off x="1371600" y="4038600"/>
            <a:ext cx="6400800" cy="1295400"/>
          </a:xfrm>
        </p:spPr>
        <p:txBody>
          <a:bodyPr/>
          <a:lstStyle/>
          <a:p>
            <a:pPr eaLnBrk="1" hangingPunct="1"/>
            <a:r>
              <a:rPr lang="en-US" altLang="en-US" sz="2800" b="1" dirty="0">
                <a:solidFill>
                  <a:schemeClr val="tx2"/>
                </a:solidFill>
              </a:rPr>
              <a:t>Jennifer Schille, SCHARP CDM</a:t>
            </a:r>
          </a:p>
          <a:p>
            <a:r>
              <a:rPr lang="en-US" sz="2800" b="1" dirty="0">
                <a:solidFill>
                  <a:schemeClr val="tx2"/>
                </a:solidFill>
              </a:rPr>
              <a:t>November 2019</a:t>
            </a:r>
          </a:p>
          <a:p>
            <a:pPr eaLnBrk="1" hangingPunct="1"/>
            <a:endParaRPr lang="en-US" altLang="en-US" dirty="0">
              <a:solidFill>
                <a:schemeClr val="tx1"/>
              </a:solidFill>
            </a:endParaRPr>
          </a:p>
          <a:p>
            <a:endParaRPr lang="en-US" dirty="0"/>
          </a:p>
        </p:txBody>
      </p:sp>
      <p:pic>
        <p:nvPicPr>
          <p:cNvPr id="4" name="Picture 3">
            <a:extLst>
              <a:ext uri="{FF2B5EF4-FFF2-40B4-BE49-F238E27FC236}">
                <a16:creationId xmlns:a16="http://schemas.microsoft.com/office/drawing/2014/main" id="{0C5E7AB1-8635-4711-92E3-8D89EFC63E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52401"/>
            <a:ext cx="1828800" cy="1219199"/>
          </a:xfrm>
          <a:prstGeom prst="rect">
            <a:avLst/>
          </a:prstGeom>
        </p:spPr>
      </p:pic>
    </p:spTree>
    <p:extLst>
      <p:ext uri="{BB962C8B-B14F-4D97-AF65-F5344CB8AC3E}">
        <p14:creationId xmlns:p14="http://schemas.microsoft.com/office/powerpoint/2010/main" val="116178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pPr marL="0" indent="0">
              <a:buNone/>
              <a:defRPr/>
            </a:pPr>
            <a:r>
              <a:rPr lang="en-US" sz="4000" b="1" dirty="0">
                <a:solidFill>
                  <a:srgbClr val="7030A0"/>
                </a:solidFill>
              </a:rPr>
              <a:t>QC Counted or Not?</a:t>
            </a:r>
          </a:p>
        </p:txBody>
      </p:sp>
      <p:sp>
        <p:nvSpPr>
          <p:cNvPr id="3" name="Content Placeholder 2"/>
          <p:cNvSpPr>
            <a:spLocks noGrp="1"/>
          </p:cNvSpPr>
          <p:nvPr>
            <p:ph idx="1"/>
          </p:nvPr>
        </p:nvSpPr>
        <p:spPr>
          <a:xfrm>
            <a:off x="914400" y="1981200"/>
            <a:ext cx="8077200" cy="3810000"/>
          </a:xfrm>
        </p:spPr>
        <p:txBody>
          <a:bodyPr/>
          <a:lstStyle/>
          <a:p>
            <a:pPr marL="0" indent="0">
              <a:buNone/>
              <a:defRPr/>
            </a:pPr>
            <a:endParaRPr lang="en-US" b="1" i="1" dirty="0"/>
          </a:p>
          <a:p>
            <a:pPr marL="0" indent="0">
              <a:buNone/>
              <a:defRPr/>
            </a:pPr>
            <a:endParaRPr lang="en-US" b="1" dirty="0"/>
          </a:p>
          <a:p>
            <a:pPr marL="0" indent="0">
              <a:buNone/>
              <a:defRPr/>
            </a:pPr>
            <a:br>
              <a:rPr lang="en-US" b="1" dirty="0"/>
            </a:br>
            <a:br>
              <a:rPr lang="en-US" b="1" dirty="0"/>
            </a:br>
            <a:endParaRPr lang="en-US" b="1" dirty="0"/>
          </a:p>
          <a:p>
            <a:pPr marL="0" indent="0">
              <a:buNone/>
              <a:defRPr/>
            </a:pPr>
            <a:endParaRPr lang="en-US" b="1" i="1" dirty="0"/>
          </a:p>
          <a:p>
            <a:pPr marL="0" indent="0">
              <a:buNone/>
              <a:defRPr/>
            </a:pPr>
            <a:endParaRPr lang="en-US" i="1" dirty="0"/>
          </a:p>
        </p:txBody>
      </p:sp>
      <p:sp>
        <p:nvSpPr>
          <p:cNvPr id="133124" name="Slide Number Placeholder 4"/>
          <p:cNvSpPr>
            <a:spLocks noGrp="1"/>
          </p:cNvSpPr>
          <p:nvPr>
            <p:ph type="sldNum" sz="quarter" idx="4294967295"/>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8A1C105A-54C8-4A2A-9509-564641C25186}" type="slidenum">
              <a:rPr lang="en-US" altLang="en-US" sz="600" smtClean="0"/>
              <a:pPr>
                <a:lnSpc>
                  <a:spcPct val="100000"/>
                </a:lnSpc>
                <a:spcBef>
                  <a:spcPct val="0"/>
                </a:spcBef>
                <a:buClrTx/>
              </a:pPr>
              <a:t>10</a:t>
            </a:fld>
            <a:endParaRPr lang="en-US" altLang="en-US" sz="600"/>
          </a:p>
        </p:txBody>
      </p:sp>
      <p:sp>
        <p:nvSpPr>
          <p:cNvPr id="2" name="Rectangle 1">
            <a:extLst>
              <a:ext uri="{FF2B5EF4-FFF2-40B4-BE49-F238E27FC236}">
                <a16:creationId xmlns:a16="http://schemas.microsoft.com/office/drawing/2014/main" id="{7E8A0668-11E4-4233-9A04-7485E3BAF3BF}"/>
              </a:ext>
            </a:extLst>
          </p:cNvPr>
          <p:cNvSpPr/>
          <p:nvPr/>
        </p:nvSpPr>
        <p:spPr>
          <a:xfrm>
            <a:off x="457200" y="2286000"/>
            <a:ext cx="8534400" cy="3974871"/>
          </a:xfrm>
          <a:prstGeom prst="rect">
            <a:avLst/>
          </a:prstGeom>
        </p:spPr>
        <p:txBody>
          <a:bodyPr wrap="square">
            <a:spAutoFit/>
          </a:bodyPr>
          <a:lstStyle/>
          <a:p>
            <a:pPr marL="914400" lvl="1" indent="-457200">
              <a:lnSpc>
                <a:spcPts val="3000"/>
              </a:lnSpc>
              <a:buFont typeface="Arial" panose="020B0604020202020204" pitchFamily="34" charset="0"/>
              <a:buChar char="•"/>
            </a:pPr>
            <a:r>
              <a:rPr lang="en-US" altLang="en-US" sz="4000" b="1" dirty="0">
                <a:solidFill>
                  <a:schemeClr val="tx2"/>
                </a:solidFill>
                <a:ea typeface="ヒラギノ角ゴ Pro W3" charset="-128"/>
              </a:rPr>
              <a:t>Site from System</a:t>
            </a:r>
          </a:p>
          <a:p>
            <a:pPr lvl="1">
              <a:lnSpc>
                <a:spcPts val="3000"/>
              </a:lnSpc>
            </a:pPr>
            <a:endParaRPr lang="en-US" altLang="en-US" sz="4000" b="1" dirty="0">
              <a:solidFill>
                <a:schemeClr val="tx2"/>
              </a:solidFill>
              <a:ea typeface="ヒラギノ角ゴ Pro W3" charset="-128"/>
            </a:endParaRPr>
          </a:p>
          <a:p>
            <a:pPr marL="1371600" lvl="2" indent="-457200">
              <a:lnSpc>
                <a:spcPts val="3000"/>
              </a:lnSpc>
              <a:buFont typeface="Arial" panose="020B0604020202020204" pitchFamily="34" charset="0"/>
              <a:buChar char="•"/>
            </a:pPr>
            <a:r>
              <a:rPr lang="en-US" sz="4000" dirty="0">
                <a:solidFill>
                  <a:schemeClr val="tx2"/>
                </a:solidFill>
              </a:rPr>
              <a:t>Not counted </a:t>
            </a:r>
            <a:r>
              <a:rPr lang="en-US" sz="4800" b="1" dirty="0">
                <a:solidFill>
                  <a:srgbClr val="00B050"/>
                </a:solidFill>
                <a:sym typeface="Wingdings" panose="05000000000000000000" pitchFamily="2" charset="2"/>
              </a:rPr>
              <a:t></a:t>
            </a:r>
          </a:p>
          <a:p>
            <a:pPr lvl="1">
              <a:lnSpc>
                <a:spcPts val="3000"/>
              </a:lnSpc>
            </a:pPr>
            <a:endParaRPr lang="en-US" sz="4000" b="1" dirty="0">
              <a:solidFill>
                <a:srgbClr val="C00000"/>
              </a:solidFill>
              <a:sym typeface="Wingdings" panose="05000000000000000000" pitchFamily="2" charset="2"/>
            </a:endParaRPr>
          </a:p>
          <a:p>
            <a:pPr marL="914400" lvl="1" indent="-457200">
              <a:lnSpc>
                <a:spcPts val="3000"/>
              </a:lnSpc>
              <a:buFont typeface="Arial" panose="020B0604020202020204" pitchFamily="34" charset="0"/>
              <a:buChar char="•"/>
            </a:pPr>
            <a:endParaRPr lang="en-US" sz="4000" dirty="0">
              <a:solidFill>
                <a:schemeClr val="tx2"/>
              </a:solidFill>
              <a:sym typeface="Wingdings" panose="05000000000000000000" pitchFamily="2" charset="2"/>
            </a:endParaRPr>
          </a:p>
          <a:p>
            <a:pPr marL="914400" lvl="1" indent="-457200">
              <a:lnSpc>
                <a:spcPts val="3000"/>
              </a:lnSpc>
              <a:buFont typeface="Arial" panose="020B0604020202020204" pitchFamily="34" charset="0"/>
              <a:buChar char="•"/>
            </a:pPr>
            <a:r>
              <a:rPr lang="en-US" sz="4000" b="1" dirty="0">
                <a:solidFill>
                  <a:schemeClr val="tx2"/>
                </a:solidFill>
                <a:sym typeface="Wingdings" panose="05000000000000000000" pitchFamily="2" charset="2"/>
              </a:rPr>
              <a:t>Site from DM </a:t>
            </a:r>
          </a:p>
          <a:p>
            <a:pPr marL="914400" lvl="1" indent="-457200">
              <a:lnSpc>
                <a:spcPts val="3000"/>
              </a:lnSpc>
              <a:buFont typeface="Arial" panose="020B0604020202020204" pitchFamily="34" charset="0"/>
              <a:buChar char="•"/>
            </a:pPr>
            <a:r>
              <a:rPr lang="en-US" sz="4000" b="1" dirty="0">
                <a:solidFill>
                  <a:schemeClr val="tx2"/>
                </a:solidFill>
                <a:sym typeface="Wingdings" panose="05000000000000000000" pitchFamily="2" charset="2"/>
              </a:rPr>
              <a:t>Site from Safety </a:t>
            </a:r>
          </a:p>
          <a:p>
            <a:pPr marL="914400" lvl="1" indent="-457200">
              <a:lnSpc>
                <a:spcPts val="3000"/>
              </a:lnSpc>
              <a:buFont typeface="Arial" panose="020B0604020202020204" pitchFamily="34" charset="0"/>
              <a:buChar char="•"/>
            </a:pPr>
            <a:r>
              <a:rPr lang="en-US" sz="4000" b="1" dirty="0">
                <a:solidFill>
                  <a:schemeClr val="tx2"/>
                </a:solidFill>
                <a:sym typeface="Wingdings" panose="05000000000000000000" pitchFamily="2" charset="2"/>
              </a:rPr>
              <a:t>Site from Coder</a:t>
            </a:r>
          </a:p>
          <a:p>
            <a:pPr lvl="1">
              <a:lnSpc>
                <a:spcPts val="3000"/>
              </a:lnSpc>
            </a:pPr>
            <a:endParaRPr lang="en-US" sz="4000" b="1" dirty="0">
              <a:solidFill>
                <a:schemeClr val="tx2"/>
              </a:solidFill>
              <a:sym typeface="Wingdings" panose="05000000000000000000" pitchFamily="2" charset="2"/>
            </a:endParaRPr>
          </a:p>
          <a:p>
            <a:pPr marL="1371600" lvl="2" indent="-457200">
              <a:lnSpc>
                <a:spcPts val="3000"/>
              </a:lnSpc>
              <a:buFont typeface="Arial" panose="020B0604020202020204" pitchFamily="34" charset="0"/>
              <a:buChar char="•"/>
            </a:pPr>
            <a:r>
              <a:rPr lang="en-US" sz="4000" dirty="0">
                <a:solidFill>
                  <a:schemeClr val="tx2"/>
                </a:solidFill>
                <a:sym typeface="Wingdings" panose="05000000000000000000" pitchFamily="2" charset="2"/>
              </a:rPr>
              <a:t> Counted </a:t>
            </a:r>
            <a:r>
              <a:rPr lang="en-US" sz="4800" b="1" dirty="0">
                <a:solidFill>
                  <a:srgbClr val="C00000"/>
                </a:solidFill>
                <a:sym typeface="Wingdings" panose="05000000000000000000" pitchFamily="2" charset="2"/>
              </a:rPr>
              <a:t>	</a:t>
            </a:r>
            <a:endParaRPr lang="en-US" sz="4800" b="1" dirty="0">
              <a:solidFill>
                <a:srgbClr val="C00000"/>
              </a:solidFill>
            </a:endParaRPr>
          </a:p>
        </p:txBody>
      </p:sp>
    </p:spTree>
    <p:extLst>
      <p:ext uri="{BB962C8B-B14F-4D97-AF65-F5344CB8AC3E}">
        <p14:creationId xmlns:p14="http://schemas.microsoft.com/office/powerpoint/2010/main" val="2051534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152400"/>
            <a:ext cx="8813816" cy="1265238"/>
          </a:xfrm>
        </p:spPr>
        <p:txBody>
          <a:bodyPr/>
          <a:lstStyle/>
          <a:p>
            <a:pPr marL="0" indent="0">
              <a:lnSpc>
                <a:spcPts val="3000"/>
              </a:lnSpc>
              <a:buNone/>
            </a:pPr>
            <a:r>
              <a:rPr lang="en-US" altLang="en-US" sz="4000" b="1" dirty="0">
                <a:solidFill>
                  <a:srgbClr val="7030A0"/>
                </a:solidFill>
                <a:ea typeface="ヒラギノ角ゴ Pro W3" charset="-128"/>
              </a:rPr>
              <a:t>Site from System queries</a:t>
            </a:r>
          </a:p>
        </p:txBody>
      </p:sp>
      <p:sp>
        <p:nvSpPr>
          <p:cNvPr id="2" name="Content Placeholder 1">
            <a:extLst>
              <a:ext uri="{FF2B5EF4-FFF2-40B4-BE49-F238E27FC236}">
                <a16:creationId xmlns:a16="http://schemas.microsoft.com/office/drawing/2014/main" id="{FCAB4426-9A0F-44B0-B2ED-0236573C8820}"/>
              </a:ext>
            </a:extLst>
          </p:cNvPr>
          <p:cNvSpPr>
            <a:spLocks noGrp="1"/>
          </p:cNvSpPr>
          <p:nvPr>
            <p:ph idx="1"/>
          </p:nvPr>
        </p:nvSpPr>
        <p:spPr/>
        <p:txBody>
          <a:bodyPr/>
          <a:lstStyle/>
          <a:p>
            <a:r>
              <a:rPr lang="en-US" altLang="en-US" sz="2800" b="1" dirty="0">
                <a:solidFill>
                  <a:schemeClr val="tx2"/>
                </a:solidFill>
                <a:ea typeface="ヒラギノ角ゴ Pro W3" charset="-128"/>
              </a:rPr>
              <a:t>NOT</a:t>
            </a:r>
            <a:r>
              <a:rPr lang="en-US" altLang="en-US" sz="2800" dirty="0">
                <a:solidFill>
                  <a:schemeClr val="tx2"/>
                </a:solidFill>
                <a:ea typeface="ヒラギノ角ゴ Pro W3" charset="-128"/>
              </a:rPr>
              <a:t> counted in the DMQ Report metrics. </a:t>
            </a:r>
          </a:p>
          <a:p>
            <a:r>
              <a:rPr lang="en-US" altLang="en-US" sz="2800" dirty="0">
                <a:solidFill>
                  <a:schemeClr val="tx2"/>
                </a:solidFill>
                <a:ea typeface="ヒラギノ角ゴ Pro W3" charset="-128"/>
              </a:rPr>
              <a:t>Example: when “Other” is marked, and the “If, other, specify” is left blank, a Site from System query fires, this would </a:t>
            </a:r>
            <a:r>
              <a:rPr lang="en-US" altLang="en-US" sz="2800" b="1" dirty="0">
                <a:solidFill>
                  <a:schemeClr val="tx2"/>
                </a:solidFill>
                <a:ea typeface="ヒラギノ角ゴ Pro W3" charset="-128"/>
              </a:rPr>
              <a:t>not</a:t>
            </a:r>
            <a:r>
              <a:rPr lang="en-US" altLang="en-US" sz="2800" dirty="0">
                <a:solidFill>
                  <a:schemeClr val="tx2"/>
                </a:solidFill>
                <a:ea typeface="ヒラギノ角ゴ Pro W3" charset="-128"/>
              </a:rPr>
              <a:t> be counted in your sites QC rates. </a:t>
            </a:r>
          </a:p>
          <a:p>
            <a:endParaRPr lang="en-US" altLang="en-US" sz="2400" dirty="0">
              <a:ea typeface="ヒラギノ角ゴ Pro W3" charset="-128"/>
            </a:endParaRPr>
          </a:p>
          <a:p>
            <a:endParaRPr lang="en-US" altLang="en-US" sz="2400" dirty="0">
              <a:ea typeface="ヒラギノ角ゴ Pro W3" charset="-128"/>
            </a:endParaRPr>
          </a:p>
          <a:p>
            <a:endParaRPr lang="en-US" dirty="0"/>
          </a:p>
        </p:txBody>
      </p:sp>
      <p:pic>
        <p:nvPicPr>
          <p:cNvPr id="7" name="Picture 6">
            <a:extLst>
              <a:ext uri="{FF2B5EF4-FFF2-40B4-BE49-F238E27FC236}">
                <a16:creationId xmlns:a16="http://schemas.microsoft.com/office/drawing/2014/main" id="{71DAEBEB-A1F4-4312-A7A4-03A92750B028}"/>
              </a:ext>
            </a:extLst>
          </p:cNvPr>
          <p:cNvPicPr>
            <a:picLocks noChangeAspect="1"/>
          </p:cNvPicPr>
          <p:nvPr/>
        </p:nvPicPr>
        <p:blipFill>
          <a:blip r:embed="rId4"/>
          <a:stretch>
            <a:fillRect/>
          </a:stretch>
        </p:blipFill>
        <p:spPr>
          <a:xfrm>
            <a:off x="609600" y="4038600"/>
            <a:ext cx="7424057" cy="1676400"/>
          </a:xfrm>
          <a:prstGeom prst="rect">
            <a:avLst/>
          </a:prstGeom>
        </p:spPr>
      </p:pic>
      <p:sp>
        <p:nvSpPr>
          <p:cNvPr id="8" name="Arrow: Left 7">
            <a:extLst>
              <a:ext uri="{FF2B5EF4-FFF2-40B4-BE49-F238E27FC236}">
                <a16:creationId xmlns:a16="http://schemas.microsoft.com/office/drawing/2014/main" id="{0507EA4A-233C-44A0-921F-B23979507AA6}"/>
              </a:ext>
            </a:extLst>
          </p:cNvPr>
          <p:cNvSpPr/>
          <p:nvPr/>
        </p:nvSpPr>
        <p:spPr>
          <a:xfrm>
            <a:off x="4724400" y="5257800"/>
            <a:ext cx="16764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2424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152400"/>
            <a:ext cx="8813816" cy="1265238"/>
          </a:xfrm>
        </p:spPr>
        <p:txBody>
          <a:bodyPr/>
          <a:lstStyle/>
          <a:p>
            <a:pPr marL="0" indent="0">
              <a:lnSpc>
                <a:spcPts val="3000"/>
              </a:lnSpc>
              <a:buNone/>
            </a:pPr>
            <a:r>
              <a:rPr lang="en-US" altLang="en-US" sz="4000" b="1" dirty="0">
                <a:solidFill>
                  <a:srgbClr val="7030A0"/>
                </a:solidFill>
                <a:ea typeface="ヒラギノ角ゴ Pro W3" charset="-128"/>
              </a:rPr>
              <a:t>Site from System queries</a:t>
            </a:r>
          </a:p>
        </p:txBody>
      </p:sp>
      <p:sp>
        <p:nvSpPr>
          <p:cNvPr id="2" name="Content Placeholder 1">
            <a:extLst>
              <a:ext uri="{FF2B5EF4-FFF2-40B4-BE49-F238E27FC236}">
                <a16:creationId xmlns:a16="http://schemas.microsoft.com/office/drawing/2014/main" id="{FCAB4426-9A0F-44B0-B2ED-0236573C8820}"/>
              </a:ext>
            </a:extLst>
          </p:cNvPr>
          <p:cNvSpPr>
            <a:spLocks noGrp="1"/>
          </p:cNvSpPr>
          <p:nvPr>
            <p:ph idx="1"/>
          </p:nvPr>
        </p:nvSpPr>
        <p:spPr>
          <a:xfrm>
            <a:off x="152400" y="1676400"/>
            <a:ext cx="8534400" cy="5029200"/>
          </a:xfrm>
        </p:spPr>
        <p:txBody>
          <a:bodyPr/>
          <a:lstStyle/>
          <a:p>
            <a:r>
              <a:rPr lang="en-US" altLang="en-US" sz="2800" dirty="0">
                <a:solidFill>
                  <a:schemeClr val="tx2"/>
                </a:solidFill>
                <a:ea typeface="ヒラギノ角ゴ Pro W3" charset="-128"/>
              </a:rPr>
              <a:t>Another example: an invalid QC is firing that SCHARP needs to update as part of a database migration. This would trigger as a “Site from System” edit check, but since the “type” of QC is Site from System, these will not affect your QC rate. </a:t>
            </a:r>
          </a:p>
          <a:p>
            <a:pPr lvl="1"/>
            <a:r>
              <a:rPr lang="en-US" altLang="en-US" sz="2500" b="1" i="1" dirty="0">
                <a:solidFill>
                  <a:schemeClr val="tx2"/>
                </a:solidFill>
                <a:ea typeface="ヒラギノ角ゴ Pro W3" charset="-128"/>
              </a:rPr>
              <a:t>Respond to these so they are no longer in your task list </a:t>
            </a:r>
          </a:p>
          <a:p>
            <a:pPr marL="342991" lvl="1" indent="0">
              <a:buNone/>
            </a:pPr>
            <a:r>
              <a:rPr lang="en-US" altLang="en-US" sz="2500" b="1" i="1" dirty="0">
                <a:solidFill>
                  <a:srgbClr val="C00000"/>
                </a:solidFill>
                <a:ea typeface="ヒラギノ角ゴ Pro W3" charset="-128"/>
              </a:rPr>
              <a:t>OR</a:t>
            </a:r>
          </a:p>
          <a:p>
            <a:pPr lvl="1"/>
            <a:r>
              <a:rPr lang="en-US" altLang="en-US" sz="2500" b="1" i="1" dirty="0">
                <a:solidFill>
                  <a:schemeClr val="tx2"/>
                </a:solidFill>
                <a:ea typeface="ヒラギノ角ゴ Pro W3" charset="-128"/>
              </a:rPr>
              <a:t>Ignore and SCHARP CDM will cancel</a:t>
            </a:r>
          </a:p>
          <a:p>
            <a:pPr lvl="2">
              <a:buFont typeface="Wingdings" panose="05000000000000000000" pitchFamily="2" charset="2"/>
              <a:buChar char="v"/>
            </a:pPr>
            <a:r>
              <a:rPr lang="en-US" altLang="en-US" sz="2000" b="1" dirty="0">
                <a:solidFill>
                  <a:srgbClr val="C00000"/>
                </a:solidFill>
                <a:ea typeface="ヒラギノ角ゴ Pro W3" charset="-128"/>
              </a:rPr>
              <a:t>Once the database is migrated, these should no longer appear</a:t>
            </a:r>
          </a:p>
          <a:p>
            <a:pPr marL="0" indent="0">
              <a:buNone/>
            </a:pPr>
            <a:endParaRPr lang="en-US" altLang="en-US" sz="2400" dirty="0">
              <a:ea typeface="ヒラギノ角ゴ Pro W3" charset="-128"/>
            </a:endParaRPr>
          </a:p>
          <a:p>
            <a:endParaRPr lang="en-US" altLang="en-US" sz="2400" dirty="0">
              <a:ea typeface="ヒラギノ角ゴ Pro W3" charset="-128"/>
            </a:endParaRPr>
          </a:p>
          <a:p>
            <a:endParaRPr lang="en-US" dirty="0"/>
          </a:p>
        </p:txBody>
      </p:sp>
    </p:spTree>
    <p:custDataLst>
      <p:tags r:id="rId1"/>
    </p:custDataLst>
    <p:extLst>
      <p:ext uri="{BB962C8B-B14F-4D97-AF65-F5344CB8AC3E}">
        <p14:creationId xmlns:p14="http://schemas.microsoft.com/office/powerpoint/2010/main" val="3352149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274638"/>
            <a:ext cx="8813816" cy="1143000"/>
          </a:xfrm>
        </p:spPr>
        <p:txBody>
          <a:bodyPr/>
          <a:lstStyle/>
          <a:p>
            <a:r>
              <a:rPr lang="en-US" sz="4000" b="1" dirty="0">
                <a:solidFill>
                  <a:srgbClr val="7030A0"/>
                </a:solidFill>
              </a:rPr>
              <a:t>Site from DM/Safety/Coder</a:t>
            </a:r>
          </a:p>
        </p:txBody>
      </p:sp>
      <p:sp>
        <p:nvSpPr>
          <p:cNvPr id="5" name="Content Placeholder 4"/>
          <p:cNvSpPr>
            <a:spLocks noGrp="1"/>
          </p:cNvSpPr>
          <p:nvPr>
            <p:ph idx="1"/>
          </p:nvPr>
        </p:nvSpPr>
        <p:spPr>
          <a:xfrm>
            <a:off x="304800" y="1646070"/>
            <a:ext cx="8382000" cy="4937292"/>
          </a:xfrm>
        </p:spPr>
        <p:txBody>
          <a:bodyPr/>
          <a:lstStyle/>
          <a:p>
            <a:pPr>
              <a:lnSpc>
                <a:spcPts val="3000"/>
              </a:lnSpc>
            </a:pPr>
            <a:r>
              <a:rPr lang="en-US" altLang="en-US" sz="2800" dirty="0">
                <a:solidFill>
                  <a:schemeClr val="tx2"/>
                </a:solidFill>
                <a:ea typeface="ヒラギノ角ゴ Pro W3" charset="-128"/>
              </a:rPr>
              <a:t>“Site from DM/Safety/Coder” </a:t>
            </a:r>
            <a:r>
              <a:rPr lang="en-US" altLang="en-US" sz="2800" b="1" dirty="0">
                <a:solidFill>
                  <a:schemeClr val="tx2"/>
                </a:solidFill>
                <a:ea typeface="ヒラギノ角ゴ Pro W3" charset="-128"/>
              </a:rPr>
              <a:t>ARE</a:t>
            </a:r>
            <a:r>
              <a:rPr lang="en-US" altLang="en-US" sz="2800" dirty="0">
                <a:solidFill>
                  <a:schemeClr val="tx2"/>
                </a:solidFill>
                <a:ea typeface="ヒラギノ角ゴ Pro W3" charset="-128"/>
              </a:rPr>
              <a:t> counted in the DMQ Report metrics. </a:t>
            </a:r>
          </a:p>
          <a:p>
            <a:pPr>
              <a:lnSpc>
                <a:spcPts val="3000"/>
              </a:lnSpc>
            </a:pPr>
            <a:r>
              <a:rPr lang="en-US" altLang="en-US" sz="2800" dirty="0">
                <a:solidFill>
                  <a:schemeClr val="tx2"/>
                </a:solidFill>
                <a:ea typeface="ヒラギノ角ゴ Pro W3" charset="-128"/>
              </a:rPr>
              <a:t>Example: the CDM or the Clinical safety specialist at SCHARP applies a QC for clarification:</a:t>
            </a:r>
          </a:p>
          <a:p>
            <a:pPr lvl="1">
              <a:lnSpc>
                <a:spcPts val="3000"/>
              </a:lnSpc>
            </a:pPr>
            <a:r>
              <a:rPr lang="en-US" altLang="en-US" sz="2500" dirty="0">
                <a:solidFill>
                  <a:schemeClr val="tx2"/>
                </a:solidFill>
                <a:ea typeface="ヒラギノ角ゴ Pro W3" charset="-128"/>
              </a:rPr>
              <a:t>This type of QC will appear as below but it will say either, </a:t>
            </a:r>
            <a:r>
              <a:rPr lang="en-US" altLang="en-US" sz="2500" b="1" dirty="0">
                <a:solidFill>
                  <a:schemeClr val="tx2"/>
                </a:solidFill>
                <a:ea typeface="ヒラギノ角ゴ Pro W3" charset="-128"/>
              </a:rPr>
              <a:t>DM, Safety or Coder, </a:t>
            </a:r>
            <a:r>
              <a:rPr lang="en-US" altLang="en-US" sz="2500" dirty="0">
                <a:solidFill>
                  <a:schemeClr val="tx2"/>
                </a:solidFill>
                <a:ea typeface="ヒラギノ角ゴ Pro W3" charset="-128"/>
              </a:rPr>
              <a:t>depending on the QC</a:t>
            </a:r>
          </a:p>
          <a:p>
            <a:pPr lvl="1">
              <a:lnSpc>
                <a:spcPts val="3000"/>
              </a:lnSpc>
            </a:pPr>
            <a:endParaRPr lang="en-US" altLang="en-US" sz="2500" dirty="0">
              <a:solidFill>
                <a:srgbClr val="00B050"/>
              </a:solidFill>
              <a:ea typeface="ヒラギノ角ゴ Pro W3" charset="-128"/>
            </a:endParaRPr>
          </a:p>
          <a:p>
            <a:pPr>
              <a:lnSpc>
                <a:spcPts val="3000"/>
              </a:lnSpc>
            </a:pPr>
            <a:endParaRPr lang="en-US" altLang="en-US" sz="2800" dirty="0">
              <a:solidFill>
                <a:srgbClr val="00B050"/>
              </a:solidFill>
              <a:ea typeface="ヒラギノ角ゴ Pro W3" charset="-128"/>
            </a:endParaRPr>
          </a:p>
          <a:p>
            <a:pPr marL="0" indent="0">
              <a:lnSpc>
                <a:spcPts val="3000"/>
              </a:lnSpc>
              <a:buNone/>
            </a:pPr>
            <a:endParaRPr lang="en-US" altLang="en-US" sz="2000" dirty="0">
              <a:ea typeface="ヒラギノ角ゴ Pro W3" charset="-128"/>
            </a:endParaRPr>
          </a:p>
          <a:p>
            <a:pPr marL="0" indent="0">
              <a:lnSpc>
                <a:spcPts val="3000"/>
              </a:lnSpc>
              <a:buNone/>
            </a:pPr>
            <a:endParaRPr lang="en-US" altLang="en-US" sz="2000" dirty="0">
              <a:ea typeface="ヒラギノ角ゴ Pro W3" charset="-128"/>
            </a:endParaRPr>
          </a:p>
        </p:txBody>
      </p:sp>
      <p:pic>
        <p:nvPicPr>
          <p:cNvPr id="2" name="Picture 1">
            <a:extLst>
              <a:ext uri="{FF2B5EF4-FFF2-40B4-BE49-F238E27FC236}">
                <a16:creationId xmlns:a16="http://schemas.microsoft.com/office/drawing/2014/main" id="{5CB35508-F091-4EDC-A269-E25A9E387E1C}"/>
              </a:ext>
            </a:extLst>
          </p:cNvPr>
          <p:cNvPicPr>
            <a:picLocks noChangeAspect="1"/>
          </p:cNvPicPr>
          <p:nvPr/>
        </p:nvPicPr>
        <p:blipFill>
          <a:blip r:embed="rId4"/>
          <a:stretch>
            <a:fillRect/>
          </a:stretch>
        </p:blipFill>
        <p:spPr>
          <a:xfrm>
            <a:off x="609600" y="4267200"/>
            <a:ext cx="7162801" cy="2049156"/>
          </a:xfrm>
          <a:prstGeom prst="rect">
            <a:avLst/>
          </a:prstGeom>
        </p:spPr>
      </p:pic>
      <p:sp>
        <p:nvSpPr>
          <p:cNvPr id="3" name="Arrow: Left 2">
            <a:extLst>
              <a:ext uri="{FF2B5EF4-FFF2-40B4-BE49-F238E27FC236}">
                <a16:creationId xmlns:a16="http://schemas.microsoft.com/office/drawing/2014/main" id="{A1C3762A-6452-494B-A498-11AAB150E7DA}"/>
              </a:ext>
            </a:extLst>
          </p:cNvPr>
          <p:cNvSpPr/>
          <p:nvPr/>
        </p:nvSpPr>
        <p:spPr>
          <a:xfrm>
            <a:off x="6248400" y="5943600"/>
            <a:ext cx="1283208" cy="2284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908094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0"/>
            <a:ext cx="8813816" cy="1417638"/>
          </a:xfrm>
        </p:spPr>
        <p:txBody>
          <a:bodyPr/>
          <a:lstStyle/>
          <a:p>
            <a:pPr marL="0" indent="0">
              <a:buNone/>
              <a:defRPr/>
            </a:pPr>
            <a:r>
              <a:rPr lang="en-US" sz="4000" b="1" dirty="0">
                <a:solidFill>
                  <a:srgbClr val="7030A0"/>
                </a:solidFill>
              </a:rPr>
              <a:t>Site from DM Queries</a:t>
            </a:r>
          </a:p>
        </p:txBody>
      </p:sp>
      <p:sp>
        <p:nvSpPr>
          <p:cNvPr id="5" name="Content Placeholder 4"/>
          <p:cNvSpPr>
            <a:spLocks noGrp="1"/>
          </p:cNvSpPr>
          <p:nvPr>
            <p:ph idx="1"/>
          </p:nvPr>
        </p:nvSpPr>
        <p:spPr>
          <a:xfrm>
            <a:off x="0" y="1676400"/>
            <a:ext cx="8839200" cy="4953000"/>
          </a:xfrm>
        </p:spPr>
        <p:txBody>
          <a:bodyPr/>
          <a:lstStyle/>
          <a:p>
            <a:pPr lvl="1">
              <a:buFont typeface="Arial" panose="020B0604020202020204" pitchFamily="34" charset="0"/>
              <a:buChar char="•"/>
              <a:defRPr/>
            </a:pPr>
            <a:r>
              <a:rPr lang="en-US" sz="2900" dirty="0">
                <a:solidFill>
                  <a:schemeClr val="tx2"/>
                </a:solidFill>
              </a:rPr>
              <a:t>SCHARP CDM is aware these are “counted”, we try our best not to place too many of these types of QCs, however: </a:t>
            </a:r>
          </a:p>
          <a:p>
            <a:pPr lvl="3">
              <a:defRPr/>
            </a:pPr>
            <a:r>
              <a:rPr lang="en-US" sz="2299" dirty="0">
                <a:solidFill>
                  <a:schemeClr val="tx2"/>
                </a:solidFill>
              </a:rPr>
              <a:t>There are times when a QC issue pops up, and we need to do a “clean-up”; there may be a surge in QCs placed to correct the issue and you might see your sites QC rate go up. This is expected in these cases. </a:t>
            </a:r>
          </a:p>
          <a:p>
            <a:pPr lvl="3">
              <a:defRPr/>
            </a:pPr>
            <a:r>
              <a:rPr lang="en-US" sz="2299" dirty="0">
                <a:solidFill>
                  <a:schemeClr val="tx2"/>
                </a:solidFill>
              </a:rPr>
              <a:t>If this is not the case and the QC rate for “Queries answered on time” stays below 80% for 2 months in a row, a refresher training may occur to help with any issues you might be having with data entry/QC resolution. </a:t>
            </a:r>
            <a:endParaRPr lang="en-US" sz="2900" i="1" dirty="0">
              <a:solidFill>
                <a:schemeClr val="tx2"/>
              </a:solidFill>
            </a:endParaRPr>
          </a:p>
        </p:txBody>
      </p:sp>
    </p:spTree>
    <p:custDataLst>
      <p:tags r:id="rId1"/>
    </p:custDataLst>
    <p:extLst>
      <p:ext uri="{BB962C8B-B14F-4D97-AF65-F5344CB8AC3E}">
        <p14:creationId xmlns:p14="http://schemas.microsoft.com/office/powerpoint/2010/main" val="2803836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274638"/>
            <a:ext cx="8813816" cy="1325562"/>
          </a:xfrm>
        </p:spPr>
        <p:txBody>
          <a:bodyPr/>
          <a:lstStyle/>
          <a:p>
            <a:pPr marL="0" indent="0">
              <a:lnSpc>
                <a:spcPts val="3000"/>
              </a:lnSpc>
              <a:buNone/>
            </a:pPr>
            <a:r>
              <a:rPr lang="en-US" altLang="en-US" sz="4000" b="1" dirty="0">
                <a:solidFill>
                  <a:srgbClr val="7030A0"/>
                </a:solidFill>
                <a:ea typeface="ヒラギノ角ゴ Pro W3" charset="-128"/>
              </a:rPr>
              <a:t>RAVE Query Reports</a:t>
            </a:r>
          </a:p>
        </p:txBody>
      </p:sp>
      <p:sp>
        <p:nvSpPr>
          <p:cNvPr id="5" name="Content Placeholder 4"/>
          <p:cNvSpPr>
            <a:spLocks noGrp="1"/>
          </p:cNvSpPr>
          <p:nvPr>
            <p:ph idx="1"/>
          </p:nvPr>
        </p:nvSpPr>
        <p:spPr>
          <a:xfrm>
            <a:off x="152401" y="1752600"/>
            <a:ext cx="8534400" cy="4572000"/>
          </a:xfrm>
        </p:spPr>
        <p:txBody>
          <a:bodyPr/>
          <a:lstStyle/>
          <a:p>
            <a:pPr>
              <a:lnSpc>
                <a:spcPts val="3000"/>
              </a:lnSpc>
            </a:pPr>
            <a:r>
              <a:rPr lang="en-US" altLang="en-US" sz="3600" b="1" dirty="0">
                <a:solidFill>
                  <a:schemeClr val="tx2"/>
                </a:solidFill>
                <a:ea typeface="ヒラギノ角ゴ Pro W3" charset="-128"/>
              </a:rPr>
              <a:t>MTN 034 Open Queries Report</a:t>
            </a:r>
          </a:p>
          <a:p>
            <a:pPr marL="0" indent="0">
              <a:lnSpc>
                <a:spcPts val="3000"/>
              </a:lnSpc>
              <a:buNone/>
            </a:pPr>
            <a:endParaRPr lang="en-US" altLang="en-US" sz="2800" dirty="0">
              <a:solidFill>
                <a:schemeClr val="tx2"/>
              </a:solidFill>
              <a:ea typeface="ヒラギノ角ゴ Pro W3" charset="-128"/>
            </a:endParaRPr>
          </a:p>
          <a:p>
            <a:pPr lvl="1">
              <a:lnSpc>
                <a:spcPts val="3000"/>
              </a:lnSpc>
            </a:pPr>
            <a:r>
              <a:rPr lang="en-US" altLang="en-US" sz="2800" dirty="0">
                <a:solidFill>
                  <a:schemeClr val="tx2"/>
                </a:solidFill>
                <a:ea typeface="ヒラギノ角ゴ Pro W3" charset="-128"/>
              </a:rPr>
              <a:t> Can be useful to generate a listing of open queries for your site</a:t>
            </a:r>
          </a:p>
          <a:p>
            <a:pPr lvl="1">
              <a:lnSpc>
                <a:spcPts val="3000"/>
              </a:lnSpc>
            </a:pPr>
            <a:r>
              <a:rPr lang="en-US" altLang="en-US" sz="2800" dirty="0">
                <a:solidFill>
                  <a:schemeClr val="tx2"/>
                </a:solidFill>
                <a:ea typeface="ヒラギノ角ゴ Pro W3" charset="-128"/>
              </a:rPr>
              <a:t>All staff who have Clinical Research Coordinator Role access should have access to this report</a:t>
            </a:r>
          </a:p>
          <a:p>
            <a:pPr lvl="3">
              <a:lnSpc>
                <a:spcPts val="3000"/>
              </a:lnSpc>
            </a:pPr>
            <a:r>
              <a:rPr lang="en-US" altLang="en-US" sz="2800" b="1" i="1" dirty="0">
                <a:solidFill>
                  <a:srgbClr val="00B050"/>
                </a:solidFill>
                <a:ea typeface="ヒラギノ角ゴ Pro W3" charset="-128"/>
              </a:rPr>
              <a:t>If not, please contact your SCHARP CDM for assistance</a:t>
            </a:r>
          </a:p>
        </p:txBody>
      </p:sp>
    </p:spTree>
    <p:custDataLst>
      <p:tags r:id="rId1"/>
    </p:custDataLst>
    <p:extLst>
      <p:ext uri="{BB962C8B-B14F-4D97-AF65-F5344CB8AC3E}">
        <p14:creationId xmlns:p14="http://schemas.microsoft.com/office/powerpoint/2010/main" val="1032060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274638"/>
            <a:ext cx="8813816" cy="1143000"/>
          </a:xfrm>
        </p:spPr>
        <p:txBody>
          <a:bodyPr/>
          <a:lstStyle/>
          <a:p>
            <a:pPr marL="0" indent="0">
              <a:lnSpc>
                <a:spcPts val="3000"/>
              </a:lnSpc>
              <a:buNone/>
            </a:pPr>
            <a:r>
              <a:rPr lang="en-US" altLang="en-US" sz="4000" b="1" dirty="0">
                <a:solidFill>
                  <a:srgbClr val="7030A0"/>
                </a:solidFill>
                <a:ea typeface="ヒラギノ角ゴ Pro W3" charset="-128"/>
              </a:rPr>
              <a:t>Rave Open Queries Report</a:t>
            </a:r>
          </a:p>
        </p:txBody>
      </p:sp>
      <p:sp>
        <p:nvSpPr>
          <p:cNvPr id="5" name="Content Placeholder 4"/>
          <p:cNvSpPr>
            <a:spLocks noGrp="1"/>
          </p:cNvSpPr>
          <p:nvPr>
            <p:ph idx="1"/>
          </p:nvPr>
        </p:nvSpPr>
        <p:spPr>
          <a:xfrm>
            <a:off x="177785" y="1219200"/>
            <a:ext cx="8509016" cy="5364162"/>
          </a:xfrm>
        </p:spPr>
        <p:txBody>
          <a:bodyPr/>
          <a:lstStyle/>
          <a:p>
            <a:pPr marL="0" indent="0">
              <a:lnSpc>
                <a:spcPts val="3000"/>
              </a:lnSpc>
              <a:buNone/>
            </a:pPr>
            <a:endParaRPr lang="en-US" altLang="en-US" sz="2000" dirty="0">
              <a:ea typeface="ヒラギノ角ゴ Pro W3" charset="-128"/>
            </a:endParaRPr>
          </a:p>
          <a:p>
            <a:pPr>
              <a:lnSpc>
                <a:spcPts val="3000"/>
              </a:lnSpc>
              <a:buFont typeface="Arial" panose="020B0604020202020204" pitchFamily="34" charset="0"/>
              <a:buChar char="•"/>
            </a:pPr>
            <a:r>
              <a:rPr lang="en-US" altLang="en-US" sz="2800" b="1" dirty="0">
                <a:solidFill>
                  <a:schemeClr val="tx2"/>
                </a:solidFill>
                <a:ea typeface="ヒラギノ角ゴ Pro W3" charset="-128"/>
              </a:rPr>
              <a:t>Found on the Home page for MTN 034</a:t>
            </a:r>
          </a:p>
          <a:p>
            <a:pPr lvl="1">
              <a:lnSpc>
                <a:spcPts val="3000"/>
              </a:lnSpc>
              <a:buFont typeface="Arial" panose="020B0604020202020204" pitchFamily="34" charset="0"/>
              <a:buChar char="•"/>
            </a:pPr>
            <a:r>
              <a:rPr lang="en-US" altLang="en-US" sz="2500" dirty="0">
                <a:solidFill>
                  <a:schemeClr val="tx2"/>
                </a:solidFill>
                <a:ea typeface="ヒラギノ角ゴ Pro W3" charset="-128"/>
              </a:rPr>
              <a:t>Will show open queries for your site</a:t>
            </a:r>
          </a:p>
          <a:p>
            <a:pPr lvl="1">
              <a:lnSpc>
                <a:spcPts val="3000"/>
              </a:lnSpc>
              <a:buFont typeface="Arial" panose="020B0604020202020204" pitchFamily="34" charset="0"/>
              <a:buChar char="•"/>
            </a:pPr>
            <a:r>
              <a:rPr lang="en-US" altLang="en-US" sz="2500" dirty="0">
                <a:solidFill>
                  <a:schemeClr val="tx2"/>
                </a:solidFill>
                <a:ea typeface="ヒラギノ角ゴ Pro W3" charset="-128"/>
              </a:rPr>
              <a:t>Can be downloaded and sorted in Excel if needed</a:t>
            </a:r>
          </a:p>
          <a:p>
            <a:pPr lvl="2">
              <a:lnSpc>
                <a:spcPts val="3000"/>
              </a:lnSpc>
              <a:buFont typeface="Wingdings" panose="05000000000000000000" pitchFamily="2" charset="2"/>
              <a:buChar char="v"/>
            </a:pPr>
            <a:r>
              <a:rPr lang="en-US" altLang="en-US" sz="2199" dirty="0">
                <a:solidFill>
                  <a:schemeClr val="tx2"/>
                </a:solidFill>
                <a:ea typeface="ヒラギノ角ゴ Pro W3" charset="-128"/>
              </a:rPr>
              <a:t>If there are issues running this report, try a different web browser! </a:t>
            </a:r>
          </a:p>
        </p:txBody>
      </p:sp>
      <p:pic>
        <p:nvPicPr>
          <p:cNvPr id="2" name="Picture 1">
            <a:extLst>
              <a:ext uri="{FF2B5EF4-FFF2-40B4-BE49-F238E27FC236}">
                <a16:creationId xmlns:a16="http://schemas.microsoft.com/office/drawing/2014/main" id="{BCD2F5EF-BFB1-42B3-9746-45C88EE52A99}"/>
              </a:ext>
            </a:extLst>
          </p:cNvPr>
          <p:cNvPicPr>
            <a:picLocks noChangeAspect="1"/>
          </p:cNvPicPr>
          <p:nvPr/>
        </p:nvPicPr>
        <p:blipFill>
          <a:blip r:embed="rId4"/>
          <a:stretch>
            <a:fillRect/>
          </a:stretch>
        </p:blipFill>
        <p:spPr>
          <a:xfrm>
            <a:off x="656409" y="3810000"/>
            <a:ext cx="7039791" cy="2362199"/>
          </a:xfrm>
          <a:prstGeom prst="rect">
            <a:avLst/>
          </a:prstGeom>
        </p:spPr>
      </p:pic>
      <p:sp>
        <p:nvSpPr>
          <p:cNvPr id="3" name="Arrow: Left 2">
            <a:extLst>
              <a:ext uri="{FF2B5EF4-FFF2-40B4-BE49-F238E27FC236}">
                <a16:creationId xmlns:a16="http://schemas.microsoft.com/office/drawing/2014/main" id="{52F5714C-35E7-48C4-87FB-07C5CB7DB234}"/>
              </a:ext>
            </a:extLst>
          </p:cNvPr>
          <p:cNvSpPr/>
          <p:nvPr/>
        </p:nvSpPr>
        <p:spPr>
          <a:xfrm>
            <a:off x="5879592" y="5334000"/>
            <a:ext cx="1664208"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0822346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0" y="152400"/>
            <a:ext cx="8839200" cy="1905000"/>
          </a:xfrm>
        </p:spPr>
        <p:txBody>
          <a:bodyPr/>
          <a:lstStyle/>
          <a:p>
            <a:pPr marL="0" indent="0">
              <a:lnSpc>
                <a:spcPts val="3000"/>
              </a:lnSpc>
              <a:buNone/>
            </a:pPr>
            <a:r>
              <a:rPr lang="en-US" sz="8000" b="1" i="1" dirty="0">
                <a:solidFill>
                  <a:schemeClr val="accent5"/>
                </a:solidFill>
              </a:rPr>
              <a:t>Thank you!</a:t>
            </a:r>
          </a:p>
        </p:txBody>
      </p:sp>
      <p:sp>
        <p:nvSpPr>
          <p:cNvPr id="5" name="Content Placeholder 4"/>
          <p:cNvSpPr>
            <a:spLocks noGrp="1"/>
          </p:cNvSpPr>
          <p:nvPr>
            <p:ph idx="1"/>
          </p:nvPr>
        </p:nvSpPr>
        <p:spPr>
          <a:xfrm>
            <a:off x="762000" y="1905000"/>
            <a:ext cx="8153399" cy="4191000"/>
          </a:xfrm>
        </p:spPr>
        <p:txBody>
          <a:bodyPr/>
          <a:lstStyle/>
          <a:p>
            <a:pPr marL="0" indent="0">
              <a:buNone/>
            </a:pPr>
            <a:r>
              <a:rPr lang="en-US" altLang="en-US" sz="3200" b="1" i="1" dirty="0">
                <a:solidFill>
                  <a:srgbClr val="7030A0"/>
                </a:solidFill>
                <a:ea typeface="ヒラギノ角ゴ Pro W3" charset="-128"/>
              </a:rPr>
              <a:t>If any further questions, please contact your SCHARP CDM: Jenn Schille: </a:t>
            </a:r>
            <a:r>
              <a:rPr lang="en-US" altLang="en-US" sz="3200" b="1" i="1" dirty="0">
                <a:solidFill>
                  <a:srgbClr val="7030A0"/>
                </a:solidFill>
                <a:ea typeface="ヒラギノ角ゴ Pro W3" charset="-128"/>
                <a:hlinkClick r:id="rId4"/>
              </a:rPr>
              <a:t>jens@scharp.org</a:t>
            </a:r>
            <a:endParaRPr lang="en-US" altLang="en-US" sz="3200" b="1" i="1" dirty="0">
              <a:solidFill>
                <a:srgbClr val="7030A0"/>
              </a:solidFill>
              <a:ea typeface="ヒラギノ角ゴ Pro W3" charset="-128"/>
            </a:endParaRPr>
          </a:p>
        </p:txBody>
      </p:sp>
    </p:spTree>
    <p:custDataLst>
      <p:tags r:id="rId1"/>
    </p:custDataLst>
    <p:extLst>
      <p:ext uri="{BB962C8B-B14F-4D97-AF65-F5344CB8AC3E}">
        <p14:creationId xmlns:p14="http://schemas.microsoft.com/office/powerpoint/2010/main" val="543065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274638"/>
            <a:ext cx="8813816" cy="1143000"/>
          </a:xfrm>
        </p:spPr>
        <p:txBody>
          <a:bodyPr/>
          <a:lstStyle/>
          <a:p>
            <a:r>
              <a:rPr lang="en-US" sz="4000" b="1" dirty="0">
                <a:solidFill>
                  <a:srgbClr val="7030A0"/>
                </a:solidFill>
              </a:rPr>
              <a:t>Overview Topics</a:t>
            </a:r>
          </a:p>
        </p:txBody>
      </p:sp>
      <p:sp>
        <p:nvSpPr>
          <p:cNvPr id="5" name="Content Placeholder 4"/>
          <p:cNvSpPr>
            <a:spLocks noGrp="1"/>
          </p:cNvSpPr>
          <p:nvPr>
            <p:ph idx="1"/>
          </p:nvPr>
        </p:nvSpPr>
        <p:spPr>
          <a:xfrm>
            <a:off x="685800" y="1676400"/>
            <a:ext cx="8001000" cy="4724400"/>
          </a:xfrm>
        </p:spPr>
        <p:txBody>
          <a:bodyPr/>
          <a:lstStyle/>
          <a:p>
            <a:r>
              <a:rPr lang="en-US" sz="3600" b="1" dirty="0">
                <a:solidFill>
                  <a:schemeClr val="tx2"/>
                </a:solidFill>
              </a:rPr>
              <a:t>Report Overview</a:t>
            </a:r>
          </a:p>
          <a:p>
            <a:r>
              <a:rPr lang="en-US" sz="3600" b="1" dirty="0">
                <a:solidFill>
                  <a:schemeClr val="tx2"/>
                </a:solidFill>
              </a:rPr>
              <a:t>Accessing the DMQ Reports</a:t>
            </a:r>
          </a:p>
          <a:p>
            <a:r>
              <a:rPr lang="en-US" sz="3600" b="1" dirty="0">
                <a:solidFill>
                  <a:schemeClr val="tx2"/>
                </a:solidFill>
              </a:rPr>
              <a:t>Metrics and Definition of Terms</a:t>
            </a:r>
          </a:p>
        </p:txBody>
      </p:sp>
    </p:spTree>
    <p:custDataLst>
      <p:tags r:id="rId1"/>
    </p:custDataLst>
    <p:extLst>
      <p:ext uri="{BB962C8B-B14F-4D97-AF65-F5344CB8AC3E}">
        <p14:creationId xmlns:p14="http://schemas.microsoft.com/office/powerpoint/2010/main" val="107561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4D788-869E-46F9-A670-96E5FBA827D0}"/>
              </a:ext>
            </a:extLst>
          </p:cNvPr>
          <p:cNvSpPr>
            <a:spLocks noGrp="1"/>
          </p:cNvSpPr>
          <p:nvPr>
            <p:ph type="title"/>
          </p:nvPr>
        </p:nvSpPr>
        <p:spPr/>
        <p:txBody>
          <a:bodyPr/>
          <a:lstStyle/>
          <a:p>
            <a:r>
              <a:rPr lang="en-US" sz="3600" b="1" dirty="0">
                <a:solidFill>
                  <a:srgbClr val="7030A0"/>
                </a:solidFill>
              </a:rPr>
              <a:t>Data Management Quality </a:t>
            </a:r>
            <a:br>
              <a:rPr lang="en-US" sz="3600" b="1" dirty="0">
                <a:solidFill>
                  <a:srgbClr val="7030A0"/>
                </a:solidFill>
              </a:rPr>
            </a:br>
            <a:r>
              <a:rPr lang="en-US" sz="3600" b="1" dirty="0">
                <a:solidFill>
                  <a:srgbClr val="7030A0"/>
                </a:solidFill>
              </a:rPr>
              <a:t>(DMQ) Reports </a:t>
            </a:r>
          </a:p>
        </p:txBody>
      </p:sp>
      <p:sp>
        <p:nvSpPr>
          <p:cNvPr id="3" name="Content Placeholder 2">
            <a:extLst>
              <a:ext uri="{FF2B5EF4-FFF2-40B4-BE49-F238E27FC236}">
                <a16:creationId xmlns:a16="http://schemas.microsoft.com/office/drawing/2014/main" id="{5C3B4765-DB49-41F8-AF72-3AFA9E22DB78}"/>
              </a:ext>
            </a:extLst>
          </p:cNvPr>
          <p:cNvSpPr>
            <a:spLocks noGrp="1"/>
          </p:cNvSpPr>
          <p:nvPr>
            <p:ph idx="1"/>
          </p:nvPr>
        </p:nvSpPr>
        <p:spPr>
          <a:xfrm>
            <a:off x="457200" y="1752600"/>
            <a:ext cx="8229600" cy="4830762"/>
          </a:xfrm>
        </p:spPr>
        <p:txBody>
          <a:bodyPr/>
          <a:lstStyle/>
          <a:p>
            <a:pPr>
              <a:lnSpc>
                <a:spcPct val="110000"/>
              </a:lnSpc>
              <a:spcBef>
                <a:spcPts val="0"/>
              </a:spcBef>
            </a:pPr>
            <a:r>
              <a:rPr lang="en-US" sz="3000" b="1" dirty="0">
                <a:solidFill>
                  <a:schemeClr val="tx2"/>
                </a:solidFill>
              </a:rPr>
              <a:t>Summarize data management and data quality metrics for data submitted via Rave. </a:t>
            </a:r>
          </a:p>
          <a:p>
            <a:pPr>
              <a:lnSpc>
                <a:spcPct val="110000"/>
              </a:lnSpc>
              <a:spcBef>
                <a:spcPts val="0"/>
              </a:spcBef>
            </a:pPr>
            <a:r>
              <a:rPr lang="en-US" sz="3000" b="1" dirty="0">
                <a:solidFill>
                  <a:schemeClr val="tx2"/>
                </a:solidFill>
              </a:rPr>
              <a:t>2 types of reports:</a:t>
            </a:r>
          </a:p>
          <a:p>
            <a:pPr lvl="1">
              <a:lnSpc>
                <a:spcPct val="110000"/>
              </a:lnSpc>
              <a:spcBef>
                <a:spcPts val="0"/>
              </a:spcBef>
            </a:pPr>
            <a:r>
              <a:rPr lang="en-US" sz="2400" dirty="0">
                <a:solidFill>
                  <a:schemeClr val="tx2"/>
                </a:solidFill>
              </a:rPr>
              <a:t>Monthly – summarizes data for the current month</a:t>
            </a:r>
          </a:p>
          <a:p>
            <a:pPr lvl="1">
              <a:lnSpc>
                <a:spcPct val="110000"/>
              </a:lnSpc>
              <a:spcBef>
                <a:spcPts val="0"/>
              </a:spcBef>
            </a:pPr>
            <a:r>
              <a:rPr lang="en-US" sz="2400" dirty="0">
                <a:solidFill>
                  <a:schemeClr val="tx2"/>
                </a:solidFill>
              </a:rPr>
              <a:t>Cumulative – summarizes data from the time the study opens</a:t>
            </a:r>
          </a:p>
          <a:p>
            <a:pPr>
              <a:lnSpc>
                <a:spcPct val="110000"/>
              </a:lnSpc>
              <a:spcBef>
                <a:spcPts val="0"/>
              </a:spcBef>
            </a:pPr>
            <a:r>
              <a:rPr lang="en-US" sz="3000" b="1" dirty="0">
                <a:solidFill>
                  <a:schemeClr val="tx2"/>
                </a:solidFill>
              </a:rPr>
              <a:t>Resource for sites to help monitor and track data quality </a:t>
            </a:r>
          </a:p>
          <a:p>
            <a:pPr>
              <a:lnSpc>
                <a:spcPct val="110000"/>
              </a:lnSpc>
              <a:spcBef>
                <a:spcPts val="0"/>
              </a:spcBef>
            </a:pPr>
            <a:r>
              <a:rPr lang="en-US" sz="3000" b="1" dirty="0">
                <a:solidFill>
                  <a:schemeClr val="tx2"/>
                </a:solidFill>
              </a:rPr>
              <a:t>Located on MTN Atlas Portal: </a:t>
            </a:r>
            <a:r>
              <a:rPr lang="en-US" sz="2000" dirty="0">
                <a:hlinkClick r:id="rId3"/>
              </a:rPr>
              <a:t>https://atlas.scharp.org/cpas/project/MTN/begin.view?</a:t>
            </a:r>
            <a:endParaRPr lang="en-US" sz="2000" b="1" dirty="0">
              <a:solidFill>
                <a:schemeClr val="tx2"/>
              </a:solidFill>
            </a:endParaRP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874297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274638"/>
            <a:ext cx="8813816" cy="1143000"/>
          </a:xfrm>
        </p:spPr>
        <p:txBody>
          <a:bodyPr/>
          <a:lstStyle/>
          <a:p>
            <a:r>
              <a:rPr lang="en-US" sz="4000" b="1" dirty="0">
                <a:solidFill>
                  <a:srgbClr val="7030A0"/>
                </a:solidFill>
              </a:rPr>
              <a:t>Accessing DMQ Reports </a:t>
            </a:r>
          </a:p>
        </p:txBody>
      </p:sp>
      <p:sp>
        <p:nvSpPr>
          <p:cNvPr id="5" name="Content Placeholder 4"/>
          <p:cNvSpPr>
            <a:spLocks noGrp="1"/>
          </p:cNvSpPr>
          <p:nvPr>
            <p:ph idx="1"/>
          </p:nvPr>
        </p:nvSpPr>
        <p:spPr>
          <a:xfrm>
            <a:off x="228600" y="1600200"/>
            <a:ext cx="8610600" cy="5105400"/>
          </a:xfrm>
        </p:spPr>
        <p:txBody>
          <a:bodyPr/>
          <a:lstStyle/>
          <a:p>
            <a:r>
              <a:rPr lang="en-US" sz="2400" b="1" dirty="0">
                <a:solidFill>
                  <a:schemeClr val="tx2"/>
                </a:solidFill>
              </a:rPr>
              <a:t>Log into the MTN Atlas Portal</a:t>
            </a:r>
          </a:p>
          <a:p>
            <a:r>
              <a:rPr lang="en-US" sz="2400" b="1" dirty="0">
                <a:solidFill>
                  <a:schemeClr val="tx2"/>
                </a:solidFill>
              </a:rPr>
              <a:t>On MTN main page, find MTN 034</a:t>
            </a:r>
          </a:p>
          <a:p>
            <a:r>
              <a:rPr lang="en-US" sz="2400" b="1" dirty="0">
                <a:solidFill>
                  <a:schemeClr val="tx2"/>
                </a:solidFill>
              </a:rPr>
              <a:t>DMQ Report listed under MTN 034 Open Reports</a:t>
            </a:r>
          </a:p>
          <a:p>
            <a:pPr marL="0" indent="0">
              <a:buNone/>
            </a:pPr>
            <a:endParaRPr lang="en-US" sz="2000" b="1" dirty="0"/>
          </a:p>
          <a:p>
            <a:pPr marL="0" indent="0">
              <a:lnSpc>
                <a:spcPts val="3000"/>
              </a:lnSpc>
              <a:buNone/>
            </a:pPr>
            <a:endParaRPr lang="en-US" altLang="en-US" sz="2000" dirty="0">
              <a:ea typeface="ヒラギノ角ゴ Pro W3" charset="-128"/>
            </a:endParaRPr>
          </a:p>
        </p:txBody>
      </p:sp>
      <p:pic>
        <p:nvPicPr>
          <p:cNvPr id="2" name="Picture 1">
            <a:extLst>
              <a:ext uri="{FF2B5EF4-FFF2-40B4-BE49-F238E27FC236}">
                <a16:creationId xmlns:a16="http://schemas.microsoft.com/office/drawing/2014/main" id="{BFB4A961-C89A-4076-9415-10E8D0DFE1C5}"/>
              </a:ext>
            </a:extLst>
          </p:cNvPr>
          <p:cNvPicPr>
            <a:picLocks noChangeAspect="1"/>
          </p:cNvPicPr>
          <p:nvPr/>
        </p:nvPicPr>
        <p:blipFill>
          <a:blip r:embed="rId4"/>
          <a:stretch>
            <a:fillRect/>
          </a:stretch>
        </p:blipFill>
        <p:spPr>
          <a:xfrm>
            <a:off x="914400" y="3246438"/>
            <a:ext cx="6553200" cy="3459162"/>
          </a:xfrm>
          <a:prstGeom prst="rect">
            <a:avLst/>
          </a:prstGeom>
        </p:spPr>
      </p:pic>
      <p:sp>
        <p:nvSpPr>
          <p:cNvPr id="14" name="Arrow: Right 13">
            <a:extLst>
              <a:ext uri="{FF2B5EF4-FFF2-40B4-BE49-F238E27FC236}">
                <a16:creationId xmlns:a16="http://schemas.microsoft.com/office/drawing/2014/main" id="{CEE6A7C0-7682-437C-8132-CA4C1BF733D8}"/>
              </a:ext>
            </a:extLst>
          </p:cNvPr>
          <p:cNvSpPr/>
          <p:nvPr/>
        </p:nvSpPr>
        <p:spPr>
          <a:xfrm rot="10800000" flipV="1">
            <a:off x="6260260" y="4267200"/>
            <a:ext cx="1054939" cy="2286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147988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274638"/>
            <a:ext cx="8813816" cy="1143000"/>
          </a:xfrm>
        </p:spPr>
        <p:txBody>
          <a:bodyPr/>
          <a:lstStyle/>
          <a:p>
            <a:pPr marL="0" indent="0">
              <a:lnSpc>
                <a:spcPts val="3000"/>
              </a:lnSpc>
              <a:buNone/>
            </a:pPr>
            <a:r>
              <a:rPr lang="en-US" altLang="en-US" sz="4000" b="1" dirty="0">
                <a:solidFill>
                  <a:srgbClr val="7030A0"/>
                </a:solidFill>
                <a:ea typeface="ヒラギノ角ゴ Pro W3" charset="-128"/>
              </a:rPr>
              <a:t>DMQ Metrics</a:t>
            </a:r>
          </a:p>
        </p:txBody>
      </p:sp>
      <p:sp>
        <p:nvSpPr>
          <p:cNvPr id="5" name="Content Placeholder 4"/>
          <p:cNvSpPr>
            <a:spLocks noGrp="1"/>
          </p:cNvSpPr>
          <p:nvPr>
            <p:ph idx="1"/>
          </p:nvPr>
        </p:nvSpPr>
        <p:spPr>
          <a:xfrm>
            <a:off x="0" y="1676399"/>
            <a:ext cx="8305800" cy="4937233"/>
          </a:xfrm>
        </p:spPr>
        <p:txBody>
          <a:bodyPr/>
          <a:lstStyle/>
          <a:p>
            <a:pPr lvl="2"/>
            <a:r>
              <a:rPr lang="en-US" altLang="en-US" sz="3799" i="1" dirty="0">
                <a:solidFill>
                  <a:schemeClr val="tx2"/>
                </a:solidFill>
                <a:ea typeface="ヒラギノ角ゴ Pro W3" charset="-128"/>
              </a:rPr>
              <a:t> A</a:t>
            </a:r>
            <a:r>
              <a:rPr lang="en-US" altLang="en-US" sz="4400" i="1" dirty="0">
                <a:solidFill>
                  <a:schemeClr val="tx2"/>
                </a:solidFill>
                <a:ea typeface="ヒラギノ角ゴ Pro W3" charset="-128"/>
              </a:rPr>
              <a:t>ll of the Metrics used for the DMQ Report can be found within the DMQ Report under “Definition of Terms”, however a few things to clarify are on the following slides</a:t>
            </a:r>
          </a:p>
          <a:p>
            <a:pPr marL="342991" lvl="1" indent="0">
              <a:lnSpc>
                <a:spcPts val="3000"/>
              </a:lnSpc>
              <a:buNone/>
            </a:pPr>
            <a:endParaRPr lang="en-US" sz="2400" dirty="0"/>
          </a:p>
        </p:txBody>
      </p:sp>
    </p:spTree>
    <p:custDataLst>
      <p:tags r:id="rId1"/>
    </p:custDataLst>
    <p:extLst>
      <p:ext uri="{BB962C8B-B14F-4D97-AF65-F5344CB8AC3E}">
        <p14:creationId xmlns:p14="http://schemas.microsoft.com/office/powerpoint/2010/main" val="1322676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381000"/>
            <a:ext cx="8813816" cy="2209800"/>
          </a:xfrm>
        </p:spPr>
        <p:txBody>
          <a:bodyPr/>
          <a:lstStyle/>
          <a:p>
            <a:r>
              <a:rPr lang="en-US" sz="4000" b="1" dirty="0">
                <a:solidFill>
                  <a:srgbClr val="7030A0"/>
                </a:solidFill>
              </a:rPr>
              <a:t>Queries answered on time</a:t>
            </a:r>
          </a:p>
        </p:txBody>
      </p:sp>
      <p:sp>
        <p:nvSpPr>
          <p:cNvPr id="5" name="Content Placeholder 4"/>
          <p:cNvSpPr>
            <a:spLocks noGrp="1"/>
          </p:cNvSpPr>
          <p:nvPr>
            <p:ph idx="1"/>
          </p:nvPr>
        </p:nvSpPr>
        <p:spPr>
          <a:xfrm>
            <a:off x="0" y="1676400"/>
            <a:ext cx="8686800" cy="4495800"/>
          </a:xfrm>
        </p:spPr>
        <p:txBody>
          <a:bodyPr/>
          <a:lstStyle/>
          <a:p>
            <a:pPr lvl="1">
              <a:lnSpc>
                <a:spcPts val="3000"/>
              </a:lnSpc>
              <a:buFont typeface="Arial" panose="020B0604020202020204" pitchFamily="34" charset="0"/>
              <a:buChar char="•"/>
            </a:pPr>
            <a:r>
              <a:rPr lang="en-US" sz="2800" dirty="0">
                <a:solidFill>
                  <a:schemeClr val="tx2"/>
                </a:solidFill>
              </a:rPr>
              <a:t>Defined as the Total # of Queries Answered with a site answer date that is 7 days or less from the query open date. </a:t>
            </a:r>
          </a:p>
          <a:p>
            <a:pPr marL="685983" lvl="2" indent="0">
              <a:lnSpc>
                <a:spcPts val="3000"/>
              </a:lnSpc>
              <a:buNone/>
            </a:pPr>
            <a:endParaRPr lang="en-US" sz="2499" dirty="0">
              <a:solidFill>
                <a:schemeClr val="tx2"/>
              </a:solidFill>
            </a:endParaRPr>
          </a:p>
          <a:p>
            <a:pPr lvl="3">
              <a:lnSpc>
                <a:spcPts val="3000"/>
              </a:lnSpc>
            </a:pPr>
            <a:r>
              <a:rPr lang="en-US" sz="2400" b="1" dirty="0">
                <a:solidFill>
                  <a:schemeClr val="tx2"/>
                </a:solidFill>
              </a:rPr>
              <a:t>Query open date</a:t>
            </a:r>
            <a:r>
              <a:rPr lang="en-US" sz="2400" dirty="0">
                <a:solidFill>
                  <a:schemeClr val="tx2"/>
                </a:solidFill>
              </a:rPr>
              <a:t>: date on which the query was opened</a:t>
            </a:r>
          </a:p>
          <a:p>
            <a:pPr lvl="3">
              <a:lnSpc>
                <a:spcPts val="3000"/>
              </a:lnSpc>
            </a:pPr>
            <a:r>
              <a:rPr lang="en-US" altLang="en-US" sz="2400" b="1" dirty="0">
                <a:solidFill>
                  <a:schemeClr val="tx2"/>
                </a:solidFill>
                <a:ea typeface="ヒラギノ角ゴ Pro W3" charset="-128"/>
              </a:rPr>
              <a:t>Query Response date</a:t>
            </a:r>
            <a:r>
              <a:rPr lang="en-US" altLang="en-US" sz="2400" dirty="0">
                <a:solidFill>
                  <a:schemeClr val="tx2"/>
                </a:solidFill>
                <a:ea typeface="ヒラギノ角ゴ Pro W3" charset="-128"/>
              </a:rPr>
              <a:t>: </a:t>
            </a:r>
            <a:r>
              <a:rPr lang="en-US" sz="2400" dirty="0">
                <a:solidFill>
                  <a:schemeClr val="tx2"/>
                </a:solidFill>
              </a:rPr>
              <a:t>date on which the site responded to the query </a:t>
            </a:r>
            <a:endParaRPr lang="en-US" sz="2400" dirty="0">
              <a:solidFill>
                <a:schemeClr val="tx2"/>
              </a:solidFill>
              <a:ea typeface="ヒラギノ角ゴ Pro W3" charset="-128"/>
            </a:endParaRPr>
          </a:p>
          <a:p>
            <a:pPr marL="0" indent="0">
              <a:buNone/>
              <a:defRPr/>
            </a:pPr>
            <a:endParaRPr lang="en-US" sz="3200" i="1" dirty="0">
              <a:solidFill>
                <a:srgbClr val="00B050"/>
              </a:solidFill>
            </a:endParaRPr>
          </a:p>
        </p:txBody>
      </p:sp>
    </p:spTree>
    <p:custDataLst>
      <p:tags r:id="rId1"/>
    </p:custDataLst>
    <p:extLst>
      <p:ext uri="{BB962C8B-B14F-4D97-AF65-F5344CB8AC3E}">
        <p14:creationId xmlns:p14="http://schemas.microsoft.com/office/powerpoint/2010/main" val="3877053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274638"/>
            <a:ext cx="8813816" cy="1143000"/>
          </a:xfrm>
        </p:spPr>
        <p:txBody>
          <a:bodyPr/>
          <a:lstStyle/>
          <a:p>
            <a:pPr marL="0" indent="0">
              <a:lnSpc>
                <a:spcPts val="3000"/>
              </a:lnSpc>
              <a:buNone/>
            </a:pPr>
            <a:r>
              <a:rPr lang="en-US" altLang="en-US" sz="4000" b="1" dirty="0">
                <a:solidFill>
                  <a:srgbClr val="7030A0"/>
                </a:solidFill>
                <a:ea typeface="ヒラギノ角ゴ Pro W3" charset="-128"/>
              </a:rPr>
              <a:t>AEs entered on time</a:t>
            </a:r>
          </a:p>
        </p:txBody>
      </p:sp>
      <p:sp>
        <p:nvSpPr>
          <p:cNvPr id="5" name="Content Placeholder 4"/>
          <p:cNvSpPr>
            <a:spLocks noGrp="1"/>
          </p:cNvSpPr>
          <p:nvPr>
            <p:ph idx="1"/>
          </p:nvPr>
        </p:nvSpPr>
        <p:spPr>
          <a:xfrm>
            <a:off x="838200" y="2057400"/>
            <a:ext cx="7848600" cy="3429000"/>
          </a:xfrm>
        </p:spPr>
        <p:txBody>
          <a:bodyPr/>
          <a:lstStyle/>
          <a:p>
            <a:pPr marL="0" indent="0">
              <a:lnSpc>
                <a:spcPct val="150000"/>
              </a:lnSpc>
              <a:buNone/>
            </a:pPr>
            <a:endParaRPr lang="en-US" altLang="en-US" sz="2000" dirty="0">
              <a:ea typeface="ヒラギノ角ゴ Pro W3" charset="-128"/>
            </a:endParaRPr>
          </a:p>
          <a:p>
            <a:pPr marL="0" indent="0">
              <a:lnSpc>
                <a:spcPts val="3000"/>
              </a:lnSpc>
              <a:buNone/>
            </a:pPr>
            <a:endParaRPr lang="en-US" altLang="en-US" sz="2000" dirty="0">
              <a:ea typeface="ヒラギノ角ゴ Pro W3" charset="-128"/>
            </a:endParaRPr>
          </a:p>
          <a:p>
            <a:pPr marL="0" indent="0">
              <a:lnSpc>
                <a:spcPts val="3000"/>
              </a:lnSpc>
              <a:buNone/>
            </a:pPr>
            <a:endParaRPr lang="en-US" altLang="en-US" sz="2000" dirty="0">
              <a:ea typeface="ヒラギノ角ゴ Pro W3" charset="-128"/>
            </a:endParaRPr>
          </a:p>
          <a:p>
            <a:pPr marL="0" indent="0">
              <a:lnSpc>
                <a:spcPts val="3000"/>
              </a:lnSpc>
              <a:buNone/>
            </a:pPr>
            <a:endParaRPr lang="en-US" altLang="en-US" sz="2000" dirty="0">
              <a:ea typeface="ヒラギノ角ゴ Pro W3" charset="-128"/>
            </a:endParaRPr>
          </a:p>
        </p:txBody>
      </p:sp>
      <p:sp>
        <p:nvSpPr>
          <p:cNvPr id="2" name="Rectangle 1">
            <a:extLst>
              <a:ext uri="{FF2B5EF4-FFF2-40B4-BE49-F238E27FC236}">
                <a16:creationId xmlns:a16="http://schemas.microsoft.com/office/drawing/2014/main" id="{30C1DC68-E88E-45B2-93EC-08D4FC252566}"/>
              </a:ext>
            </a:extLst>
          </p:cNvPr>
          <p:cNvSpPr/>
          <p:nvPr/>
        </p:nvSpPr>
        <p:spPr>
          <a:xfrm>
            <a:off x="-228600" y="1752600"/>
            <a:ext cx="9194816" cy="3687613"/>
          </a:xfrm>
          <a:prstGeom prst="rect">
            <a:avLst/>
          </a:prstGeom>
        </p:spPr>
        <p:txBody>
          <a:bodyPr wrap="square">
            <a:spAutoFit/>
          </a:bodyPr>
          <a:lstStyle/>
          <a:p>
            <a:pPr marL="914400" lvl="1" indent="-457200">
              <a:lnSpc>
                <a:spcPts val="3000"/>
              </a:lnSpc>
              <a:buFont typeface="Arial" panose="020B0604020202020204" pitchFamily="34" charset="0"/>
              <a:buChar char="•"/>
            </a:pPr>
            <a:r>
              <a:rPr lang="en-US" sz="2800" dirty="0">
                <a:solidFill>
                  <a:schemeClr val="tx2"/>
                </a:solidFill>
              </a:rPr>
              <a:t>Defined as the # of AEs Entered within 3 days of the “Date AE Reported to Site” </a:t>
            </a:r>
          </a:p>
          <a:p>
            <a:pPr marL="914400" lvl="1" indent="-457200">
              <a:lnSpc>
                <a:spcPts val="3000"/>
              </a:lnSpc>
              <a:buFont typeface="Arial" panose="020B0604020202020204" pitchFamily="34" charset="0"/>
              <a:buChar char="•"/>
            </a:pPr>
            <a:r>
              <a:rPr lang="en-US" sz="2800" dirty="0">
                <a:solidFill>
                  <a:schemeClr val="tx2"/>
                </a:solidFill>
              </a:rPr>
              <a:t>Calculated by comparing the AE log line data entry date (i.e. the earliest date that data was entered for its completed data fields) with the AE “Date AE Reported to Site”</a:t>
            </a:r>
          </a:p>
          <a:p>
            <a:pPr marL="914400" lvl="1" indent="-457200">
              <a:lnSpc>
                <a:spcPts val="3000"/>
              </a:lnSpc>
              <a:buFont typeface="Arial" panose="020B0604020202020204" pitchFamily="34" charset="0"/>
              <a:buChar char="•"/>
            </a:pPr>
            <a:endParaRPr lang="en-US" sz="2800" b="1" dirty="0">
              <a:solidFill>
                <a:schemeClr val="tx2"/>
              </a:solidFill>
            </a:endParaRPr>
          </a:p>
          <a:p>
            <a:pPr marL="1200470" lvl="3" indent="-171496" fontAlgn="base">
              <a:lnSpc>
                <a:spcPts val="3000"/>
              </a:lnSpc>
              <a:spcBef>
                <a:spcPct val="20000"/>
              </a:spcBef>
              <a:spcAft>
                <a:spcPct val="0"/>
              </a:spcAft>
              <a:buFont typeface="Arial" charset="0"/>
              <a:buChar char="–"/>
            </a:pPr>
            <a:r>
              <a:rPr lang="en-US" sz="2400" b="1" dirty="0">
                <a:solidFill>
                  <a:schemeClr val="tx2"/>
                </a:solidFill>
              </a:rPr>
              <a:t>Date Reported: </a:t>
            </a:r>
            <a:r>
              <a:rPr lang="en-US" sz="2400" dirty="0">
                <a:solidFill>
                  <a:schemeClr val="tx2"/>
                </a:solidFill>
              </a:rPr>
              <a:t>date on which AE was reported to site </a:t>
            </a:r>
          </a:p>
          <a:p>
            <a:pPr marL="1200470" lvl="3" indent="-171496" fontAlgn="base">
              <a:lnSpc>
                <a:spcPts val="3000"/>
              </a:lnSpc>
              <a:spcBef>
                <a:spcPct val="20000"/>
              </a:spcBef>
              <a:spcAft>
                <a:spcPct val="0"/>
              </a:spcAft>
              <a:buFont typeface="Arial" charset="0"/>
              <a:buChar char="–"/>
            </a:pPr>
            <a:r>
              <a:rPr lang="en-US" altLang="en-US" sz="2400" b="1" dirty="0">
                <a:solidFill>
                  <a:schemeClr val="tx2"/>
                </a:solidFill>
              </a:rPr>
              <a:t>Date Entered: </a:t>
            </a:r>
            <a:r>
              <a:rPr lang="en-US" sz="2400" dirty="0">
                <a:solidFill>
                  <a:schemeClr val="tx2"/>
                </a:solidFill>
              </a:rPr>
              <a:t>date on which the site entered the AE </a:t>
            </a:r>
          </a:p>
        </p:txBody>
      </p:sp>
    </p:spTree>
    <p:custDataLst>
      <p:tags r:id="rId1"/>
    </p:custDataLst>
    <p:extLst>
      <p:ext uri="{BB962C8B-B14F-4D97-AF65-F5344CB8AC3E}">
        <p14:creationId xmlns:p14="http://schemas.microsoft.com/office/powerpoint/2010/main" val="3539463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pPr marL="0" indent="0">
              <a:buNone/>
              <a:defRPr/>
            </a:pPr>
            <a:r>
              <a:rPr lang="en-US" sz="4000" b="1" dirty="0">
                <a:solidFill>
                  <a:srgbClr val="7030A0"/>
                </a:solidFill>
              </a:rPr>
              <a:t>Pages entered on time</a:t>
            </a:r>
          </a:p>
        </p:txBody>
      </p:sp>
      <p:sp>
        <p:nvSpPr>
          <p:cNvPr id="3" name="Content Placeholder 2"/>
          <p:cNvSpPr>
            <a:spLocks noGrp="1"/>
          </p:cNvSpPr>
          <p:nvPr>
            <p:ph idx="1"/>
          </p:nvPr>
        </p:nvSpPr>
        <p:spPr>
          <a:xfrm>
            <a:off x="914400" y="1981200"/>
            <a:ext cx="8077200" cy="3810000"/>
          </a:xfrm>
        </p:spPr>
        <p:txBody>
          <a:bodyPr/>
          <a:lstStyle/>
          <a:p>
            <a:pPr marL="0" indent="0">
              <a:buNone/>
              <a:defRPr/>
            </a:pPr>
            <a:endParaRPr lang="en-US" b="1" i="1" dirty="0"/>
          </a:p>
          <a:p>
            <a:pPr marL="0" indent="0">
              <a:buNone/>
              <a:defRPr/>
            </a:pPr>
            <a:br>
              <a:rPr lang="en-US" b="1" dirty="0"/>
            </a:br>
            <a:br>
              <a:rPr lang="en-US" b="1" dirty="0"/>
            </a:br>
            <a:endParaRPr lang="en-US" b="1" dirty="0"/>
          </a:p>
          <a:p>
            <a:pPr marL="0" indent="0">
              <a:buNone/>
              <a:defRPr/>
            </a:pPr>
            <a:endParaRPr lang="en-US" b="1" i="1" dirty="0"/>
          </a:p>
          <a:p>
            <a:pPr marL="0" indent="0">
              <a:buNone/>
              <a:defRPr/>
            </a:pPr>
            <a:endParaRPr lang="en-US" i="1" dirty="0"/>
          </a:p>
        </p:txBody>
      </p:sp>
      <p:sp>
        <p:nvSpPr>
          <p:cNvPr id="133124" name="Slide Number Placeholder 4"/>
          <p:cNvSpPr>
            <a:spLocks noGrp="1"/>
          </p:cNvSpPr>
          <p:nvPr>
            <p:ph type="sldNum" sz="quarter" idx="4294967295"/>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8A1C105A-54C8-4A2A-9509-564641C25186}" type="slidenum">
              <a:rPr lang="en-US" altLang="en-US" sz="600" smtClean="0"/>
              <a:pPr>
                <a:lnSpc>
                  <a:spcPct val="100000"/>
                </a:lnSpc>
                <a:spcBef>
                  <a:spcPct val="0"/>
                </a:spcBef>
                <a:buClrTx/>
              </a:pPr>
              <a:t>8</a:t>
            </a:fld>
            <a:endParaRPr lang="en-US" altLang="en-US" sz="600"/>
          </a:p>
        </p:txBody>
      </p:sp>
      <p:sp>
        <p:nvSpPr>
          <p:cNvPr id="2" name="Rectangle 1">
            <a:extLst>
              <a:ext uri="{FF2B5EF4-FFF2-40B4-BE49-F238E27FC236}">
                <a16:creationId xmlns:a16="http://schemas.microsoft.com/office/drawing/2014/main" id="{7E8A0668-11E4-4233-9A04-7485E3BAF3BF}"/>
              </a:ext>
            </a:extLst>
          </p:cNvPr>
          <p:cNvSpPr/>
          <p:nvPr/>
        </p:nvSpPr>
        <p:spPr>
          <a:xfrm>
            <a:off x="0" y="1676400"/>
            <a:ext cx="8686800" cy="2844305"/>
          </a:xfrm>
          <a:prstGeom prst="rect">
            <a:avLst/>
          </a:prstGeom>
        </p:spPr>
        <p:txBody>
          <a:bodyPr wrap="square">
            <a:spAutoFit/>
          </a:bodyPr>
          <a:lstStyle/>
          <a:p>
            <a:pPr marL="914400" lvl="1" indent="-457200">
              <a:lnSpc>
                <a:spcPts val="3000"/>
              </a:lnSpc>
              <a:buFont typeface="Arial" panose="020B0604020202020204" pitchFamily="34" charset="0"/>
              <a:buChar char="•"/>
            </a:pPr>
            <a:r>
              <a:rPr lang="en-US" sz="2800" dirty="0">
                <a:solidFill>
                  <a:schemeClr val="tx2"/>
                </a:solidFill>
              </a:rPr>
              <a:t>Defined as the percentage of CRFs entered into the Rave database where the initial Data Entry Date is less than or equal to 7 calendar days of the visit date.</a:t>
            </a:r>
          </a:p>
          <a:p>
            <a:pPr lvl="1">
              <a:lnSpc>
                <a:spcPts val="3000"/>
              </a:lnSpc>
            </a:pPr>
            <a:r>
              <a:rPr lang="en-US" sz="2800" dirty="0">
                <a:solidFill>
                  <a:schemeClr val="tx2"/>
                </a:solidFill>
              </a:rPr>
              <a:t> </a:t>
            </a:r>
          </a:p>
          <a:p>
            <a:pPr marL="1200470" lvl="3" indent="-171496" fontAlgn="base">
              <a:lnSpc>
                <a:spcPts val="3000"/>
              </a:lnSpc>
              <a:spcBef>
                <a:spcPct val="20000"/>
              </a:spcBef>
              <a:spcAft>
                <a:spcPct val="0"/>
              </a:spcAft>
              <a:buFont typeface="Arial" charset="0"/>
              <a:buChar char="–"/>
            </a:pPr>
            <a:r>
              <a:rPr lang="en-US" sz="2400" dirty="0">
                <a:solidFill>
                  <a:schemeClr val="tx2"/>
                </a:solidFill>
              </a:rPr>
              <a:t>Uses</a:t>
            </a:r>
            <a:r>
              <a:rPr lang="en-US" sz="2400" b="1" dirty="0">
                <a:solidFill>
                  <a:schemeClr val="tx2"/>
                </a:solidFill>
              </a:rPr>
              <a:t> defined Visit date </a:t>
            </a:r>
            <a:r>
              <a:rPr lang="en-US" sz="2400" dirty="0">
                <a:solidFill>
                  <a:schemeClr val="tx2"/>
                </a:solidFill>
              </a:rPr>
              <a:t>and the </a:t>
            </a:r>
            <a:r>
              <a:rPr lang="en-US" sz="2400" b="1" dirty="0">
                <a:solidFill>
                  <a:schemeClr val="tx2"/>
                </a:solidFill>
              </a:rPr>
              <a:t>Initial data entry 	               date</a:t>
            </a:r>
          </a:p>
        </p:txBody>
      </p:sp>
    </p:spTree>
    <p:extLst>
      <p:ext uri="{BB962C8B-B14F-4D97-AF65-F5344CB8AC3E}">
        <p14:creationId xmlns:p14="http://schemas.microsoft.com/office/powerpoint/2010/main" val="3355838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52400" y="0"/>
            <a:ext cx="8813816" cy="1417638"/>
          </a:xfrm>
        </p:spPr>
        <p:txBody>
          <a:bodyPr/>
          <a:lstStyle/>
          <a:p>
            <a:pPr marL="0" indent="0">
              <a:buNone/>
              <a:defRPr/>
            </a:pPr>
            <a:r>
              <a:rPr lang="en-US" sz="4000" b="1" dirty="0">
                <a:solidFill>
                  <a:srgbClr val="7030A0"/>
                </a:solidFill>
              </a:rPr>
              <a:t>Pages included in Time Metrics</a:t>
            </a:r>
          </a:p>
        </p:txBody>
      </p:sp>
      <p:sp>
        <p:nvSpPr>
          <p:cNvPr id="5" name="Content Placeholder 4"/>
          <p:cNvSpPr>
            <a:spLocks noGrp="1"/>
          </p:cNvSpPr>
          <p:nvPr>
            <p:ph idx="1"/>
          </p:nvPr>
        </p:nvSpPr>
        <p:spPr>
          <a:xfrm>
            <a:off x="0" y="1676400"/>
            <a:ext cx="8839200" cy="4953000"/>
          </a:xfrm>
        </p:spPr>
        <p:txBody>
          <a:bodyPr/>
          <a:lstStyle/>
          <a:p>
            <a:pPr lvl="2">
              <a:buFont typeface="Arial" panose="020B0604020202020204" pitchFamily="34" charset="0"/>
              <a:buChar char="•"/>
              <a:defRPr/>
            </a:pPr>
            <a:r>
              <a:rPr lang="en-US" sz="2400" b="1" dirty="0">
                <a:solidFill>
                  <a:schemeClr val="tx2"/>
                </a:solidFill>
              </a:rPr>
              <a:t>Folders not included</a:t>
            </a:r>
            <a:r>
              <a:rPr lang="en-US" sz="2400" dirty="0">
                <a:solidFill>
                  <a:schemeClr val="tx2"/>
                </a:solidFill>
              </a:rPr>
              <a:t>: Screening visit, Ongoing Logs, all inactivated forms and missed visits. </a:t>
            </a:r>
          </a:p>
          <a:p>
            <a:pPr lvl="2">
              <a:buFont typeface="Arial" panose="020B0604020202020204" pitchFamily="34" charset="0"/>
              <a:buChar char="•"/>
              <a:defRPr/>
            </a:pPr>
            <a:r>
              <a:rPr lang="en-US" sz="2400" b="1" dirty="0">
                <a:solidFill>
                  <a:schemeClr val="tx2"/>
                </a:solidFill>
              </a:rPr>
              <a:t>Other forms not Included:</a:t>
            </a:r>
            <a:r>
              <a:rPr lang="en-US" sz="2400" dirty="0">
                <a:solidFill>
                  <a:schemeClr val="tx2"/>
                </a:solidFill>
              </a:rPr>
              <a:t> Local Lab, HIV, STI results etc.</a:t>
            </a:r>
          </a:p>
          <a:p>
            <a:pPr marL="685983" lvl="2" indent="0">
              <a:buNone/>
              <a:defRPr/>
            </a:pPr>
            <a:endParaRPr lang="en-US" sz="2298" dirty="0">
              <a:solidFill>
                <a:schemeClr val="tx2"/>
              </a:solidFill>
            </a:endParaRPr>
          </a:p>
          <a:p>
            <a:pPr lvl="3">
              <a:buFont typeface="Arial" panose="020B0604020202020204" pitchFamily="34" charset="0"/>
              <a:buChar char="•"/>
              <a:defRPr/>
            </a:pPr>
            <a:r>
              <a:rPr lang="en-US" sz="2500" i="1" dirty="0">
                <a:solidFill>
                  <a:schemeClr val="tx2"/>
                </a:solidFill>
              </a:rPr>
              <a:t>A more thorough listing of what CRF are excluded from this report can be found in the DMQ Report under the ‘Definition of Terms’ page after the Cumulative Report </a:t>
            </a:r>
          </a:p>
          <a:p>
            <a:pPr marL="342991" lvl="1" indent="0">
              <a:buNone/>
              <a:defRPr/>
            </a:pPr>
            <a:r>
              <a:rPr lang="en-US" sz="2599" dirty="0">
                <a:solidFill>
                  <a:schemeClr val="tx2"/>
                </a:solidFill>
              </a:rPr>
              <a:t>	</a:t>
            </a:r>
          </a:p>
        </p:txBody>
      </p:sp>
    </p:spTree>
    <p:custDataLst>
      <p:tags r:id="rId1"/>
    </p:custDataLst>
    <p:extLst>
      <p:ext uri="{BB962C8B-B14F-4D97-AF65-F5344CB8AC3E}">
        <p14:creationId xmlns:p14="http://schemas.microsoft.com/office/powerpoint/2010/main" val="9949506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BB06C983990A441A811526711715A59" ma:contentTypeVersion="" ma:contentTypeDescription="Create a new document." ma:contentTypeScope="" ma:versionID="d6486abe16efcb4cdccb62ce7e8bf7ec">
  <xsd:schema xmlns:xsd="http://www.w3.org/2001/XMLSchema" xmlns:xs="http://www.w3.org/2001/XMLSchema" xmlns:p="http://schemas.microsoft.com/office/2006/metadata/properties" xmlns:ns2="ffb6143a-20bd-4791-bbb7-332925657193" xmlns:ns3="0cdb9d7b-3bdb-4b1c-be50-7737cb6ee7a2" targetNamespace="http://schemas.microsoft.com/office/2006/metadata/properties" ma:root="true" ma:fieldsID="6a7dd8d6b4d34098f01b6825ed86576c" ns2:_="" ns3:_="">
    <xsd:import namespace="ffb6143a-20bd-4791-bbb7-332925657193"/>
    <xsd:import namespace="0cdb9d7b-3bdb-4b1c-be50-7737cb6ee7a2"/>
    <xsd:element name="properties">
      <xsd:complexType>
        <xsd:sequence>
          <xsd:element name="documentManagement">
            <xsd:complexType>
              <xsd:all>
                <xsd:element ref="ns2:TrainingType" minOccurs="0"/>
                <xsd:element ref="ns2:DocType" minOccurs="0"/>
                <xsd:element ref="ns2:Site" minOccurs="0"/>
                <xsd:element ref="ns2:Status" minOccurs="0"/>
                <xsd:element ref="ns2:For_x0020_Review"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b6143a-20bd-4791-bbb7-332925657193" elementFormDefault="qualified">
    <xsd:import namespace="http://schemas.microsoft.com/office/2006/documentManagement/types"/>
    <xsd:import namespace="http://schemas.microsoft.com/office/infopath/2007/PartnerControls"/>
    <xsd:element name="TrainingType" ma:index="8" nillable="true" ma:displayName="TrainingType" ma:format="Dropdown" ma:internalName="TrainingType">
      <xsd:simpleType>
        <xsd:restriction base="dms:Choice">
          <xsd:enumeration value="Study Specific"/>
          <xsd:enumeration value="Refresher"/>
          <xsd:enumeration value="Other"/>
        </xsd:restriction>
      </xsd:simpleType>
    </xsd:element>
    <xsd:element name="DocType" ma:index="9" nillable="true" ma:displayName="DocType" ma:format="Dropdown" ma:internalName="DocType">
      <xsd:simpleType>
        <xsd:restriction base="dms:Choice">
          <xsd:enumeration value="Agenda"/>
          <xsd:enumeration value="Attendee List/Sign in"/>
          <xsd:enumeration value="Evaluation"/>
          <xsd:enumeration value="Handout/Scenarios"/>
          <xsd:enumeration value="Logistics"/>
          <xsd:enumeration value="Presentation"/>
          <xsd:enumeration value="Report"/>
        </xsd:restriction>
      </xsd:simpleType>
    </xsd:element>
    <xsd:element name="Site" ma:index="10" nillable="true" ma:displayName="Site" ma:format="Dropdown" ma:internalName="Site">
      <xsd:simpleType>
        <xsd:restriction base="dms:Choice">
          <xsd:enumeration value="UAB"/>
          <xsd:enumeration value="Pitt"/>
        </xsd:restriction>
      </xsd:simpleType>
    </xsd:element>
    <xsd:element name="Status" ma:index="11" nillable="true" ma:displayName="Status" ma:format="Dropdown" ma:internalName="Status">
      <xsd:simpleType>
        <xsd:restriction base="dms:Choice">
          <xsd:enumeration value="Archive"/>
          <xsd:enumeration value="Draft"/>
          <xsd:enumeration value="Final"/>
        </xsd:restriction>
      </xsd:simpleType>
    </xsd:element>
    <xsd:element name="For_x0020_Review" ma:index="12" nillable="true" ma:displayName="For Review" ma:default="1" ma:internalName="For_x0020_Review">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cdb9d7b-3bdb-4b1c-be50-7737cb6ee7a2" elementFormDefault="qualified">
    <xsd:import namespace="http://schemas.microsoft.com/office/2006/documentManagement/types"/>
    <xsd:import namespace="http://schemas.microsoft.com/office/infopath/2007/PartnerControls"/>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0cdb9d7b-3bdb-4b1c-be50-7737cb6ee7a2">
      <UserInfo>
        <DisplayName/>
        <AccountId xsi:nil="true"/>
        <AccountType/>
      </UserInfo>
    </SharedWithUsers>
    <Status xmlns="ffb6143a-20bd-4791-bbb7-332925657193">Draft</Status>
    <Site xmlns="ffb6143a-20bd-4791-bbb7-332925657193">Pitt</Site>
    <TrainingType xmlns="ffb6143a-20bd-4791-bbb7-332925657193">Study Specific</TrainingType>
    <For_x0020_Review xmlns="ffb6143a-20bd-4791-bbb7-332925657193">true</For_x0020_Review>
    <DocType xmlns="ffb6143a-20bd-4791-bbb7-332925657193">Presentation</DocTyp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C2DE83-7869-4E84-AC86-0939194E50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fb6143a-20bd-4791-bbb7-332925657193"/>
    <ds:schemaRef ds:uri="0cdb9d7b-3bdb-4b1c-be50-7737cb6ee7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18769A8-7358-4570-9C5E-A749EE809AB0}">
  <ds:schemaRefs>
    <ds:schemaRef ds:uri="http://purl.org/dc/dcmitype/"/>
    <ds:schemaRef ds:uri="http://purl.org/dc/elements/1.1/"/>
    <ds:schemaRef ds:uri="http://schemas.microsoft.com/office/2006/metadata/properties"/>
    <ds:schemaRef ds:uri="ffb6143a-20bd-4791-bbb7-332925657193"/>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0cdb9d7b-3bdb-4b1c-be50-7737cb6ee7a2"/>
    <ds:schemaRef ds:uri="http://www.w3.org/XML/1998/namespace"/>
  </ds:schemaRefs>
</ds:datastoreItem>
</file>

<file path=customXml/itemProps3.xml><?xml version="1.0" encoding="utf-8"?>
<ds:datastoreItem xmlns:ds="http://schemas.openxmlformats.org/officeDocument/2006/customXml" ds:itemID="{6BC5B3A3-B279-411B-ABBA-8A3769732A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894</Words>
  <Application>Microsoft Office PowerPoint</Application>
  <PresentationFormat>On-screen Show (4:3)</PresentationFormat>
  <Paragraphs>115</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Candara</vt:lpstr>
      <vt:lpstr>Corbel</vt:lpstr>
      <vt:lpstr>Times New Roman</vt:lpstr>
      <vt:lpstr>Wingdings</vt:lpstr>
      <vt:lpstr>2_Office Theme</vt:lpstr>
      <vt:lpstr>REACH: Data Management Quality Reports</vt:lpstr>
      <vt:lpstr>Overview Topics</vt:lpstr>
      <vt:lpstr>Data Management Quality  (DMQ) Reports </vt:lpstr>
      <vt:lpstr>Accessing DMQ Reports </vt:lpstr>
      <vt:lpstr>DMQ Metrics</vt:lpstr>
      <vt:lpstr>Queries answered on time</vt:lpstr>
      <vt:lpstr>AEs entered on time</vt:lpstr>
      <vt:lpstr>Pages entered on time</vt:lpstr>
      <vt:lpstr>Pages included in Time Metrics</vt:lpstr>
      <vt:lpstr>QC Counted or Not?</vt:lpstr>
      <vt:lpstr>Site from System queries</vt:lpstr>
      <vt:lpstr>Site from System queries</vt:lpstr>
      <vt:lpstr>Site from DM/Safety/Coder</vt:lpstr>
      <vt:lpstr>Site from DM Queries</vt:lpstr>
      <vt:lpstr>RAVE Query Reports</vt:lpstr>
      <vt:lpstr>Rave Open Queries Report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2015-03-31T15:19:47Z</dcterms:created>
  <dcterms:modified xsi:type="dcterms:W3CDTF">2019-11-19T19:29:04Z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TC028010659991</vt:lpwstr>
  </property>
  <property fmtid="{D5CDD505-2E9C-101B-9397-08002B2CF9AE}" pid="3" name="ContentTypeId">
    <vt:lpwstr>0x0101007BB06C983990A441A811526711715A59</vt:lpwstr>
  </property>
  <property fmtid="{D5CDD505-2E9C-101B-9397-08002B2CF9AE}" pid="5" name="_NewReviewCycle">
    <vt:lpwstr/>
  </property>
</Properties>
</file>