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  <p:sldMasterId id="2147483759" r:id="rId5"/>
    <p:sldMasterId id="2147483767" r:id="rId6"/>
    <p:sldMasterId id="2147483775" r:id="rId7"/>
  </p:sldMasterIdLst>
  <p:notesMasterIdLst>
    <p:notesMasterId r:id="rId29"/>
  </p:notesMasterIdLst>
  <p:handoutMasterIdLst>
    <p:handoutMasterId r:id="rId30"/>
  </p:handoutMasterIdLst>
  <p:sldIdLst>
    <p:sldId id="278" r:id="rId8"/>
    <p:sldId id="263" r:id="rId9"/>
    <p:sldId id="307" r:id="rId10"/>
    <p:sldId id="308" r:id="rId11"/>
    <p:sldId id="283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300" r:id="rId20"/>
    <p:sldId id="295" r:id="rId21"/>
    <p:sldId id="303" r:id="rId22"/>
    <p:sldId id="304" r:id="rId23"/>
    <p:sldId id="305" r:id="rId24"/>
    <p:sldId id="296" r:id="rId25"/>
    <p:sldId id="306" r:id="rId26"/>
    <p:sldId id="309" r:id="rId27"/>
    <p:sldId id="277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ヒラギノ角ゴ Pro W3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rthiaume, Jennifer M" initials="BJ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43D"/>
    <a:srgbClr val="1C3B61"/>
    <a:srgbClr val="6FB433"/>
    <a:srgbClr val="CC006A"/>
    <a:srgbClr val="329F9B"/>
    <a:srgbClr val="5BABEB"/>
    <a:srgbClr val="57B8E5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33" autoAdjust="0"/>
  </p:normalViewPr>
  <p:slideViewPr>
    <p:cSldViewPr snapToGrid="0">
      <p:cViewPr>
        <p:scale>
          <a:sx n="80" d="100"/>
          <a:sy n="80" d="100"/>
        </p:scale>
        <p:origin x="-780" y="-354"/>
      </p:cViewPr>
      <p:guideLst>
        <p:guide orient="horz" pos="1036"/>
        <p:guide orient="horz" pos="3910"/>
        <p:guide orient="horz" pos="840"/>
        <p:guide orient="horz" pos="4168"/>
        <p:guide pos="5325"/>
        <p:guide pos="1567"/>
        <p:guide pos="899"/>
        <p:guide pos="2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772" y="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F99E7E3-980C-4A95-8EFD-3D9031E4FB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50619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imes New Roman" charset="0"/>
                <a:ea typeface="ヒラギノ角ゴ Pro W3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3D49D09-88BA-40BE-A117-E9D64B2E6A88}" type="datetimeFigureOut">
              <a:rPr lang="en-US" altLang="en-US"/>
              <a:pPr>
                <a:defRPr/>
              </a:pPr>
              <a:t>7/12/2017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imes New Roman" charset="0"/>
                <a:ea typeface="ヒラギノ角ゴ Pro W3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30AC7CC-7AD4-4CA3-858B-2D9830383A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8592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ヒラギノ角ゴ Pro W3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fld id="{E971F5ED-D2F1-4697-B45F-09D71F941A91}" type="slidenum">
              <a:rPr lang="en-US" altLang="en-US">
                <a:latin typeface="Times New Roman" pitchFamily="18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ea typeface="ヒラギノ角ゴ Pro W3" charset="-128"/>
              </a:rPr>
              <a:t>Example report of test data from the </a:t>
            </a:r>
            <a:r>
              <a:rPr lang="en-US" altLang="en-US" dirty="0" smtClean="0">
                <a:ea typeface="ヒラギノ角ゴ Pro W3" charset="-128"/>
              </a:rPr>
              <a:t>MTN-030</a:t>
            </a:r>
            <a:r>
              <a:rPr lang="en-US" altLang="en-US" baseline="0" dirty="0" smtClean="0">
                <a:ea typeface="ヒラギノ角ゴ Pro W3" charset="-128"/>
              </a:rPr>
              <a:t> Review </a:t>
            </a:r>
            <a:r>
              <a:rPr lang="en-US" altLang="en-US" dirty="0" smtClean="0">
                <a:ea typeface="ヒラギノ角ゴ Pro W3" charset="-128"/>
              </a:rPr>
              <a:t>database</a:t>
            </a:r>
            <a:r>
              <a:rPr lang="en-US" altLang="en-US" dirty="0" smtClean="0">
                <a:ea typeface="ヒラギノ角ゴ Pro W3" charset="-128"/>
              </a:rPr>
              <a:t>. </a:t>
            </a:r>
          </a:p>
          <a:p>
            <a:endParaRPr lang="en-US" altLang="en-US" b="1" i="1" dirty="0" smtClean="0">
              <a:ea typeface="ヒラギノ角ゴ Pro W3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D25D459A-199E-459C-9381-B26C0EE72D5B}" type="slidenum">
              <a:rPr lang="en-US" altLang="en-US" sz="1200"/>
              <a:pPr/>
              <a:t>11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 i="1" smtClean="0">
              <a:ea typeface="ヒラギノ角ゴ Pro W3" charset="-128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DE981EC2-A511-47B3-85FF-E50383206768}" type="slidenum">
              <a:rPr lang="en-US" altLang="en-US" sz="1200"/>
              <a:pPr/>
              <a:t>12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 i="1" smtClean="0">
              <a:ea typeface="ヒラギノ角ゴ Pro W3" charset="-128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A6AE18F3-2036-417B-8FA7-945AD9D1B380}" type="slidenum">
              <a:rPr lang="en-US" altLang="en-US" sz="1200"/>
              <a:pPr/>
              <a:t>13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 i="1" smtClean="0">
              <a:ea typeface="ヒラギノ角ゴ Pro W3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9233121A-2F1B-4C13-A973-6FDC28F95D1A}" type="slidenum">
              <a:rPr lang="en-US" altLang="en-US" sz="1200"/>
              <a:pPr/>
              <a:t>14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 i="1" smtClean="0">
              <a:ea typeface="ヒラギノ角ゴ Pro W3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4079D58D-13A7-40E3-8DE1-813F32E400E8}" type="slidenum">
              <a:rPr lang="en-US" altLang="en-US" sz="1200"/>
              <a:pPr/>
              <a:t>15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 i="1" smtClean="0">
              <a:ea typeface="ヒラギノ角ゴ Pro W3" charset="-128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456ADEA0-3F25-4873-8EFB-DF2D023D0389}" type="slidenum">
              <a:rPr lang="en-US" altLang="en-US" sz="1200"/>
              <a:pPr/>
              <a:t>16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ヒラギノ角ゴ Pro W3" charset="-128"/>
            </a:endParaRPr>
          </a:p>
          <a:p>
            <a:endParaRPr lang="en-US" altLang="en-US" smtClean="0">
              <a:ea typeface="ヒラギノ角ゴ Pro W3" charset="-128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E9EA7C65-14BD-4590-8B34-D5706260FE42}" type="slidenum">
              <a:rPr lang="en-US" altLang="en-US" sz="1200"/>
              <a:pPr/>
              <a:t>17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ヒラギノ角ゴ Pro W3" charset="-128"/>
            </a:endParaRPr>
          </a:p>
          <a:p>
            <a:endParaRPr lang="en-US" altLang="en-US" smtClean="0">
              <a:ea typeface="ヒラギノ角ゴ Pro W3" charset="-128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4C4F94D8-5F7A-4790-ADF3-4A98B3A3D480}" type="slidenum">
              <a:rPr lang="en-US" altLang="en-US" sz="1200"/>
              <a:pPr/>
              <a:t>18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ea typeface="ヒラギノ角ゴ Pro W3" charset="-128"/>
              </a:rPr>
              <a:t>Standard Rave reports will be available on the homepage of your </a:t>
            </a:r>
            <a:r>
              <a:rPr lang="en-US" altLang="en-US" dirty="0" smtClean="0">
                <a:ea typeface="ヒラギノ角ゴ Pro W3" charset="-128"/>
              </a:rPr>
              <a:t>MTN-030</a:t>
            </a:r>
            <a:r>
              <a:rPr lang="en-US" altLang="en-US" baseline="0" dirty="0" smtClean="0">
                <a:ea typeface="ヒラギノ角ゴ Pro W3" charset="-128"/>
              </a:rPr>
              <a:t> </a:t>
            </a:r>
            <a:r>
              <a:rPr lang="en-US" altLang="en-US" dirty="0" smtClean="0">
                <a:ea typeface="ヒラギノ角ゴ Pro W3" charset="-128"/>
              </a:rPr>
              <a:t>site </a:t>
            </a:r>
            <a:r>
              <a:rPr lang="en-US" altLang="en-US" dirty="0" smtClean="0">
                <a:ea typeface="ヒラギノ角ゴ Pro W3" charset="-128"/>
              </a:rPr>
              <a:t>homepage once an online eLearning for Reporter has been completed. The standard </a:t>
            </a:r>
            <a:r>
              <a:rPr lang="en-US" altLang="en-US" dirty="0" smtClean="0">
                <a:ea typeface="ヒラギノ角ゴ Pro W3" charset="-128"/>
              </a:rPr>
              <a:t>Rave </a:t>
            </a:r>
            <a:r>
              <a:rPr lang="en-US" altLang="en-US" dirty="0" smtClean="0">
                <a:ea typeface="ヒラギノ角ゴ Pro W3" charset="-128"/>
              </a:rPr>
              <a:t>reports will be viewable at the bottom of the homepage below the list of your </a:t>
            </a:r>
            <a:r>
              <a:rPr lang="en-US" altLang="en-US" dirty="0" smtClean="0">
                <a:ea typeface="ヒラギノ角ゴ Pro W3" charset="-128"/>
              </a:rPr>
              <a:t>participants</a:t>
            </a:r>
            <a:r>
              <a:rPr lang="en-US" altLang="en-US" dirty="0" smtClean="0">
                <a:ea typeface="ヒラギノ角ゴ Pro W3" charset="-128"/>
              </a:rPr>
              <a:t>. 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472080D2-B935-49AD-8870-D633C3F7B252}" type="slidenum">
              <a:rPr lang="en-US" altLang="en-US" sz="1200"/>
              <a:pPr/>
              <a:t>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ヒラギノ角ゴ Pro W3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8C516649-2F05-45E7-A414-5098BECFCBC1}" type="slidenum">
              <a:rPr lang="en-US" altLang="en-US" sz="1200"/>
              <a:pPr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ea typeface="ヒラギノ角ゴ Pro W3" charset="-128"/>
              </a:rPr>
              <a:t>Example report of test data from the </a:t>
            </a:r>
            <a:r>
              <a:rPr lang="en-US" altLang="en-US" dirty="0" smtClean="0">
                <a:ea typeface="ヒラギノ角ゴ Pro W3" charset="-128"/>
              </a:rPr>
              <a:t>MTN-030 Review</a:t>
            </a:r>
            <a:r>
              <a:rPr lang="en-US" altLang="en-US" baseline="0" dirty="0" smtClean="0">
                <a:ea typeface="ヒラギノ角ゴ Pro W3" charset="-128"/>
              </a:rPr>
              <a:t> </a:t>
            </a:r>
            <a:r>
              <a:rPr lang="en-US" altLang="en-US" dirty="0" smtClean="0">
                <a:ea typeface="ヒラギノ角ゴ Pro W3" charset="-128"/>
              </a:rPr>
              <a:t>database</a:t>
            </a:r>
            <a:r>
              <a:rPr lang="en-US" altLang="en-US" dirty="0" smtClean="0">
                <a:ea typeface="ヒラギノ角ゴ Pro W3" charset="-128"/>
              </a:rPr>
              <a:t>. </a:t>
            </a:r>
          </a:p>
          <a:p>
            <a:endParaRPr lang="en-US" altLang="en-US" b="1" i="1" dirty="0" smtClean="0">
              <a:ea typeface="ヒラギノ角ゴ Pro W3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D58CCC30-003D-4C90-93E7-D7602499C08A}" type="slidenum">
              <a:rPr lang="en-US" altLang="en-US" sz="1200"/>
              <a:pPr/>
              <a:t>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 i="1" smtClean="0">
              <a:ea typeface="ヒラギノ角ゴ Pro W3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319F017D-DDE9-4A65-8AD5-F110FB731439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ea typeface="ヒラギノ角ゴ Pro W3" charset="-128"/>
              </a:rPr>
              <a:t>Example report of test data from the </a:t>
            </a:r>
            <a:r>
              <a:rPr lang="en-US" altLang="en-US" dirty="0" smtClean="0">
                <a:ea typeface="ヒラギノ角ゴ Pro W3" charset="-128"/>
              </a:rPr>
              <a:t>MTN-030 UAT database</a:t>
            </a:r>
            <a:r>
              <a:rPr lang="en-US" altLang="en-US" dirty="0" smtClean="0">
                <a:ea typeface="ヒラギノ角ゴ Pro W3" charset="-128"/>
              </a:rPr>
              <a:t>. </a:t>
            </a:r>
          </a:p>
          <a:p>
            <a:endParaRPr lang="en-US" altLang="en-US" b="1" i="1" dirty="0" smtClean="0">
              <a:ea typeface="ヒラギノ角ゴ Pro W3" charset="-128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30A54205-3BFC-482C-950B-14FBBF7AB9AF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 i="1" smtClean="0">
              <a:ea typeface="ヒラギノ角ゴ Pro W3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89F4020A-E0E9-4F53-B419-457C64EBC085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>
                <a:ea typeface="ヒラギノ角ゴ Pro W3" charset="-128"/>
              </a:rPr>
              <a:t>Example report of test data from the MTN-025 TRAIN database. </a:t>
            </a:r>
          </a:p>
          <a:p>
            <a:endParaRPr lang="en-US" altLang="en-US" b="1" i="1" smtClean="0">
              <a:ea typeface="ヒラギノ角ゴ Pro W3" charset="-128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4427EADA-B81D-45FF-97FC-A242D8342F24}" type="slidenum">
              <a:rPr lang="en-US" altLang="en-US" sz="1200"/>
              <a:pPr/>
              <a:t>9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 i="1" smtClean="0">
              <a:ea typeface="ヒラギノ角ゴ Pro W3" charset="-128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fld id="{D724F7DE-D2A2-4B6E-B19C-41249AFF20A2}" type="slidenum">
              <a:rPr lang="en-US" altLang="en-US" sz="1200"/>
              <a:pPr/>
              <a:t>10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1824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hank you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38" y="3041650"/>
            <a:ext cx="45593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5827713"/>
            <a:ext cx="213995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985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Image /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734333" y="1243013"/>
            <a:ext cx="3950880" cy="3365847"/>
          </a:xfrm>
          <a:solidFill>
            <a:srgbClr val="7F7F7F">
              <a:alpha val="11000"/>
            </a:srgbClr>
          </a:solidFill>
        </p:spPr>
        <p:txBody>
          <a:bodyPr bIns="77724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58785" y="4817251"/>
            <a:ext cx="3936611" cy="1389874"/>
          </a:xfrm>
        </p:spPr>
        <p:txBody>
          <a:bodyPr spcCol="0"/>
          <a:lstStyle>
            <a:lvl1pPr marL="0" indent="0">
              <a:lnSpc>
                <a:spcPts val="1600"/>
              </a:lnSpc>
              <a:defRPr sz="1400" b="1" baseline="0">
                <a:solidFill>
                  <a:srgbClr val="6FB433"/>
                </a:solidFill>
              </a:defRPr>
            </a:lvl1pPr>
            <a:lvl2pPr marL="0" indent="0">
              <a:spcBef>
                <a:spcPts val="900"/>
              </a:spcBef>
              <a:buFont typeface="Arial"/>
              <a:buNone/>
              <a:defRPr sz="1400">
                <a:solidFill>
                  <a:srgbClr val="1C3B61"/>
                </a:solidFill>
              </a:defRPr>
            </a:lvl2pPr>
            <a:lvl3pPr marL="0" indent="0">
              <a:spcBef>
                <a:spcPts val="900"/>
              </a:spcBef>
              <a:buFontTx/>
              <a:buNone/>
              <a:defRPr sz="14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58788" y="1243013"/>
            <a:ext cx="3950880" cy="3365847"/>
          </a:xfrm>
          <a:solidFill>
            <a:srgbClr val="7F7F7F">
              <a:alpha val="11000"/>
            </a:srgbClr>
          </a:solidFill>
        </p:spPr>
        <p:txBody>
          <a:bodyPr bIns="77724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4748602" y="4817251"/>
            <a:ext cx="3936611" cy="1389874"/>
          </a:xfrm>
        </p:spPr>
        <p:txBody>
          <a:bodyPr spcCol="0"/>
          <a:lstStyle>
            <a:lvl1pPr marL="0" indent="0">
              <a:lnSpc>
                <a:spcPts val="1600"/>
              </a:lnSpc>
              <a:defRPr sz="1400" b="1" baseline="0">
                <a:solidFill>
                  <a:srgbClr val="6FB433"/>
                </a:solidFill>
              </a:defRPr>
            </a:lvl1pPr>
            <a:lvl2pPr marL="0" indent="0">
              <a:spcBef>
                <a:spcPts val="900"/>
              </a:spcBef>
              <a:buFont typeface="Arial"/>
              <a:buNone/>
              <a:defRPr sz="1400">
                <a:solidFill>
                  <a:srgbClr val="1C3B61"/>
                </a:solidFill>
              </a:defRPr>
            </a:lvl2pPr>
            <a:lvl3pPr marL="0" indent="0">
              <a:spcBef>
                <a:spcPts val="900"/>
              </a:spcBef>
              <a:buFontTx/>
              <a:buNone/>
              <a:defRPr sz="14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FF9ECC-46D6-4147-BD26-882E4B6B0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84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Brea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19FCE-43A0-4942-91E7-E3D27B867A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909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D7CDA3ED-00DB-4C88-8F40-E922BBC5EA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2167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5C114405-2BB8-4A85-A417-0103A3C6F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1180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rea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AE80AA-680B-4467-99F6-B119536299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7525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Break Slide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81FDE6-D890-47A4-819E-8E90EDC67F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1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75" y="857250"/>
            <a:ext cx="45148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9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5827713"/>
            <a:ext cx="213995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457199" y="578533"/>
            <a:ext cx="8228013" cy="1938301"/>
          </a:xfrm>
        </p:spPr>
        <p:txBody>
          <a:bodyPr/>
          <a:lstStyle>
            <a:lvl1pPr marL="0" indent="0">
              <a:buNone/>
              <a:defRPr sz="6000" b="1" baseline="0"/>
            </a:lvl1pPr>
            <a:lvl2pPr marL="9144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18969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457199" y="578533"/>
            <a:ext cx="8228013" cy="1938301"/>
          </a:xfrm>
        </p:spPr>
        <p:txBody>
          <a:bodyPr/>
          <a:lstStyle>
            <a:lvl1pPr marL="0" indent="0">
              <a:buNone/>
              <a:defRPr sz="6000" b="1" baseline="0"/>
            </a:lvl1pPr>
            <a:lvl2pPr marL="9144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5250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1C3B6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993" y="1261872"/>
            <a:ext cx="6858000" cy="5029200"/>
          </a:xfrm>
        </p:spPr>
        <p:txBody>
          <a:bodyPr/>
          <a:lstStyle>
            <a:lvl1pPr marL="0" indent="0">
              <a:defRPr>
                <a:solidFill>
                  <a:srgbClr val="1C3B61"/>
                </a:solidFill>
              </a:defRPr>
            </a:lvl1pPr>
            <a:lvl2pPr marL="117475" indent="-117475">
              <a:spcBef>
                <a:spcPts val="984"/>
              </a:spcBef>
              <a:buClrTx/>
              <a:buSzPct val="100000"/>
              <a:defRPr sz="1600" i="1" baseline="0">
                <a:solidFill>
                  <a:srgbClr val="1C3B6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ADFF16-B2B5-4130-A454-2FF76F4384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259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C3B6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58787" y="1261872"/>
            <a:ext cx="6850507" cy="4846320"/>
          </a:xfrm>
        </p:spPr>
        <p:txBody>
          <a:bodyPr/>
          <a:lstStyle>
            <a:lvl1pPr marL="0" indent="0">
              <a:spcBef>
                <a:spcPts val="600"/>
              </a:spcBef>
              <a:defRPr>
                <a:solidFill>
                  <a:srgbClr val="1C3B61"/>
                </a:solidFill>
              </a:defRPr>
            </a:lvl1pPr>
            <a:lvl2pPr marL="579438" indent="-118872">
              <a:spcBef>
                <a:spcPts val="600"/>
              </a:spcBef>
              <a:spcAft>
                <a:spcPts val="900"/>
              </a:spcAft>
              <a:buFont typeface="Arial"/>
              <a:buChar char="•"/>
              <a:defRPr sz="1800" baseline="0">
                <a:solidFill>
                  <a:srgbClr val="1C3B61"/>
                </a:solidFill>
              </a:defRPr>
            </a:lvl2pPr>
            <a:lvl3pPr marL="685800" indent="-111125">
              <a:spcBef>
                <a:spcPts val="300"/>
              </a:spcBef>
              <a:buFont typeface="Lucida Grande"/>
              <a:buChar char="-"/>
              <a:defRPr sz="1400">
                <a:solidFill>
                  <a:srgbClr val="1C3B6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429AF2-126E-41E3-8506-15264F1FEE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726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C3B6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58787" y="1261872"/>
            <a:ext cx="8226426" cy="4846320"/>
          </a:xfrm>
        </p:spPr>
        <p:txBody>
          <a:bodyPr numCol="2" spcCol="457200"/>
          <a:lstStyle>
            <a:lvl1pPr marL="0" indent="0">
              <a:defRPr baseline="0">
                <a:solidFill>
                  <a:srgbClr val="1C3B61"/>
                </a:solidFill>
              </a:defRPr>
            </a:lvl1pPr>
            <a:lvl2pPr marL="115888" indent="-118872">
              <a:spcBef>
                <a:spcPts val="900"/>
              </a:spcBef>
              <a:buFont typeface="Arial"/>
              <a:buChar char="•"/>
              <a:defRPr sz="1800">
                <a:solidFill>
                  <a:srgbClr val="1C3B61"/>
                </a:solidFill>
              </a:defRPr>
            </a:lvl2pPr>
            <a:lvl3pPr marL="279400" indent="-111125">
              <a:buFont typeface="Lucida Grande"/>
              <a:buChar char="-"/>
              <a:defRPr sz="1400" baseline="0">
                <a:solidFill>
                  <a:srgbClr val="1C3B6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5DB6A9-41C3-4724-A0DA-52C99D98F4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6715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/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C3B6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570412" y="1261872"/>
            <a:ext cx="4114801" cy="4846320"/>
          </a:xfrm>
        </p:spPr>
        <p:txBody>
          <a:bodyPr spcCol="0"/>
          <a:lstStyle>
            <a:lvl1pPr marL="0" indent="0">
              <a:lnSpc>
                <a:spcPts val="2000"/>
              </a:lnSpc>
              <a:defRPr sz="1800" baseline="0">
                <a:solidFill>
                  <a:srgbClr val="1C3B61"/>
                </a:solidFill>
              </a:defRPr>
            </a:lvl1pPr>
            <a:lvl2pPr marL="115888" indent="-118872">
              <a:spcBef>
                <a:spcPts val="900"/>
              </a:spcBef>
              <a:buSzPct val="100000"/>
              <a:buFont typeface="Lucida Grande"/>
              <a:buChar char="-"/>
              <a:defRPr sz="1400">
                <a:solidFill>
                  <a:srgbClr val="1C3B61"/>
                </a:solidFill>
              </a:defRPr>
            </a:lvl2pPr>
            <a:lvl3pPr marL="222250" indent="-222250">
              <a:buFont typeface="Lucida Grande"/>
              <a:buChar char="-"/>
              <a:defRPr sz="14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8789" y="1243013"/>
            <a:ext cx="3765362" cy="4885805"/>
          </a:xfrm>
          <a:solidFill>
            <a:schemeClr val="accent6">
              <a:lumMod val="50000"/>
              <a:alpha val="11000"/>
            </a:schemeClr>
          </a:solidFill>
        </p:spPr>
        <p:txBody>
          <a:bodyPr bIns="777240" anchor="ctr"/>
          <a:lstStyle>
            <a:lvl1pPr algn="ctr">
              <a:defRPr sz="12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BA56C-3E24-43C9-844C-18E03AE93B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89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Image /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C3B6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58788" y="3713391"/>
            <a:ext cx="2464929" cy="2493733"/>
          </a:xfrm>
        </p:spPr>
        <p:txBody>
          <a:bodyPr spcCol="0"/>
          <a:lstStyle>
            <a:lvl1pPr marL="0" indent="0">
              <a:lnSpc>
                <a:spcPts val="1600"/>
              </a:lnSpc>
              <a:defRPr sz="1400" b="1" baseline="0">
                <a:solidFill>
                  <a:schemeClr val="bg1"/>
                </a:solidFill>
              </a:defRPr>
            </a:lvl1pPr>
            <a:lvl2pPr marL="0" indent="0">
              <a:spcBef>
                <a:spcPts val="900"/>
              </a:spcBef>
              <a:buFont typeface="Arial"/>
              <a:buNone/>
              <a:defRPr sz="1400">
                <a:solidFill>
                  <a:srgbClr val="1C3B61"/>
                </a:solidFill>
              </a:defRPr>
            </a:lvl2pPr>
            <a:lvl3pPr marL="0" indent="0">
              <a:spcBef>
                <a:spcPts val="900"/>
              </a:spcBef>
              <a:buFontTx/>
              <a:buNone/>
              <a:defRPr sz="14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8790" y="1243014"/>
            <a:ext cx="2464928" cy="2257058"/>
          </a:xfrm>
          <a:solidFill>
            <a:srgbClr val="7F7F7F">
              <a:alpha val="11000"/>
            </a:srgbClr>
          </a:solidFill>
        </p:spPr>
        <p:txBody>
          <a:bodyPr bIns="77724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339537" y="1243014"/>
            <a:ext cx="2464928" cy="2257058"/>
          </a:xfrm>
          <a:solidFill>
            <a:srgbClr val="7F7F7F">
              <a:alpha val="11000"/>
            </a:srgbClr>
          </a:solidFill>
        </p:spPr>
        <p:txBody>
          <a:bodyPr bIns="77724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220285" y="1243014"/>
            <a:ext cx="2464928" cy="2257058"/>
          </a:xfrm>
          <a:solidFill>
            <a:srgbClr val="7F7F7F">
              <a:alpha val="11000"/>
            </a:srgbClr>
          </a:solidFill>
        </p:spPr>
        <p:txBody>
          <a:bodyPr bIns="77724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3339536" y="3713391"/>
            <a:ext cx="2464929" cy="2493733"/>
          </a:xfrm>
        </p:spPr>
        <p:txBody>
          <a:bodyPr spcCol="0"/>
          <a:lstStyle>
            <a:lvl1pPr marL="0" indent="0">
              <a:lnSpc>
                <a:spcPts val="1600"/>
              </a:lnSpc>
              <a:defRPr sz="1400" b="1" baseline="0">
                <a:solidFill>
                  <a:schemeClr val="bg1"/>
                </a:solidFill>
              </a:defRPr>
            </a:lvl1pPr>
            <a:lvl2pPr marL="0" indent="0">
              <a:spcBef>
                <a:spcPts val="900"/>
              </a:spcBef>
              <a:buFont typeface="Arial"/>
              <a:buNone/>
              <a:defRPr sz="1400">
                <a:solidFill>
                  <a:srgbClr val="1C3B61"/>
                </a:solidFill>
              </a:defRPr>
            </a:lvl2pPr>
            <a:lvl3pPr marL="0" indent="0">
              <a:spcBef>
                <a:spcPts val="900"/>
              </a:spcBef>
              <a:buFontTx/>
              <a:buNone/>
              <a:defRPr sz="14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6220284" y="3713391"/>
            <a:ext cx="2464929" cy="2493733"/>
          </a:xfrm>
        </p:spPr>
        <p:txBody>
          <a:bodyPr spcCol="0"/>
          <a:lstStyle>
            <a:lvl1pPr marL="0" indent="0">
              <a:lnSpc>
                <a:spcPts val="1600"/>
              </a:lnSpc>
              <a:defRPr sz="1400" b="1" baseline="0">
                <a:solidFill>
                  <a:schemeClr val="bg1"/>
                </a:solidFill>
              </a:defRPr>
            </a:lvl1pPr>
            <a:lvl2pPr marL="0" indent="0">
              <a:spcBef>
                <a:spcPts val="900"/>
              </a:spcBef>
              <a:buFont typeface="Arial"/>
              <a:buNone/>
              <a:defRPr sz="1400">
                <a:solidFill>
                  <a:srgbClr val="1C3B61"/>
                </a:solidFill>
              </a:defRPr>
            </a:lvl2pPr>
            <a:lvl3pPr marL="0" indent="0">
              <a:spcBef>
                <a:spcPts val="900"/>
              </a:spcBef>
              <a:buFontTx/>
              <a:buNone/>
              <a:defRPr sz="14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ftr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sldNum" sz="quarter" idx="2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55C6E5-2D23-4DE2-AAF7-50DD772C3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317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9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8788" y="141288"/>
            <a:ext cx="82248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788" y="1323975"/>
            <a:ext cx="8224837" cy="474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94388" y="6492875"/>
            <a:ext cx="25574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©2014 Fred Hutchinson Cancer Research Center 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1050" y="6492875"/>
            <a:ext cx="3746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15FA3ABF-0BC5-48DD-A3FA-2E49EEB9074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  <p:sldLayoutId id="2147484618" r:id="rId2"/>
    <p:sldLayoutId id="2147484619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ヒラギノ角ゴ Pro W3" charset="0"/>
          <a:cs typeface="ヒラギノ角ゴ Pro W3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Arial" pitchFamily="34" charset="0"/>
          <a:ea typeface="ヒラギノ角ゴ Pro W3" charset="0"/>
          <a:cs typeface="ヒラギノ角ゴ Pro W3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Arial" pitchFamily="34" charset="0"/>
          <a:ea typeface="ヒラギノ角ゴ Pro W3" charset="0"/>
          <a:cs typeface="ヒラギノ角ゴ Pro W3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Arial" pitchFamily="34" charset="0"/>
          <a:ea typeface="ヒラギノ角ゴ Pro W3" charset="0"/>
          <a:cs typeface="ヒラギノ角ゴ Pro W3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Arial" pitchFamily="34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 sz="2800">
          <a:solidFill>
            <a:srgbClr val="FFFFFF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90000"/>
        <a:buFont typeface="Times New Roman" pitchFamily="18" charset="0"/>
        <a:buChar char="–"/>
        <a:defRPr sz="2400">
          <a:solidFill>
            <a:srgbClr val="FFFFFF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90000"/>
        <a:buChar char="•"/>
        <a:defRPr sz="2000">
          <a:solidFill>
            <a:srgbClr val="FFFFFF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80000"/>
        <a:buFont typeface="Times New Roman" pitchFamily="18" charset="0"/>
        <a:buChar char="–"/>
        <a:defRPr>
          <a:solidFill>
            <a:srgbClr val="FFFFFF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>
          <a:solidFill>
            <a:srgbClr val="FFFFFF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8788" y="141288"/>
            <a:ext cx="82248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788" y="1323975"/>
            <a:ext cx="8224837" cy="474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94388" y="6492875"/>
            <a:ext cx="25574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1050" y="6492875"/>
            <a:ext cx="3746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latin typeface="Arial" pitchFamily="34" charset="0"/>
              </a:defRPr>
            </a:lvl1pPr>
          </a:lstStyle>
          <a:p>
            <a:fld id="{0D7AA385-962C-4B06-BD9A-EA5C810034CC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054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102350"/>
            <a:ext cx="157797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20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ヒラギノ角ゴ Pro W3" charset="0"/>
          <a:cs typeface="ヒラギノ角ゴ Pro W3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ヒラギノ角ゴ Pro W3" charset="0"/>
          <a:cs typeface="ヒラギノ角ゴ Pro W3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ヒラギノ角ゴ Pro W3" charset="0"/>
          <a:cs typeface="ヒラギノ角ゴ Pro W3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 sz="2800"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90000"/>
        <a:buFont typeface="Times New Roman" pitchFamily="18" charset="0"/>
        <a:buChar char="–"/>
        <a:defRPr sz="2400"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90000"/>
        <a:buChar char="•"/>
        <a:defRPr sz="2000"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80000"/>
        <a:buFont typeface="Times New Roman" pitchFamily="18" charset="0"/>
        <a:buChar char="–"/>
        <a:defRPr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8788" y="141288"/>
            <a:ext cx="82248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Slide Header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Large Body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94388" y="6492875"/>
            <a:ext cx="25574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1C3B6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1050" y="6492875"/>
            <a:ext cx="3746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1C3B61"/>
                </a:solidFill>
                <a:latin typeface="Arial" pitchFamily="34" charset="0"/>
              </a:defRPr>
            </a:lvl1pPr>
          </a:lstStyle>
          <a:p>
            <a:fld id="{ED7D5953-92CB-4389-B2A1-28A9E7648B0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446088" y="952500"/>
            <a:ext cx="8237537" cy="55563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/>
              </a:gs>
              <a:gs pos="5000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3079" name="Picture 7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102350"/>
            <a:ext cx="157797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09" r:id="rId1"/>
    <p:sldLayoutId id="2147484610" r:id="rId2"/>
    <p:sldLayoutId id="2147484611" r:id="rId3"/>
    <p:sldLayoutId id="2147484612" r:id="rId4"/>
    <p:sldLayoutId id="2147484613" r:id="rId5"/>
    <p:sldLayoutId id="2147484614" r:id="rId6"/>
    <p:sldLayoutId id="2147484615" r:id="rId7"/>
    <p:sldLayoutId id="2147484621" r:id="rId8"/>
    <p:sldLayoutId id="2147484622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C3B61"/>
          </a:solidFill>
          <a:latin typeface="+mj-lt"/>
          <a:ea typeface="ヒラギノ角ゴ Pro W3" charset="0"/>
          <a:cs typeface="ヒラギノ角ゴ Pro W3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C3B61"/>
          </a:solidFill>
          <a:latin typeface="Arial" pitchFamily="34" charset="0"/>
          <a:ea typeface="ヒラギノ角ゴ Pro W3" charset="0"/>
          <a:cs typeface="ヒラギノ角ゴ Pro W3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C3B61"/>
          </a:solidFill>
          <a:latin typeface="Arial" pitchFamily="34" charset="0"/>
          <a:ea typeface="ヒラギノ角ゴ Pro W3" charset="0"/>
          <a:cs typeface="ヒラギノ角ゴ Pro W3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C3B61"/>
          </a:solidFill>
          <a:latin typeface="Arial" pitchFamily="34" charset="0"/>
          <a:ea typeface="ヒラギノ角ゴ Pro W3" charset="0"/>
          <a:cs typeface="ヒラギノ角ゴ Pro W3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C3B61"/>
          </a:solidFill>
          <a:latin typeface="Arial" pitchFamily="34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600"/>
        </a:lnSpc>
        <a:spcBef>
          <a:spcPct val="20000"/>
        </a:spcBef>
        <a:spcAft>
          <a:spcPct val="0"/>
        </a:spcAft>
        <a:buClr>
          <a:schemeClr val="bg1"/>
        </a:buClr>
        <a:defRPr sz="2800"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90000"/>
        <a:buFont typeface="Times New Roman" pitchFamily="18" charset="0"/>
        <a:buChar char="–"/>
        <a:defRPr sz="2400"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90000"/>
        <a:buChar char="•"/>
        <a:defRPr sz="2000"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80000"/>
        <a:buFont typeface="Times New Roman" pitchFamily="18" charset="0"/>
        <a:buChar char="–"/>
        <a:defRPr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>
          <a:solidFill>
            <a:srgbClr val="1C3B6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8788" y="3084513"/>
            <a:ext cx="82248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Section Break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94388" y="6492875"/>
            <a:ext cx="25574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© Fred Hutchinson Cancer Research Center 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1050" y="6492875"/>
            <a:ext cx="3746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99C3DC47-33CE-4C81-A95E-26978737711E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1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6007100"/>
            <a:ext cx="16922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6" r:id="rId1"/>
    <p:sldLayoutId id="2147484623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6000" b="1">
          <a:solidFill>
            <a:srgbClr val="FFFFFF"/>
          </a:solidFill>
          <a:latin typeface="+mj-lt"/>
          <a:ea typeface="ヒラギノ角ゴ Pro W3" charset="0"/>
          <a:cs typeface="ヒラギノ角ゴ Pro W3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6000" b="1">
          <a:solidFill>
            <a:srgbClr val="FFFFFF"/>
          </a:solidFill>
          <a:latin typeface="Arial" pitchFamily="34" charset="0"/>
          <a:ea typeface="ヒラギノ角ゴ Pro W3" charset="0"/>
          <a:cs typeface="ヒラギノ角ゴ Pro W3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6000" b="1">
          <a:solidFill>
            <a:srgbClr val="FFFFFF"/>
          </a:solidFill>
          <a:latin typeface="Arial" pitchFamily="34" charset="0"/>
          <a:ea typeface="ヒラギノ角ゴ Pro W3" charset="0"/>
          <a:cs typeface="ヒラギノ角ゴ Pro W3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6000" b="1">
          <a:solidFill>
            <a:srgbClr val="FFFFFF"/>
          </a:solidFill>
          <a:latin typeface="Arial" pitchFamily="34" charset="0"/>
          <a:ea typeface="ヒラギノ角ゴ Pro W3" charset="0"/>
          <a:cs typeface="ヒラギノ角ゴ Pro W3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6000" b="1">
          <a:solidFill>
            <a:srgbClr val="FFFFFF"/>
          </a:solidFill>
          <a:latin typeface="Arial" pitchFamily="34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 sz="28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90000"/>
        <a:buFont typeface="Times New Roman" pitchFamily="18" charset="0"/>
        <a:buChar char="–"/>
        <a:defRPr sz="24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90000"/>
        <a:buChar char="•"/>
        <a:defRPr sz="20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80000"/>
        <a:buFont typeface="Times New Roman" pitchFamily="18" charset="0"/>
        <a:buChar char="–"/>
        <a:defRPr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sc.acces.medidata@scharp.or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learn.mdsol.com/rave/reports/en/rave-comprehensive-page-status-report-81639665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55638"/>
          </a:xfrm>
        </p:spPr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Query Details Report Overview</a:t>
            </a:r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348" y="1353161"/>
            <a:ext cx="5885865" cy="505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3250"/>
          </a:xfrm>
        </p:spPr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Query Details Report Overview</a:t>
            </a:r>
          </a:p>
        </p:txBody>
      </p:sp>
      <p:sp>
        <p:nvSpPr>
          <p:cNvPr id="39940" name="TextBox 2"/>
          <p:cNvSpPr txBox="1">
            <a:spLocks noChangeArrowheads="1"/>
          </p:cNvSpPr>
          <p:nvPr/>
        </p:nvSpPr>
        <p:spPr bwMode="auto">
          <a:xfrm>
            <a:off x="304800" y="1393825"/>
            <a:ext cx="8382000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dirty="0" smtClean="0">
                <a:latin typeface="+mn-lt"/>
              </a:rPr>
              <a:t>The Query Detail Report provides </a:t>
            </a:r>
            <a:r>
              <a:rPr lang="en-US" altLang="en-US" sz="2800" dirty="0" smtClean="0">
                <a:latin typeface="+mn-lt"/>
              </a:rPr>
              <a:t>details of a query by site. </a:t>
            </a:r>
            <a:endParaRPr lang="en-US" altLang="en-US" sz="2800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en-US" altLang="en-US" sz="2800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dirty="0" smtClean="0">
                <a:latin typeface="+mn-lt"/>
              </a:rPr>
              <a:t>The Query Details Report is a study data monitoring report </a:t>
            </a:r>
            <a:r>
              <a:rPr lang="en-US" altLang="en-US" sz="2800" dirty="0" smtClean="0">
                <a:latin typeface="+mn-lt"/>
              </a:rPr>
              <a:t>that provides </a:t>
            </a:r>
            <a:r>
              <a:rPr lang="en-US" altLang="en-US" sz="2800" dirty="0" smtClean="0">
                <a:latin typeface="+mn-lt"/>
              </a:rPr>
              <a:t>a detailed grouping of the queries by Query status, Query user, marking group, field, form, folder, subject, site group, and site.</a:t>
            </a:r>
          </a:p>
          <a:p>
            <a:pPr>
              <a:defRPr/>
            </a:pPr>
            <a:endParaRPr lang="en-US" alt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371475" y="152400"/>
            <a:ext cx="8658225" cy="676275"/>
          </a:xfrm>
        </p:spPr>
        <p:txBody>
          <a:bodyPr/>
          <a:lstStyle/>
          <a:p>
            <a:r>
              <a:rPr lang="en-US" altLang="en-US" sz="2800" smtClean="0">
                <a:ea typeface="ヒラギノ角ゴ Pro W3" charset="-128"/>
              </a:rPr>
              <a:t>Comprehensive Page Status Report Overview</a:t>
            </a: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80" y="1132112"/>
            <a:ext cx="8642144" cy="468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775"/>
          </a:xfrm>
        </p:spPr>
        <p:txBody>
          <a:bodyPr/>
          <a:lstStyle/>
          <a:p>
            <a:r>
              <a:rPr lang="en-US" altLang="en-US" sz="2800" smtClean="0">
                <a:ea typeface="ヒラギノ角ゴ Pro W3" charset="-128"/>
              </a:rPr>
              <a:t>Comprehensive Page Status Report Overview</a:t>
            </a:r>
          </a:p>
        </p:txBody>
      </p:sp>
      <p:sp>
        <p:nvSpPr>
          <p:cNvPr id="44036" name="TextBox 2"/>
          <p:cNvSpPr txBox="1">
            <a:spLocks noChangeArrowheads="1"/>
          </p:cNvSpPr>
          <p:nvPr/>
        </p:nvSpPr>
        <p:spPr bwMode="auto">
          <a:xfrm>
            <a:off x="266700" y="1122363"/>
            <a:ext cx="8610600" cy="520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dirty="0" smtClean="0">
                <a:latin typeface="+mn-lt"/>
              </a:rPr>
              <a:t>The Comprehensive Page Status Report provides a summary of the current statuses of all the CRFs within a specified study, site, participant, folder, and/or form.</a:t>
            </a:r>
          </a:p>
          <a:p>
            <a:pPr>
              <a:defRPr/>
            </a:pPr>
            <a:endParaRPr lang="en-US" altLang="en-US" sz="2800" dirty="0" smtClean="0">
              <a:latin typeface="+mn-lt"/>
            </a:endParaRPr>
          </a:p>
          <a:p>
            <a:pPr>
              <a:defRPr/>
            </a:pPr>
            <a:endParaRPr lang="en-US" altLang="en-US" sz="2800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dirty="0" smtClean="0">
                <a:latin typeface="+mn-lt"/>
              </a:rPr>
              <a:t>A ‘page’ in this report (or any standard report) corresponds to a CRF in Rave, whether that CRF contains standard fields, log fields, or both. The report shows, in a tabular format, the relevant statistics for the CRF.</a:t>
            </a:r>
          </a:p>
          <a:p>
            <a:pPr>
              <a:defRPr/>
            </a:pPr>
            <a:endParaRPr lang="en-US" alt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775"/>
          </a:xfrm>
        </p:spPr>
        <p:txBody>
          <a:bodyPr/>
          <a:lstStyle/>
          <a:p>
            <a:r>
              <a:rPr lang="en-US" altLang="en-US" sz="2800" smtClean="0">
                <a:ea typeface="ヒラギノ角ゴ Pro W3" charset="-128"/>
              </a:rPr>
              <a:t>Comprehensive Page Status Report Overview</a:t>
            </a:r>
          </a:p>
        </p:txBody>
      </p:sp>
      <p:sp>
        <p:nvSpPr>
          <p:cNvPr id="44036" name="TextBox 2"/>
          <p:cNvSpPr txBox="1">
            <a:spLocks noChangeArrowheads="1"/>
          </p:cNvSpPr>
          <p:nvPr/>
        </p:nvSpPr>
        <p:spPr bwMode="auto">
          <a:xfrm>
            <a:off x="304800" y="1463675"/>
            <a:ext cx="86106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dirty="0" smtClean="0">
                <a:latin typeface="+mn-lt"/>
              </a:rPr>
              <a:t>The default summary table provided when the report is generated is a summary of page (CRF) status for all HOPE participants at a site. </a:t>
            </a:r>
          </a:p>
          <a:p>
            <a:pPr>
              <a:defRPr/>
            </a:pPr>
            <a:endParaRPr lang="en-US" altLang="en-US" sz="2800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dirty="0" smtClean="0">
                <a:latin typeface="+mn-lt"/>
              </a:rPr>
              <a:t> This is report is a ‘nested’ report and a summary can be provided by PTID, by visit folder, and by CRF within a visit folder, by clicking on the report.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en-US" altLang="en-US" sz="2800" dirty="0" smtClean="0">
              <a:latin typeface="+mn-lt"/>
            </a:endParaRPr>
          </a:p>
          <a:p>
            <a:pPr marL="1085850" lvl="1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dirty="0" smtClean="0">
                <a:latin typeface="+mn-lt"/>
              </a:rPr>
              <a:t>Let’s see an example!</a:t>
            </a:r>
            <a:endParaRPr lang="en-US" altLang="en-US" sz="28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6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55" y="4681334"/>
            <a:ext cx="8497989" cy="137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1958218"/>
            <a:ext cx="8915400" cy="112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371475" y="152400"/>
            <a:ext cx="8658225" cy="676275"/>
          </a:xfrm>
        </p:spPr>
        <p:txBody>
          <a:bodyPr/>
          <a:lstStyle/>
          <a:p>
            <a:r>
              <a:rPr lang="en-US" altLang="en-US" sz="2800" smtClean="0">
                <a:ea typeface="ヒラギノ角ゴ Pro W3" charset="-128"/>
              </a:rPr>
              <a:t>Comprehensive Page Status Report Overview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42875" y="1185863"/>
            <a:ext cx="8642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u="sng" dirty="0" smtClean="0">
                <a:latin typeface="+mn-lt"/>
              </a:rPr>
              <a:t>Summary of page status for site:</a:t>
            </a: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142875" y="4087813"/>
            <a:ext cx="8642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u="sng" dirty="0" smtClean="0">
                <a:latin typeface="+mn-lt"/>
              </a:rPr>
              <a:t>Summary of page status by PTID:</a:t>
            </a:r>
          </a:p>
        </p:txBody>
      </p:sp>
      <p:grpSp>
        <p:nvGrpSpPr>
          <p:cNvPr id="53255" name="Group 11"/>
          <p:cNvGrpSpPr>
            <a:grpSpLocks/>
          </p:cNvGrpSpPr>
          <p:nvPr/>
        </p:nvGrpSpPr>
        <p:grpSpPr bwMode="auto">
          <a:xfrm>
            <a:off x="5436295" y="1185863"/>
            <a:ext cx="3329530" cy="1354894"/>
            <a:chOff x="4073505" y="2364144"/>
            <a:chExt cx="3329480" cy="1354392"/>
          </a:xfrm>
        </p:grpSpPr>
        <p:cxnSp>
          <p:nvCxnSpPr>
            <p:cNvPr id="53262" name="Straight Arrow Connector 6"/>
            <p:cNvCxnSpPr>
              <a:cxnSpLocks noChangeShapeType="1"/>
            </p:cNvCxnSpPr>
            <p:nvPr/>
          </p:nvCxnSpPr>
          <p:spPr bwMode="auto">
            <a:xfrm flipH="1">
              <a:off x="4073505" y="3278317"/>
              <a:ext cx="763929" cy="440219"/>
            </a:xfrm>
            <a:prstGeom prst="straightConnector1">
              <a:avLst/>
            </a:prstGeom>
            <a:noFill/>
            <a:ln w="57150" algn="ctr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Box 8"/>
            <p:cNvSpPr txBox="1"/>
            <p:nvPr/>
          </p:nvSpPr>
          <p:spPr>
            <a:xfrm>
              <a:off x="5040820" y="2364144"/>
              <a:ext cx="2362165" cy="923583"/>
            </a:xfrm>
            <a:prstGeom prst="rect">
              <a:avLst/>
            </a:prstGeom>
            <a:solidFill>
              <a:schemeClr val="accent3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 dirty="0">
                  <a:solidFill>
                    <a:srgbClr val="C00000"/>
                  </a:solidFill>
                  <a:latin typeface="+mn-lt"/>
                </a:rPr>
                <a:t>Click anywhere on the site line, to show page status by PTID</a:t>
              </a:r>
            </a:p>
          </p:txBody>
        </p:sp>
      </p:grpSp>
      <p:cxnSp>
        <p:nvCxnSpPr>
          <p:cNvPr id="53256" name="Straight Arrow Connector 12"/>
          <p:cNvCxnSpPr>
            <a:cxnSpLocks noChangeShapeType="1"/>
          </p:cNvCxnSpPr>
          <p:nvPr/>
        </p:nvCxnSpPr>
        <p:spPr bwMode="auto">
          <a:xfrm flipH="1">
            <a:off x="6200236" y="4611688"/>
            <a:ext cx="765174" cy="695792"/>
          </a:xfrm>
          <a:prstGeom prst="straightConnector1">
            <a:avLst/>
          </a:prstGeom>
          <a:noFill/>
          <a:ln w="57150" algn="ctr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200235" y="3770667"/>
            <a:ext cx="2641600" cy="922337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C00000"/>
                </a:solidFill>
                <a:latin typeface="+mn-lt"/>
              </a:rPr>
              <a:t>Click anywhere on a PTID line, to show page status by visit folder</a:t>
            </a:r>
          </a:p>
        </p:txBody>
      </p:sp>
      <p:sp>
        <p:nvSpPr>
          <p:cNvPr id="53258" name="Rectangle 14"/>
          <p:cNvSpPr>
            <a:spLocks noChangeArrowheads="1"/>
          </p:cNvSpPr>
          <p:nvPr/>
        </p:nvSpPr>
        <p:spPr bwMode="auto">
          <a:xfrm>
            <a:off x="6350" y="2519178"/>
            <a:ext cx="8778875" cy="257320"/>
          </a:xfrm>
          <a:prstGeom prst="rect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lnSpc>
                <a:spcPts val="3600"/>
              </a:lnSpc>
              <a:spcBef>
                <a:spcPct val="20000"/>
              </a:spcBef>
              <a:buClr>
                <a:schemeClr val="bg1"/>
              </a:buClr>
              <a:defRPr sz="28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lr>
                <a:schemeClr val="bg1"/>
              </a:buClr>
              <a:buSzPct val="90000"/>
              <a:buFont typeface="Times New Roman" pitchFamily="18" charset="0"/>
              <a:buChar char="–"/>
              <a:defRPr sz="24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SzPct val="90000"/>
              <a:buChar char="•"/>
              <a:defRPr sz="20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SzPct val="80000"/>
              <a:buFont typeface="Times New Roman" pitchFamily="18" charset="0"/>
              <a:buChar char="–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en-US" alt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3259" name="Rectangle 15"/>
          <p:cNvSpPr>
            <a:spLocks noChangeArrowheads="1"/>
          </p:cNvSpPr>
          <p:nvPr/>
        </p:nvSpPr>
        <p:spPr bwMode="auto">
          <a:xfrm>
            <a:off x="215055" y="5369032"/>
            <a:ext cx="8497989" cy="224041"/>
          </a:xfrm>
          <a:prstGeom prst="rect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lnSpc>
                <a:spcPts val="3600"/>
              </a:lnSpc>
              <a:spcBef>
                <a:spcPct val="20000"/>
              </a:spcBef>
              <a:buClr>
                <a:schemeClr val="bg1"/>
              </a:buClr>
              <a:defRPr sz="28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lr>
                <a:schemeClr val="bg1"/>
              </a:buClr>
              <a:buSzPct val="90000"/>
              <a:buFont typeface="Times New Roman" pitchFamily="18" charset="0"/>
              <a:buChar char="–"/>
              <a:defRPr sz="24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SzPct val="90000"/>
              <a:buChar char="•"/>
              <a:defRPr sz="20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SzPct val="80000"/>
              <a:buFont typeface="Times New Roman" pitchFamily="18" charset="0"/>
              <a:buChar char="–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en-US" alt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12" y="1709738"/>
            <a:ext cx="8243675" cy="412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371475" y="152400"/>
            <a:ext cx="8658225" cy="676275"/>
          </a:xfrm>
        </p:spPr>
        <p:txBody>
          <a:bodyPr/>
          <a:lstStyle/>
          <a:p>
            <a:r>
              <a:rPr lang="en-US" altLang="en-US" sz="2800" smtClean="0">
                <a:ea typeface="ヒラギノ角ゴ Pro W3" charset="-128"/>
              </a:rPr>
              <a:t>Comprehensive Page Status Report Overview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42875" y="1185863"/>
            <a:ext cx="8642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u="sng" dirty="0" smtClean="0">
                <a:latin typeface="+mn-lt"/>
              </a:rPr>
              <a:t>Summary of page status for each visit folder:</a:t>
            </a:r>
          </a:p>
        </p:txBody>
      </p:sp>
      <p:grpSp>
        <p:nvGrpSpPr>
          <p:cNvPr id="55301" name="Group 3"/>
          <p:cNvGrpSpPr>
            <a:grpSpLocks/>
          </p:cNvGrpSpPr>
          <p:nvPr/>
        </p:nvGrpSpPr>
        <p:grpSpPr bwMode="auto">
          <a:xfrm>
            <a:off x="5463315" y="4037188"/>
            <a:ext cx="3122571" cy="1488426"/>
            <a:chOff x="5546577" y="5898848"/>
            <a:chExt cx="3122652" cy="1488478"/>
          </a:xfrm>
        </p:grpSpPr>
        <p:cxnSp>
          <p:nvCxnSpPr>
            <p:cNvPr id="55304" name="Straight Arrow Connector 12"/>
            <p:cNvCxnSpPr>
              <a:cxnSpLocks noChangeShapeType="1"/>
            </p:cNvCxnSpPr>
            <p:nvPr/>
          </p:nvCxnSpPr>
          <p:spPr bwMode="auto">
            <a:xfrm flipH="1" flipV="1">
              <a:off x="5546577" y="5898848"/>
              <a:ext cx="606493" cy="288286"/>
            </a:xfrm>
            <a:prstGeom prst="straightConnector1">
              <a:avLst/>
            </a:prstGeom>
            <a:noFill/>
            <a:ln w="57150" algn="ctr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6027561" y="6187134"/>
              <a:ext cx="2641668" cy="1200192"/>
            </a:xfrm>
            <a:prstGeom prst="rect">
              <a:avLst/>
            </a:prstGeom>
            <a:solidFill>
              <a:schemeClr val="accent3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 dirty="0">
                  <a:solidFill>
                    <a:srgbClr val="C00000"/>
                  </a:solidFill>
                  <a:latin typeface="+mn-lt"/>
                </a:rPr>
                <a:t>Click anywhere on a visit folder line, to show page status by visit folder</a:t>
              </a:r>
            </a:p>
          </p:txBody>
        </p:sp>
      </p:grpSp>
      <p:sp>
        <p:nvSpPr>
          <p:cNvPr id="55302" name="Rectangle 16"/>
          <p:cNvSpPr>
            <a:spLocks noChangeArrowheads="1"/>
          </p:cNvSpPr>
          <p:nvPr/>
        </p:nvSpPr>
        <p:spPr bwMode="auto">
          <a:xfrm>
            <a:off x="371475" y="3772648"/>
            <a:ext cx="8214412" cy="177800"/>
          </a:xfrm>
          <a:prstGeom prst="rect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lnSpc>
                <a:spcPts val="3600"/>
              </a:lnSpc>
              <a:spcBef>
                <a:spcPct val="20000"/>
              </a:spcBef>
              <a:buClr>
                <a:schemeClr val="bg1"/>
              </a:buClr>
              <a:defRPr sz="28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lr>
                <a:schemeClr val="bg1"/>
              </a:buClr>
              <a:buSzPct val="90000"/>
              <a:buFont typeface="Times New Roman" pitchFamily="18" charset="0"/>
              <a:buChar char="–"/>
              <a:defRPr sz="24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SzPct val="90000"/>
              <a:buChar char="•"/>
              <a:defRPr sz="20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SzPct val="80000"/>
              <a:buFont typeface="Times New Roman" pitchFamily="18" charset="0"/>
              <a:buChar char="–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en-US" alt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371475" y="152400"/>
            <a:ext cx="8658225" cy="676275"/>
          </a:xfrm>
        </p:spPr>
        <p:txBody>
          <a:bodyPr/>
          <a:lstStyle/>
          <a:p>
            <a:r>
              <a:rPr lang="en-US" altLang="en-US" sz="2800" smtClean="0">
                <a:ea typeface="ヒラギノ角ゴ Pro W3" charset="-128"/>
              </a:rPr>
              <a:t>Comprehensive Page Status Report Overview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42875" y="1185863"/>
            <a:ext cx="8642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800" u="sng" dirty="0" smtClean="0">
                <a:latin typeface="+mn-lt"/>
              </a:rPr>
              <a:t>Summary of page status with a specific visit folder:</a:t>
            </a:r>
          </a:p>
        </p:txBody>
      </p:sp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39" y="1890621"/>
            <a:ext cx="8182099" cy="41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57" y="3014729"/>
            <a:ext cx="7740485" cy="28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49313"/>
          </a:xfrm>
        </p:spPr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Medidata Rave Reports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289050"/>
            <a:ext cx="8458200" cy="18712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solidFill>
                  <a:srgbClr val="1C3B61"/>
                </a:solidFill>
                <a:latin typeface="+mn-lt"/>
                <a:cs typeface="Arial" pitchFamily="34" charset="0"/>
              </a:rPr>
              <a:t>Assigned staff members at each site will </a:t>
            </a:r>
            <a:r>
              <a:rPr lang="en-US" sz="2000" dirty="0">
                <a:solidFill>
                  <a:srgbClr val="1C3B61"/>
                </a:solidFill>
                <a:latin typeface="+mn-lt"/>
                <a:cs typeface="Arial" pitchFamily="34" charset="0"/>
              </a:rPr>
              <a:t>have access to these reports</a:t>
            </a:r>
          </a:p>
          <a:p>
            <a:pPr lvl="1">
              <a:spcBef>
                <a:spcPct val="20000"/>
              </a:spcBef>
              <a:defRPr/>
            </a:pPr>
            <a:endParaRPr lang="en-US" sz="1200" dirty="0">
              <a:solidFill>
                <a:srgbClr val="1C3B61"/>
              </a:solidFill>
              <a:latin typeface="+mn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1C3B61"/>
                </a:solidFill>
                <a:latin typeface="+mn-lt"/>
                <a:cs typeface="Arial" pitchFamily="34" charset="0"/>
              </a:rPr>
              <a:t>The Reporter eLearning module will automatically be added to your homepage to complete (no email is sent from </a:t>
            </a:r>
            <a:r>
              <a:rPr lang="en-US" sz="2000" dirty="0" err="1">
                <a:solidFill>
                  <a:srgbClr val="1C3B61"/>
                </a:solidFill>
                <a:latin typeface="+mn-lt"/>
                <a:cs typeface="Arial" pitchFamily="34" charset="0"/>
              </a:rPr>
              <a:t>iMedidata</a:t>
            </a:r>
            <a:r>
              <a:rPr lang="en-US" sz="2000" dirty="0">
                <a:solidFill>
                  <a:srgbClr val="1C3B61"/>
                </a:solidFill>
                <a:latin typeface="+mn-lt"/>
                <a:cs typeface="Arial" pitchFamily="34" charset="0"/>
              </a:rPr>
              <a:t>) </a:t>
            </a:r>
          </a:p>
          <a:p>
            <a:pPr>
              <a:spcBef>
                <a:spcPct val="20000"/>
              </a:spcBef>
              <a:defRPr/>
            </a:pPr>
            <a:endParaRPr lang="en-US" sz="1100" dirty="0">
              <a:solidFill>
                <a:srgbClr val="1C3B61"/>
              </a:solidFill>
              <a:latin typeface="+mn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en-US" sz="20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6981700" y="4132611"/>
            <a:ext cx="1574842" cy="380011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eaLnBrk="1" hangingPunct="1">
              <a:defRPr/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49313"/>
          </a:xfrm>
        </p:spPr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Medidata Rave Reports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289050"/>
            <a:ext cx="8458200" cy="3594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endParaRPr lang="en-US" sz="1100" dirty="0">
              <a:solidFill>
                <a:srgbClr val="1C3B61"/>
              </a:solidFill>
              <a:latin typeface="+mn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1C3B61"/>
                </a:solidFill>
                <a:latin typeface="+mn-lt"/>
                <a:cs typeface="Arial" pitchFamily="34" charset="0"/>
              </a:rPr>
              <a:t>Should additional data team staff members need access to the these reports, please send this request to </a:t>
            </a:r>
            <a:r>
              <a:rPr lang="en-US" sz="2000" dirty="0" smtClean="0">
                <a:solidFill>
                  <a:srgbClr val="1C3B61"/>
                </a:solidFill>
                <a:latin typeface="+mn-lt"/>
                <a:cs typeface="Arial" pitchFamily="34" charset="0"/>
                <a:hlinkClick r:id="rId3"/>
              </a:rPr>
              <a:t>sc.acces.medidata@scharp.org</a:t>
            </a:r>
            <a:endParaRPr lang="en-US" sz="2000" dirty="0">
              <a:solidFill>
                <a:srgbClr val="1C3B61"/>
              </a:solidFill>
              <a:latin typeface="+mn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en-US" sz="2000" dirty="0">
              <a:solidFill>
                <a:srgbClr val="1C3B61"/>
              </a:solidFill>
              <a:latin typeface="+mn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1C3B61"/>
                </a:solidFill>
                <a:latin typeface="+mn-lt"/>
                <a:cs typeface="Arial" pitchFamily="34" charset="0"/>
              </a:rPr>
              <a:t>Rave reports can be downloaded and save locally on site computers as PDF, csv, or excel files</a:t>
            </a:r>
          </a:p>
          <a:p>
            <a:pPr>
              <a:spcBef>
                <a:spcPct val="20000"/>
              </a:spcBef>
              <a:defRPr/>
            </a:pPr>
            <a:endParaRPr lang="en-US" sz="1050" dirty="0">
              <a:solidFill>
                <a:srgbClr val="1C3B61"/>
              </a:solidFill>
              <a:latin typeface="+mn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1C3B61"/>
                </a:solidFill>
                <a:latin typeface="+mn-lt"/>
                <a:cs typeface="Arial" pitchFamily="34" charset="0"/>
              </a:rPr>
              <a:t>For more information about each of these reports, go to:</a:t>
            </a:r>
          </a:p>
          <a:p>
            <a:pPr>
              <a:spcBef>
                <a:spcPct val="20000"/>
              </a:spcBef>
              <a:defRPr/>
            </a:pPr>
            <a:r>
              <a:rPr lang="en-US" sz="2000" u="sng" dirty="0">
                <a:solidFill>
                  <a:srgbClr val="1C3B61"/>
                </a:solidFill>
                <a:latin typeface="+mn-lt"/>
                <a:hlinkClick r:id="rId4"/>
              </a:rPr>
              <a:t>https://learn.mdsol.com/rave/reports/en/rave-comprehensive-page-status-report-81639665.html</a:t>
            </a:r>
            <a:r>
              <a:rPr lang="en-US" sz="2000" dirty="0">
                <a:solidFill>
                  <a:srgbClr val="1C3B61"/>
                </a:solidFill>
                <a:latin typeface="+mn-lt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en-US" sz="2000" dirty="0">
              <a:solidFill>
                <a:prstClr val="black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577850"/>
            <a:ext cx="8228013" cy="1938338"/>
          </a:xfrm>
        </p:spPr>
        <p:txBody>
          <a:bodyPr/>
          <a:lstStyle/>
          <a:p>
            <a:r>
              <a:rPr lang="en-US" altLang="en-US" sz="5400" dirty="0" smtClean="0">
                <a:ea typeface="ヒラギノ角ゴ Pro W3" charset="-128"/>
              </a:rPr>
              <a:t>Medidata Rave Reports</a:t>
            </a:r>
          </a:p>
          <a:p>
            <a:endParaRPr lang="en-US" altLang="en-US" sz="4800" dirty="0" smtClean="0">
              <a:ea typeface="ヒラギノ角ゴ Pro W3" charset="-128"/>
            </a:endParaRPr>
          </a:p>
          <a:p>
            <a:r>
              <a:rPr lang="en-US" altLang="en-US" sz="4800" dirty="0" smtClean="0">
                <a:ea typeface="ヒラギノ角ゴ Pro W3" charset="-128"/>
              </a:rPr>
              <a:t>MTN-030 </a:t>
            </a:r>
          </a:p>
          <a:p>
            <a:r>
              <a:rPr lang="en-US" altLang="en-US" sz="4800" dirty="0" smtClean="0">
                <a:ea typeface="ヒラギノ角ゴ Pro W3" charset="-128"/>
              </a:rPr>
              <a:t>July 2017</a:t>
            </a:r>
            <a:endParaRPr lang="en-US" altLang="en-US" sz="4800" dirty="0" smtClean="0"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Downloading Rave Reports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cs typeface="Arial" pitchFamily="34" charset="0"/>
              </a:rPr>
              <a:t>Rave reports can be downloaded and save locally on site computers as PDF, csv, or excel files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70" y="3008856"/>
            <a:ext cx="7196446" cy="313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1923802" y="2790702"/>
            <a:ext cx="3693226" cy="605641"/>
          </a:xfrm>
          <a:prstGeom prst="ellipse">
            <a:avLst/>
          </a:prstGeom>
          <a:noFill/>
          <a:ln w="28575" cap="flat" cmpd="sng" algn="ctr">
            <a:solidFill>
              <a:srgbClr val="18243D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448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Medidata Rave Reports</a:t>
            </a:r>
          </a:p>
        </p:txBody>
      </p:sp>
      <p:sp>
        <p:nvSpPr>
          <p:cNvPr id="1638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>
              <a:ea typeface="ヒラギノ角ゴ Pro W3" charset="-128"/>
            </a:endParaRPr>
          </a:p>
        </p:txBody>
      </p:sp>
      <p:pic>
        <p:nvPicPr>
          <p:cNvPr id="16389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7463"/>
            <a:ext cx="7851775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1803400" y="5370513"/>
            <a:ext cx="3132138" cy="43497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ts val="3600"/>
              </a:lnSpc>
              <a:spcBef>
                <a:spcPct val="20000"/>
              </a:spcBef>
              <a:buClr>
                <a:schemeClr val="bg1"/>
              </a:buClr>
              <a:defRPr sz="28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lr>
                <a:schemeClr val="bg1"/>
              </a:buClr>
              <a:buSzPct val="90000"/>
              <a:buFont typeface="Times New Roman" pitchFamily="18" charset="0"/>
              <a:buChar char="–"/>
              <a:defRPr sz="24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SzPct val="90000"/>
              <a:buChar char="•"/>
              <a:defRPr sz="20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SzPct val="80000"/>
              <a:buFont typeface="Times New Roman" pitchFamily="18" charset="0"/>
              <a:buChar char="–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</a:pPr>
            <a:endParaRPr lang="en-US" altLang="en-US" sz="2400" b="1">
              <a:solidFill>
                <a:srgbClr val="99CC00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 rot="10800000">
            <a:off x="6243638" y="4264025"/>
            <a:ext cx="1828800" cy="274638"/>
          </a:xfrm>
          <a:prstGeom prst="wedgeRectCallout">
            <a:avLst>
              <a:gd name="adj1" fmla="val 109847"/>
              <a:gd name="adj2" fmla="val -414405"/>
            </a:avLst>
          </a:prstGeom>
          <a:solidFill>
            <a:srgbClr val="BBE0E3"/>
          </a:solidFill>
          <a:ln w="9525" algn="ctr">
            <a:noFill/>
            <a:miter lim="800000"/>
            <a:headEnd/>
            <a:tailEnd/>
          </a:ln>
          <a:effectLst/>
        </p:spPr>
        <p:txBody>
          <a:bodyPr rot="10800000"/>
          <a:lstStyle/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0000"/>
                </a:solidFill>
                <a:latin typeface="Tahoma" pitchFamily="34" charset="0"/>
                <a:cs typeface="Times New Roman" pitchFamily="18" charset="0"/>
              </a:rPr>
              <a:t>Assigned Reports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Rave Query Reports</a:t>
            </a:r>
          </a:p>
        </p:txBody>
      </p:sp>
      <p:grpSp>
        <p:nvGrpSpPr>
          <p:cNvPr id="25604" name="Group 7"/>
          <p:cNvGrpSpPr>
            <a:grpSpLocks/>
          </p:cNvGrpSpPr>
          <p:nvPr/>
        </p:nvGrpSpPr>
        <p:grpSpPr bwMode="auto">
          <a:xfrm>
            <a:off x="2952750" y="1349375"/>
            <a:ext cx="3576638" cy="4900613"/>
            <a:chOff x="1996224" y="723159"/>
            <a:chExt cx="4726547" cy="5811855"/>
          </a:xfrm>
        </p:grpSpPr>
        <p:pic>
          <p:nvPicPr>
            <p:cNvPr id="25606" name="Picture 2" descr="SampleQCR_withoutPSS_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6225" y="723159"/>
              <a:ext cx="4726546" cy="5811854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607" name="Group 10"/>
            <p:cNvGrpSpPr>
              <a:grpSpLocks/>
            </p:cNvGrpSpPr>
            <p:nvPr/>
          </p:nvGrpSpPr>
          <p:grpSpPr bwMode="auto">
            <a:xfrm>
              <a:off x="1996224" y="723159"/>
              <a:ext cx="4726547" cy="5811855"/>
              <a:chOff x="1996224" y="723159"/>
              <a:chExt cx="4726547" cy="581185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V="1">
                <a:off x="1996224" y="723159"/>
                <a:ext cx="4726547" cy="5811855"/>
              </a:xfrm>
              <a:prstGeom prst="line">
                <a:avLst/>
              </a:prstGeom>
              <a:ln w="857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996224" y="723159"/>
                <a:ext cx="4726547" cy="5811855"/>
              </a:xfrm>
              <a:prstGeom prst="line">
                <a:avLst/>
              </a:prstGeom>
              <a:ln w="857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901" name="TextBox 5"/>
          <p:cNvSpPr txBox="1">
            <a:spLocks noChangeArrowheads="1"/>
          </p:cNvSpPr>
          <p:nvPr/>
        </p:nvSpPr>
        <p:spPr bwMode="auto">
          <a:xfrm>
            <a:off x="365125" y="1581150"/>
            <a:ext cx="22479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ts val="3600"/>
              </a:lnSpc>
              <a:spcBef>
                <a:spcPct val="20000"/>
              </a:spcBef>
              <a:buClr>
                <a:schemeClr val="bg1"/>
              </a:buClr>
              <a:defRPr sz="28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lr>
                <a:schemeClr val="bg1"/>
              </a:buClr>
              <a:buSzPct val="90000"/>
              <a:buFont typeface="Times New Roman" pitchFamily="18" charset="0"/>
              <a:buChar char="–"/>
              <a:defRPr sz="24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SzPct val="90000"/>
              <a:buChar char="•"/>
              <a:defRPr sz="20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SzPct val="80000"/>
              <a:buFont typeface="Times New Roman" pitchFamily="18" charset="0"/>
              <a:buChar char="–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n-US" altLang="en-US" sz="2400" dirty="0" smtClean="0">
                <a:solidFill>
                  <a:schemeClr val="tx1"/>
                </a:solidFill>
                <a:latin typeface="+mj-lt"/>
              </a:rPr>
              <a:t>QC Reports will no longer be sent via email to each HOPE study site once a month for site review.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defRPr/>
            </a:pPr>
            <a:endParaRPr lang="en-US" altLang="en-US" sz="24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defRPr/>
            </a:pPr>
            <a:endParaRPr lang="en-US" altLang="en-US" sz="24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lnSpc>
                <a:spcPts val="3600"/>
              </a:lnSpc>
              <a:spcBef>
                <a:spcPct val="20000"/>
              </a:spcBef>
              <a:buClr>
                <a:schemeClr val="bg1"/>
              </a:buClr>
              <a:defRPr sz="28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lr>
                <a:schemeClr val="bg1"/>
              </a:buClr>
              <a:buSzPct val="90000"/>
              <a:buFont typeface="Times New Roman" pitchFamily="18" charset="0"/>
              <a:buChar char="–"/>
              <a:defRPr sz="24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SzPct val="90000"/>
              <a:buChar char="•"/>
              <a:defRPr sz="20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SzPct val="80000"/>
              <a:buFont typeface="Times New Roman" pitchFamily="18" charset="0"/>
              <a:buChar char="–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sz="600" smtClean="0">
                <a:solidFill>
                  <a:srgbClr val="FFFFFF"/>
                </a:solidFill>
              </a:rPr>
              <a:t>© Fred Hutchinson Cancer Research Center 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lnSpc>
                <a:spcPts val="3600"/>
              </a:lnSpc>
              <a:spcBef>
                <a:spcPct val="20000"/>
              </a:spcBef>
              <a:buClr>
                <a:schemeClr val="bg1"/>
              </a:buClr>
              <a:defRPr sz="28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lr>
                <a:schemeClr val="bg1"/>
              </a:buClr>
              <a:buSzPct val="90000"/>
              <a:buFont typeface="Times New Roman" pitchFamily="18" charset="0"/>
              <a:buChar char="–"/>
              <a:defRPr sz="24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SzPct val="90000"/>
              <a:buChar char="•"/>
              <a:defRPr sz="2000"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SzPct val="80000"/>
              <a:buFont typeface="Times New Roman" pitchFamily="18" charset="0"/>
              <a:buChar char="–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</a:pPr>
            <a:fld id="{4F86B87C-E265-4964-AC70-78DAED4F6DDF}" type="slidenum">
              <a:rPr lang="en-US" altLang="en-US" sz="600">
                <a:solidFill>
                  <a:srgbClr val="FFFFFF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</a:pPr>
              <a:t>4</a:t>
            </a:fld>
            <a:endParaRPr lang="en-US" altLang="en-US" sz="600">
              <a:solidFill>
                <a:srgbClr val="FFFFFF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MTN-030 </a:t>
            </a:r>
            <a:r>
              <a:rPr lang="en-US" dirty="0" smtClean="0"/>
              <a:t>Rave Reports: Data Review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458788" y="1262063"/>
            <a:ext cx="7993062" cy="48466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ts val="36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 sz="2800">
                <a:solidFill>
                  <a:srgbClr val="1C3B6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90000"/>
              <a:buFont typeface="Times New Roman" panose="02020603050405020304" pitchFamily="18" charset="0"/>
              <a:buChar char="–"/>
              <a:defRPr sz="2400">
                <a:solidFill>
                  <a:srgbClr val="1C3B61"/>
                </a:solidFill>
                <a:latin typeface="+mn-lt"/>
                <a:ea typeface="ヒラギノ角ゴ Pro W3" charset="0"/>
                <a:cs typeface="ヒラギノ角ゴ Pro W3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90000"/>
              <a:buChar char="•"/>
              <a:defRPr sz="2000">
                <a:solidFill>
                  <a:srgbClr val="1C3B61"/>
                </a:solidFill>
                <a:latin typeface="+mn-lt"/>
                <a:ea typeface="ヒラギノ角ゴ Pro W3" charset="0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80000"/>
              <a:buFont typeface="Times New Roman" panose="02020603050405020304" pitchFamily="18" charset="0"/>
              <a:buChar char="–"/>
              <a:defRPr>
                <a:solidFill>
                  <a:srgbClr val="1C3B61"/>
                </a:solidFill>
                <a:latin typeface="+mn-lt"/>
                <a:ea typeface="ヒラギノ角ゴ Pro W3" charset="0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>
                <a:solidFill>
                  <a:srgbClr val="1C3B61"/>
                </a:solidFill>
                <a:latin typeface="+mn-lt"/>
                <a:ea typeface="ヒラギノ角ゴ Pro W3" charset="0"/>
                <a:cs typeface="ヒラギノ角ゴ Pro W3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Char char="•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defRPr/>
            </a:pPr>
            <a:r>
              <a:rPr lang="en-US" dirty="0" smtClean="0"/>
              <a:t>The following standard reports will be available within the HOPE Rave database:</a:t>
            </a:r>
          </a:p>
          <a:p>
            <a:pPr marL="0" indent="0">
              <a:defRPr/>
            </a:pPr>
            <a:endParaRPr lang="en-US" dirty="0" smtClean="0"/>
          </a:p>
          <a:p>
            <a:pPr marL="457200" indent="-457200">
              <a:buFont typeface="Courier New" panose="02070309020205020404" pitchFamily="49" charset="0"/>
              <a:buChar char="o"/>
              <a:defRPr/>
            </a:pPr>
            <a:r>
              <a:rPr lang="en-US" dirty="0" smtClean="0"/>
              <a:t>Productivity </a:t>
            </a:r>
            <a:r>
              <a:rPr lang="en-US" dirty="0" smtClean="0"/>
              <a:t>Report </a:t>
            </a:r>
          </a:p>
          <a:p>
            <a:pPr marL="457200" indent="-457200">
              <a:buFont typeface="Courier New" panose="02070309020205020404" pitchFamily="49" charset="0"/>
              <a:buChar char="o"/>
              <a:defRPr/>
            </a:pPr>
            <a:r>
              <a:rPr lang="en-US" dirty="0" smtClean="0"/>
              <a:t>Query Details Report</a:t>
            </a:r>
          </a:p>
          <a:p>
            <a:pPr marL="457200" indent="-457200">
              <a:buFont typeface="Courier New" panose="02070309020205020404" pitchFamily="49" charset="0"/>
              <a:buChar char="o"/>
              <a:defRPr/>
            </a:pPr>
            <a:r>
              <a:rPr lang="en-US" dirty="0" smtClean="0"/>
              <a:t>Query Summary Report</a:t>
            </a:r>
          </a:p>
          <a:p>
            <a:pPr marL="457200" indent="-457200">
              <a:buFont typeface="Courier New" panose="02070309020205020404" pitchFamily="49" charset="0"/>
              <a:buChar char="o"/>
              <a:defRPr/>
            </a:pPr>
            <a:r>
              <a:rPr lang="en-US" dirty="0" smtClean="0"/>
              <a:t>Comprehensive Page Status Report</a:t>
            </a:r>
          </a:p>
          <a:p>
            <a:pPr>
              <a:defRPr/>
            </a:pPr>
            <a:endParaRPr lang="en-US" kern="0" dirty="0" smtClean="0"/>
          </a:p>
          <a:p>
            <a:pPr>
              <a:defRPr/>
            </a:pPr>
            <a:endParaRPr lang="en-US" kern="0" dirty="0" smtClean="0"/>
          </a:p>
          <a:p>
            <a:pPr>
              <a:defRPr/>
            </a:pPr>
            <a:endParaRPr lang="en-US" kern="0" dirty="0" smtClean="0"/>
          </a:p>
          <a:p>
            <a:pPr>
              <a:defRPr/>
            </a:pPr>
            <a:endParaRPr lang="en-US" kern="0" dirty="0" smtClean="0"/>
          </a:p>
          <a:p>
            <a:pPr>
              <a:defRPr/>
            </a:pPr>
            <a:endParaRPr lang="en-US" kern="0" dirty="0" smtClean="0"/>
          </a:p>
          <a:p>
            <a:pPr>
              <a:defRPr/>
            </a:pPr>
            <a:endParaRPr lang="en-US" kern="0" dirty="0" smtClean="0"/>
          </a:p>
          <a:p>
            <a:pPr>
              <a:defRPr/>
            </a:pPr>
            <a:endParaRPr lang="en-US" kern="0" dirty="0" smtClean="0"/>
          </a:p>
          <a:p>
            <a:pPr>
              <a:defRPr/>
            </a:pPr>
            <a:endParaRPr lang="en-US" kern="0" dirty="0" smtClean="0"/>
          </a:p>
          <a:p>
            <a:pPr lvl="1">
              <a:buFont typeface="Courier New" panose="02070309020205020404" pitchFamily="49" charset="0"/>
              <a:buChar char="o"/>
              <a:defRPr/>
            </a:pPr>
            <a:endParaRPr 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63575"/>
          </a:xfrm>
        </p:spPr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Productivity Reports Overview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78" y="1300093"/>
            <a:ext cx="8210241" cy="441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41363"/>
          </a:xfrm>
        </p:spPr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Productivity Reports Overview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182688"/>
            <a:ext cx="7620000" cy="57246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+mn-lt"/>
              </a:rPr>
              <a:t>Provides key metrics on </a:t>
            </a:r>
            <a:r>
              <a:rPr lang="en-US" dirty="0" smtClean="0">
                <a:latin typeface="+mn-lt"/>
              </a:rPr>
              <a:t>staff </a:t>
            </a:r>
            <a:r>
              <a:rPr lang="en-US" dirty="0">
                <a:latin typeface="+mn-lt"/>
              </a:rPr>
              <a:t>Rave </a:t>
            </a:r>
            <a:r>
              <a:rPr lang="en-US" dirty="0" smtClean="0">
                <a:latin typeface="+mn-lt"/>
              </a:rPr>
              <a:t>utilization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latin typeface="+mn-lt"/>
              </a:rPr>
              <a:t>Displays activity per user actions completed in the past within Rave</a:t>
            </a:r>
            <a:endParaRPr lang="en-US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+mn-lt"/>
              </a:rPr>
              <a:t>Provides details on the following activities performed by each Rave user: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entered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verified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reviewed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entry locked 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locked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with Open Queries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with Answered Queries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with Closed Queries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with Cancelled Queries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coded (AE and Con Meds Log pages)</a:t>
            </a:r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+mn-lt"/>
              </a:rPr>
              <a:t>Pages Signed (by site </a:t>
            </a:r>
            <a:r>
              <a:rPr lang="en-US" sz="1800" dirty="0" err="1">
                <a:latin typeface="+mn-lt"/>
              </a:rPr>
              <a:t>IoR</a:t>
            </a:r>
            <a:r>
              <a:rPr lang="en-US" sz="1800" dirty="0">
                <a:latin typeface="+mn-lt"/>
              </a:rPr>
              <a:t> or designee)</a:t>
            </a:r>
          </a:p>
          <a:p>
            <a:pPr lvl="1"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55638"/>
          </a:xfrm>
        </p:spPr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Query Summary Report Overview</a:t>
            </a: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6" y="1591294"/>
            <a:ext cx="8928012" cy="349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500"/>
          </a:xfrm>
        </p:spPr>
        <p:txBody>
          <a:bodyPr/>
          <a:lstStyle/>
          <a:p>
            <a:r>
              <a:rPr lang="en-US" altLang="en-US" smtClean="0">
                <a:ea typeface="ヒラギノ角ゴ Pro W3" charset="-128"/>
              </a:rPr>
              <a:t>Query Summary Report Overview</a:t>
            </a:r>
          </a:p>
        </p:txBody>
      </p:sp>
      <p:sp>
        <p:nvSpPr>
          <p:cNvPr id="35844" name="TextBox 3"/>
          <p:cNvSpPr txBox="1">
            <a:spLocks noChangeArrowheads="1"/>
          </p:cNvSpPr>
          <p:nvPr/>
        </p:nvSpPr>
        <p:spPr bwMode="auto">
          <a:xfrm>
            <a:off x="381000" y="1323975"/>
            <a:ext cx="838200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ヒラギノ角ゴ Pro W3" charset="-128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dirty="0" smtClean="0">
                <a:latin typeface="+mn-lt"/>
              </a:rPr>
              <a:t>The Query Summary Report provides query metrics by </a:t>
            </a:r>
            <a:r>
              <a:rPr lang="en-US" altLang="en-US" dirty="0" smtClean="0">
                <a:latin typeface="+mn-lt"/>
              </a:rPr>
              <a:t>site.</a:t>
            </a:r>
            <a:endParaRPr lang="en-US" altLang="en-US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en-US" altLang="en-US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dirty="0" smtClean="0">
                <a:latin typeface="+mn-lt"/>
              </a:rPr>
              <a:t>The Query Summary Report is a study data monitoring report that displays a count of the number of queries that are generated throughout a study -  Open, Answered, Closed, Cancelled, and an overall total grouped by site and role.</a:t>
            </a:r>
          </a:p>
          <a:p>
            <a:pPr>
              <a:defRPr/>
            </a:pPr>
            <a:endParaRPr lang="en-US" altLang="en-US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altLang="en-US" dirty="0" smtClean="0">
                <a:latin typeface="+mn-lt"/>
              </a:rPr>
              <a:t>Your specific role in with Rave will affect the types of queries that you can view. </a:t>
            </a:r>
          </a:p>
          <a:p>
            <a:pPr marL="1485900" lvl="2" indent="-342900">
              <a:buFont typeface="Wingdings" panose="05000000000000000000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E.g., Site cannot view queries that are placed between the monitor (PPD) and SCHARP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8">
      <a:dk1>
        <a:srgbClr val="18243D"/>
      </a:dk1>
      <a:lt1>
        <a:srgbClr val="6FB433"/>
      </a:lt1>
      <a:dk2>
        <a:srgbClr val="20605D"/>
      </a:dk2>
      <a:lt2>
        <a:srgbClr val="E6E7E8"/>
      </a:lt2>
      <a:accent1>
        <a:srgbClr val="329F9B"/>
      </a:accent1>
      <a:accent2>
        <a:srgbClr val="89C348"/>
      </a:accent2>
      <a:accent3>
        <a:srgbClr val="FFFFFF"/>
      </a:accent3>
      <a:accent4>
        <a:srgbClr val="000000"/>
      </a:accent4>
      <a:accent5>
        <a:srgbClr val="FFFFFF"/>
      </a:accent5>
      <a:accent6>
        <a:srgbClr val="FFFFFF"/>
      </a:accent6>
      <a:hlink>
        <a:srgbClr val="207C7E"/>
      </a:hlink>
      <a:folHlink>
        <a:srgbClr val="39B6B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5BABEB"/>
        </a:accent1>
        <a:accent2>
          <a:srgbClr val="F9D880"/>
        </a:accent2>
        <a:accent3>
          <a:srgbClr val="FFFFFF"/>
        </a:accent3>
        <a:accent4>
          <a:srgbClr val="000000"/>
        </a:accent4>
        <a:accent5>
          <a:srgbClr val="B5D2F3"/>
        </a:accent5>
        <a:accent6>
          <a:srgbClr val="E2C473"/>
        </a:accent6>
        <a:hlink>
          <a:srgbClr val="B7B6BA"/>
        </a:hlink>
        <a:folHlink>
          <a:srgbClr val="CDE6F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Fred Hutch">
      <a:dk1>
        <a:srgbClr val="1C3B61"/>
      </a:dk1>
      <a:lt1>
        <a:srgbClr val="6FB433"/>
      </a:lt1>
      <a:dk2>
        <a:srgbClr val="20605D"/>
      </a:dk2>
      <a:lt2>
        <a:srgbClr val="E6E7E8"/>
      </a:lt2>
      <a:accent1>
        <a:srgbClr val="329F9B"/>
      </a:accent1>
      <a:accent2>
        <a:srgbClr val="89C348"/>
      </a:accent2>
      <a:accent3>
        <a:srgbClr val="FFFFFF"/>
      </a:accent3>
      <a:accent4>
        <a:srgbClr val="000000"/>
      </a:accent4>
      <a:accent5>
        <a:srgbClr val="FFFFFF"/>
      </a:accent5>
      <a:accent6>
        <a:srgbClr val="FFFFFF"/>
      </a:accent6>
      <a:hlink>
        <a:srgbClr val="207C7E"/>
      </a:hlink>
      <a:folHlink>
        <a:srgbClr val="39B6B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5BABEB"/>
        </a:accent1>
        <a:accent2>
          <a:srgbClr val="F9D880"/>
        </a:accent2>
        <a:accent3>
          <a:srgbClr val="FFFFFF"/>
        </a:accent3>
        <a:accent4>
          <a:srgbClr val="000000"/>
        </a:accent4>
        <a:accent5>
          <a:srgbClr val="B5D2F3"/>
        </a:accent5>
        <a:accent6>
          <a:srgbClr val="E2C473"/>
        </a:accent6>
        <a:hlink>
          <a:srgbClr val="B7B6BA"/>
        </a:hlink>
        <a:folHlink>
          <a:srgbClr val="CDE6F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Fred Hutch 1">
      <a:dk1>
        <a:srgbClr val="1C3B61"/>
      </a:dk1>
      <a:lt1>
        <a:srgbClr val="89C348"/>
      </a:lt1>
      <a:dk2>
        <a:srgbClr val="207C7E"/>
      </a:dk2>
      <a:lt2>
        <a:srgbClr val="E6E6E6"/>
      </a:lt2>
      <a:accent1>
        <a:srgbClr val="39B6B9"/>
      </a:accent1>
      <a:accent2>
        <a:srgbClr val="89C348"/>
      </a:accent2>
      <a:accent3>
        <a:srgbClr val="FFFFFF"/>
      </a:accent3>
      <a:accent4>
        <a:srgbClr val="000000"/>
      </a:accent4>
      <a:accent5>
        <a:srgbClr val="FFFFFF"/>
      </a:accent5>
      <a:accent6>
        <a:srgbClr val="FFFFFF"/>
      </a:accent6>
      <a:hlink>
        <a:srgbClr val="207C7E"/>
      </a:hlink>
      <a:folHlink>
        <a:srgbClr val="39B6B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5BABEB"/>
        </a:accent1>
        <a:accent2>
          <a:srgbClr val="F9D880"/>
        </a:accent2>
        <a:accent3>
          <a:srgbClr val="FFFFFF"/>
        </a:accent3>
        <a:accent4>
          <a:srgbClr val="000000"/>
        </a:accent4>
        <a:accent5>
          <a:srgbClr val="B5D2F3"/>
        </a:accent5>
        <a:accent6>
          <a:srgbClr val="E2C473"/>
        </a:accent6>
        <a:hlink>
          <a:srgbClr val="B7B6BA"/>
        </a:hlink>
        <a:folHlink>
          <a:srgbClr val="CDE6F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Custom 8">
      <a:dk1>
        <a:srgbClr val="18243D"/>
      </a:dk1>
      <a:lt1>
        <a:srgbClr val="6FB433"/>
      </a:lt1>
      <a:dk2>
        <a:srgbClr val="20605D"/>
      </a:dk2>
      <a:lt2>
        <a:srgbClr val="E6E7E8"/>
      </a:lt2>
      <a:accent1>
        <a:srgbClr val="329F9B"/>
      </a:accent1>
      <a:accent2>
        <a:srgbClr val="89C348"/>
      </a:accent2>
      <a:accent3>
        <a:srgbClr val="FFFFFF"/>
      </a:accent3>
      <a:accent4>
        <a:srgbClr val="000000"/>
      </a:accent4>
      <a:accent5>
        <a:srgbClr val="FFFFFF"/>
      </a:accent5>
      <a:accent6>
        <a:srgbClr val="FFFFFF"/>
      </a:accent6>
      <a:hlink>
        <a:srgbClr val="207C7E"/>
      </a:hlink>
      <a:folHlink>
        <a:srgbClr val="39B6B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5BABEB"/>
        </a:accent1>
        <a:accent2>
          <a:srgbClr val="F9D880"/>
        </a:accent2>
        <a:accent3>
          <a:srgbClr val="FFFFFF"/>
        </a:accent3>
        <a:accent4>
          <a:srgbClr val="000000"/>
        </a:accent4>
        <a:accent5>
          <a:srgbClr val="B5D2F3"/>
        </a:accent5>
        <a:accent6>
          <a:srgbClr val="E2C473"/>
        </a:accent6>
        <a:hlink>
          <a:srgbClr val="B7B6BA"/>
        </a:hlink>
        <a:folHlink>
          <a:srgbClr val="CDE6F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0099FF"/>
      </a:accent1>
      <a:accent2>
        <a:srgbClr val="B2DE94"/>
      </a:accent2>
      <a:accent3>
        <a:srgbClr val="FFFFFF"/>
      </a:accent3>
      <a:accent4>
        <a:srgbClr val="000000"/>
      </a:accent4>
      <a:accent5>
        <a:srgbClr val="AACAFF"/>
      </a:accent5>
      <a:accent6>
        <a:srgbClr val="A1C986"/>
      </a:accent6>
      <a:hlink>
        <a:srgbClr val="777777"/>
      </a:hlink>
      <a:folHlink>
        <a:srgbClr val="0033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087B361EE6D547926849227F2F3F56" ma:contentTypeVersion="1" ma:contentTypeDescription="Create a new document." ma:contentTypeScope="" ma:versionID="2c558d49e31ae4125b266514d9b27f1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B38842F-9EEB-4F4D-836C-3CE44E2AFC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2A4F98-8796-4A10-B8FC-9EA92DB05B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8EC1CC-1667-4185-86EF-12F5516E8EE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1329</TotalTime>
  <Words>692</Words>
  <Application>Microsoft Office PowerPoint</Application>
  <PresentationFormat>On-screen Show (4:3)</PresentationFormat>
  <Paragraphs>111</Paragraphs>
  <Slides>21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Times New Roman</vt:lpstr>
      <vt:lpstr>ヒラギノ角ゴ Pro W3</vt:lpstr>
      <vt:lpstr>Arial</vt:lpstr>
      <vt:lpstr>Calibri</vt:lpstr>
      <vt:lpstr>Tahoma</vt:lpstr>
      <vt:lpstr>Wingdings</vt:lpstr>
      <vt:lpstr>Courier New</vt:lpstr>
      <vt:lpstr>Default Design</vt:lpstr>
      <vt:lpstr>1_Default Design</vt:lpstr>
      <vt:lpstr>2_Default Design</vt:lpstr>
      <vt:lpstr>3_Default Design</vt:lpstr>
      <vt:lpstr>PowerPoint Presentation</vt:lpstr>
      <vt:lpstr>PowerPoint Presentation</vt:lpstr>
      <vt:lpstr>Medidata Rave Reports</vt:lpstr>
      <vt:lpstr>Rave Query Reports</vt:lpstr>
      <vt:lpstr>MTN-030 Rave Reports: Data Review</vt:lpstr>
      <vt:lpstr>Productivity Reports Overview</vt:lpstr>
      <vt:lpstr>Productivity Reports Overview</vt:lpstr>
      <vt:lpstr>Query Summary Report Overview</vt:lpstr>
      <vt:lpstr>Query Summary Report Overview</vt:lpstr>
      <vt:lpstr>Query Details Report Overview</vt:lpstr>
      <vt:lpstr>Query Details Report Overview</vt:lpstr>
      <vt:lpstr>Comprehensive Page Status Report Overview</vt:lpstr>
      <vt:lpstr>Comprehensive Page Status Report Overview</vt:lpstr>
      <vt:lpstr>Comprehensive Page Status Report Overview</vt:lpstr>
      <vt:lpstr>Comprehensive Page Status Report Overview</vt:lpstr>
      <vt:lpstr>Comprehensive Page Status Report Overview</vt:lpstr>
      <vt:lpstr>Comprehensive Page Status Report Overview</vt:lpstr>
      <vt:lpstr>Medidata Rave Reports</vt:lpstr>
      <vt:lpstr>Medidata Rave Reports</vt:lpstr>
      <vt:lpstr>Downloading Rave Reports 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Cummings, Melissa A</dc:creator>
  <cp:lastModifiedBy>Peda, Melissa A</cp:lastModifiedBy>
  <cp:revision>251</cp:revision>
  <cp:lastPrinted>2014-07-24T22:52:48Z</cp:lastPrinted>
  <dcterms:created xsi:type="dcterms:W3CDTF">1601-01-01T00:00:00Z</dcterms:created>
  <dcterms:modified xsi:type="dcterms:W3CDTF">2017-07-12T19:19:57Z</dcterms:modified>
</cp:coreProperties>
</file>