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 id="2147483774" r:id="rId2"/>
    <p:sldMasterId id="2147483781" r:id="rId3"/>
    <p:sldMasterId id="2147483788" r:id="rId4"/>
  </p:sldMasterIdLst>
  <p:notesMasterIdLst>
    <p:notesMasterId r:id="rId21"/>
  </p:notesMasterIdLst>
  <p:handoutMasterIdLst>
    <p:handoutMasterId r:id="rId22"/>
  </p:handoutMasterIdLst>
  <p:sldIdLst>
    <p:sldId id="436" r:id="rId5"/>
    <p:sldId id="433" r:id="rId6"/>
    <p:sldId id="437" r:id="rId7"/>
    <p:sldId id="456" r:id="rId8"/>
    <p:sldId id="443" r:id="rId9"/>
    <p:sldId id="458" r:id="rId10"/>
    <p:sldId id="457" r:id="rId11"/>
    <p:sldId id="442" r:id="rId12"/>
    <p:sldId id="439" r:id="rId13"/>
    <p:sldId id="446" r:id="rId14"/>
    <p:sldId id="445" r:id="rId15"/>
    <p:sldId id="447" r:id="rId16"/>
    <p:sldId id="448" r:id="rId17"/>
    <p:sldId id="455" r:id="rId18"/>
    <p:sldId id="454" r:id="rId19"/>
    <p:sldId id="441" r:id="rId20"/>
  </p:sldIdLst>
  <p:sldSz cx="9144000" cy="6858000" type="screen4x3"/>
  <p:notesSz cx="6858000" cy="9313863"/>
  <p:custDataLst>
    <p:tags r:id="rId23"/>
  </p:custDataLst>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PMC" initials="U" lastIdx="3" clrIdx="0"/>
  <p:cmAuthor id="1" name="Jonathan Lucas (US - NC)" initials="J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00"/>
    <a:srgbClr val="92D050"/>
    <a:srgbClr val="9A004D"/>
    <a:srgbClr val="F0DCF0"/>
    <a:srgbClr val="740074"/>
    <a:srgbClr val="FFE1FF"/>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86761" autoAdjust="0"/>
  </p:normalViewPr>
  <p:slideViewPr>
    <p:cSldViewPr>
      <p:cViewPr>
        <p:scale>
          <a:sx n="100" d="100"/>
          <a:sy n="100" d="100"/>
        </p:scale>
        <p:origin x="-72" y="-72"/>
      </p:cViewPr>
      <p:guideLst>
        <p:guide orient="horz" pos="2160"/>
        <p:guide pos="2880"/>
      </p:guideLst>
    </p:cSldViewPr>
  </p:slideViewPr>
  <p:outlineViewPr>
    <p:cViewPr>
      <p:scale>
        <a:sx n="33" d="100"/>
        <a:sy n="33" d="100"/>
      </p:scale>
      <p:origin x="0" y="90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1" d="100"/>
          <a:sy n="81" d="100"/>
        </p:scale>
        <p:origin x="-2040" y="-90"/>
      </p:cViewPr>
      <p:guideLst>
        <p:guide orient="horz" pos="2933"/>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71645" cy="465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41" tIns="46621" rIns="93241" bIns="46621" numCol="1" anchor="t" anchorCtr="0" compatLnSpc="1">
            <a:prstTxWarp prst="textNoShape">
              <a:avLst/>
            </a:prstTxWarp>
          </a:bodyPr>
          <a:lstStyle>
            <a:lvl1pPr defTabSz="931863" eaLnBrk="1" hangingPunct="1">
              <a:defRPr sz="1200">
                <a:latin typeface="Arial" charset="0"/>
              </a:defRPr>
            </a:lvl1pPr>
          </a:lstStyle>
          <a:p>
            <a:endParaRPr lang="en-US" dirty="0"/>
          </a:p>
        </p:txBody>
      </p:sp>
      <p:sp>
        <p:nvSpPr>
          <p:cNvPr id="60419" name="Rectangle 3"/>
          <p:cNvSpPr>
            <a:spLocks noGrp="1" noChangeArrowheads="1"/>
          </p:cNvSpPr>
          <p:nvPr>
            <p:ph type="dt" sz="quarter" idx="1"/>
          </p:nvPr>
        </p:nvSpPr>
        <p:spPr bwMode="auto">
          <a:xfrm>
            <a:off x="3884807" y="0"/>
            <a:ext cx="2971645" cy="465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41" tIns="46621" rIns="93241" bIns="46621" numCol="1" anchor="t" anchorCtr="0" compatLnSpc="1">
            <a:prstTxWarp prst="textNoShape">
              <a:avLst/>
            </a:prstTxWarp>
          </a:bodyPr>
          <a:lstStyle>
            <a:lvl1pPr algn="r" defTabSz="931863" eaLnBrk="1" hangingPunct="1">
              <a:defRPr sz="1200">
                <a:latin typeface="Arial" charset="0"/>
              </a:defRPr>
            </a:lvl1pPr>
          </a:lstStyle>
          <a:p>
            <a:endParaRPr lang="en-US" dirty="0"/>
          </a:p>
        </p:txBody>
      </p:sp>
      <p:sp>
        <p:nvSpPr>
          <p:cNvPr id="60420" name="Rectangle 4"/>
          <p:cNvSpPr>
            <a:spLocks noGrp="1" noChangeArrowheads="1"/>
          </p:cNvSpPr>
          <p:nvPr>
            <p:ph type="ftr" sz="quarter" idx="2"/>
          </p:nvPr>
        </p:nvSpPr>
        <p:spPr bwMode="auto">
          <a:xfrm>
            <a:off x="0" y="8847215"/>
            <a:ext cx="2971645" cy="465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41" tIns="46621" rIns="93241" bIns="46621" numCol="1" anchor="b" anchorCtr="0" compatLnSpc="1">
            <a:prstTxWarp prst="textNoShape">
              <a:avLst/>
            </a:prstTxWarp>
          </a:bodyPr>
          <a:lstStyle>
            <a:lvl1pPr defTabSz="931863" eaLnBrk="1" hangingPunct="1">
              <a:defRPr sz="1200">
                <a:latin typeface="Arial" charset="0"/>
              </a:defRPr>
            </a:lvl1pPr>
          </a:lstStyle>
          <a:p>
            <a:endParaRPr lang="en-US" dirty="0"/>
          </a:p>
        </p:txBody>
      </p:sp>
      <p:sp>
        <p:nvSpPr>
          <p:cNvPr id="60421" name="Rectangle 5"/>
          <p:cNvSpPr>
            <a:spLocks noGrp="1" noChangeArrowheads="1"/>
          </p:cNvSpPr>
          <p:nvPr>
            <p:ph type="sldNum" sz="quarter" idx="3"/>
          </p:nvPr>
        </p:nvSpPr>
        <p:spPr bwMode="auto">
          <a:xfrm>
            <a:off x="3884807" y="8847215"/>
            <a:ext cx="2971645" cy="465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41" tIns="46621" rIns="93241" bIns="46621" numCol="1" anchor="b" anchorCtr="0" compatLnSpc="1">
            <a:prstTxWarp prst="textNoShape">
              <a:avLst/>
            </a:prstTxWarp>
          </a:bodyPr>
          <a:lstStyle>
            <a:lvl1pPr algn="r" defTabSz="931863" eaLnBrk="1" hangingPunct="1">
              <a:defRPr sz="1200">
                <a:latin typeface="Arial" charset="0"/>
              </a:defRPr>
            </a:lvl1pPr>
          </a:lstStyle>
          <a:p>
            <a:fld id="{DD931C95-467B-4A1F-BFF3-FF0BDF1B45A5}" type="slidenum">
              <a:rPr lang="en-US"/>
              <a:pPr/>
              <a:t>‹#›</a:t>
            </a:fld>
            <a:endParaRPr lang="en-US" dirty="0"/>
          </a:p>
        </p:txBody>
      </p:sp>
    </p:spTree>
    <p:extLst>
      <p:ext uri="{BB962C8B-B14F-4D97-AF65-F5344CB8AC3E}">
        <p14:creationId xmlns:p14="http://schemas.microsoft.com/office/powerpoint/2010/main" val="3996251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645" cy="465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807" y="0"/>
            <a:ext cx="2971645" cy="465056"/>
          </a:xfrm>
          <a:prstGeom prst="rect">
            <a:avLst/>
          </a:prstGeom>
        </p:spPr>
        <p:txBody>
          <a:bodyPr vert="horz" lIns="91440" tIns="45720" rIns="91440" bIns="45720" rtlCol="0"/>
          <a:lstStyle>
            <a:lvl1pPr algn="r">
              <a:defRPr sz="1200"/>
            </a:lvl1pPr>
          </a:lstStyle>
          <a:p>
            <a:fld id="{B952C7B8-868C-48F0-ACF3-0F448B8F976C}" type="datetimeFigureOut">
              <a:rPr lang="en-US" smtClean="0"/>
              <a:pPr/>
              <a:t>9/19/2016</a:t>
            </a:fld>
            <a:endParaRPr lang="en-US" dirty="0"/>
          </a:p>
        </p:txBody>
      </p:sp>
      <p:sp>
        <p:nvSpPr>
          <p:cNvPr id="4" name="Slide Image Placeholder 3"/>
          <p:cNvSpPr>
            <a:spLocks noGrp="1" noRot="1" noChangeAspect="1"/>
          </p:cNvSpPr>
          <p:nvPr>
            <p:ph type="sldImg" idx="2"/>
          </p:nvPr>
        </p:nvSpPr>
        <p:spPr>
          <a:xfrm>
            <a:off x="1101725" y="700088"/>
            <a:ext cx="4656138" cy="34925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646" y="4424404"/>
            <a:ext cx="5486709" cy="419028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7215"/>
            <a:ext cx="2971645" cy="465056"/>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807" y="8847215"/>
            <a:ext cx="2971645" cy="465056"/>
          </a:xfrm>
          <a:prstGeom prst="rect">
            <a:avLst/>
          </a:prstGeom>
        </p:spPr>
        <p:txBody>
          <a:bodyPr vert="horz" lIns="91440" tIns="45720" rIns="91440" bIns="45720" rtlCol="0" anchor="b"/>
          <a:lstStyle>
            <a:lvl1pPr algn="r">
              <a:defRPr sz="1200"/>
            </a:lvl1pPr>
          </a:lstStyle>
          <a:p>
            <a:fld id="{58EA83C3-4F95-4190-8379-F5EE4652D91D}" type="slidenum">
              <a:rPr lang="en-US" smtClean="0"/>
              <a:pPr/>
              <a:t>‹#›</a:t>
            </a:fld>
            <a:endParaRPr lang="en-US" dirty="0"/>
          </a:p>
        </p:txBody>
      </p:sp>
    </p:spTree>
    <p:extLst>
      <p:ext uri="{BB962C8B-B14F-4D97-AF65-F5344CB8AC3E}">
        <p14:creationId xmlns:p14="http://schemas.microsoft.com/office/powerpoint/2010/main" val="3387592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a:t>
            </a:fld>
            <a:endParaRPr lang="en-US" dirty="0"/>
          </a:p>
        </p:txBody>
      </p:sp>
    </p:spTree>
    <p:extLst>
      <p:ext uri="{BB962C8B-B14F-4D97-AF65-F5344CB8AC3E}">
        <p14:creationId xmlns:p14="http://schemas.microsoft.com/office/powerpoint/2010/main" val="2926915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10</a:t>
            </a:fld>
            <a:endParaRPr lang="en-US" dirty="0"/>
          </a:p>
        </p:txBody>
      </p:sp>
    </p:spTree>
    <p:extLst>
      <p:ext uri="{BB962C8B-B14F-4D97-AF65-F5344CB8AC3E}">
        <p14:creationId xmlns:p14="http://schemas.microsoft.com/office/powerpoint/2010/main" val="4249468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Assigned</a:t>
            </a:r>
            <a:r>
              <a:rPr lang="en-US" baseline="0" dirty="0" smtClean="0"/>
              <a:t> eLearning modules are user-specific, based on role assigned to the user by SCHARP</a:t>
            </a:r>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11</a:t>
            </a:fld>
            <a:endParaRPr lang="en-US" dirty="0"/>
          </a:p>
        </p:txBody>
      </p:sp>
    </p:spTree>
    <p:extLst>
      <p:ext uri="{BB962C8B-B14F-4D97-AF65-F5344CB8AC3E}">
        <p14:creationId xmlns:p14="http://schemas.microsoft.com/office/powerpoint/2010/main" val="4249468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12</a:t>
            </a:fld>
            <a:endParaRPr lang="en-US" dirty="0"/>
          </a:p>
        </p:txBody>
      </p:sp>
    </p:spTree>
    <p:extLst>
      <p:ext uri="{BB962C8B-B14F-4D97-AF65-F5344CB8AC3E}">
        <p14:creationId xmlns:p14="http://schemas.microsoft.com/office/powerpoint/2010/main" val="4249468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13</a:t>
            </a:fld>
            <a:endParaRPr lang="en-US" dirty="0"/>
          </a:p>
        </p:txBody>
      </p:sp>
    </p:spTree>
    <p:extLst>
      <p:ext uri="{BB962C8B-B14F-4D97-AF65-F5344CB8AC3E}">
        <p14:creationId xmlns:p14="http://schemas.microsoft.com/office/powerpoint/2010/main" val="4249468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HOPE TRAIN database is a practice database that you can use to become accustomed to how the HOPE database will look and practice navigating around the different components of the database. You will also have an opportunity prior to study start to practice completing </a:t>
            </a:r>
            <a:r>
              <a:rPr lang="en-US" baseline="0" dirty="0" err="1" smtClean="0"/>
              <a:t>eCRFs</a:t>
            </a:r>
            <a:r>
              <a:rPr lang="en-US" baseline="0" dirty="0" smtClean="0"/>
              <a:t>, entering dummy data, and finding and resolving queries. </a:t>
            </a:r>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14</a:t>
            </a:fld>
            <a:endParaRPr lang="en-US" dirty="0"/>
          </a:p>
        </p:txBody>
      </p:sp>
    </p:spTree>
    <p:extLst>
      <p:ext uri="{BB962C8B-B14F-4D97-AF65-F5344CB8AC3E}">
        <p14:creationId xmlns:p14="http://schemas.microsoft.com/office/powerpoint/2010/main" val="2008597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16</a:t>
            </a:fld>
            <a:endParaRPr lang="en-US" dirty="0"/>
          </a:p>
        </p:txBody>
      </p:sp>
    </p:spTree>
    <p:extLst>
      <p:ext uri="{BB962C8B-B14F-4D97-AF65-F5344CB8AC3E}">
        <p14:creationId xmlns:p14="http://schemas.microsoft.com/office/powerpoint/2010/main" val="767208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2</a:t>
            </a:fld>
            <a:endParaRPr lang="en-US" dirty="0"/>
          </a:p>
        </p:txBody>
      </p:sp>
    </p:spTree>
    <p:extLst>
      <p:ext uri="{BB962C8B-B14F-4D97-AF65-F5344CB8AC3E}">
        <p14:creationId xmlns:p14="http://schemas.microsoft.com/office/powerpoint/2010/main" val="4249468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3</a:t>
            </a:fld>
            <a:endParaRPr lang="en-US" dirty="0"/>
          </a:p>
        </p:txBody>
      </p:sp>
    </p:spTree>
    <p:extLst>
      <p:ext uri="{BB962C8B-B14F-4D97-AF65-F5344CB8AC3E}">
        <p14:creationId xmlns:p14="http://schemas.microsoft.com/office/powerpoint/2010/main" val="4249468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4</a:t>
            </a:fld>
            <a:endParaRPr lang="en-US" dirty="0"/>
          </a:p>
        </p:txBody>
      </p:sp>
    </p:spTree>
    <p:extLst>
      <p:ext uri="{BB962C8B-B14F-4D97-AF65-F5344CB8AC3E}">
        <p14:creationId xmlns:p14="http://schemas.microsoft.com/office/powerpoint/2010/main" val="4249468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Contains user-specific information</a:t>
            </a:r>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5</a:t>
            </a:fld>
            <a:endParaRPr lang="en-US" dirty="0"/>
          </a:p>
        </p:txBody>
      </p:sp>
    </p:spTree>
    <p:extLst>
      <p:ext uri="{BB962C8B-B14F-4D97-AF65-F5344CB8AC3E}">
        <p14:creationId xmlns:p14="http://schemas.microsoft.com/office/powerpoint/2010/main" val="4249468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Complete the Username, Password and Password Confirmation fields. Your </a:t>
            </a:r>
            <a:r>
              <a:rPr lang="en-US" sz="1200" b="1" i="0" u="none" strike="noStrike" kern="1200" baseline="0" dirty="0" smtClean="0">
                <a:solidFill>
                  <a:schemeClr val="tx1"/>
                </a:solidFill>
                <a:latin typeface="+mn-lt"/>
                <a:ea typeface="+mn-ea"/>
                <a:cs typeface="+mn-cs"/>
              </a:rPr>
              <a:t>password</a:t>
            </a:r>
            <a:r>
              <a:rPr lang="en-US" sz="1200" b="0" i="0" u="none" strike="noStrike" kern="1200" baseline="0" dirty="0" smtClean="0">
                <a:solidFill>
                  <a:schemeClr val="tx1"/>
                </a:solidFill>
                <a:latin typeface="+mn-lt"/>
                <a:ea typeface="+mn-ea"/>
                <a:cs typeface="+mn-cs"/>
              </a:rPr>
              <a:t> must be at least 8 characters now and have at least one capital letter and one number to be accepted by the rave system. Choose a security question and</a:t>
            </a:r>
          </a:p>
          <a:p>
            <a:r>
              <a:rPr lang="en-US" sz="1200" b="0" i="0" u="none" strike="noStrike" kern="1200" baseline="0" dirty="0" smtClean="0">
                <a:solidFill>
                  <a:schemeClr val="tx1"/>
                </a:solidFill>
                <a:latin typeface="+mn-lt"/>
                <a:ea typeface="+mn-ea"/>
                <a:cs typeface="+mn-cs"/>
              </a:rPr>
              <a:t>give an answer. Click the Activate button.</a:t>
            </a:r>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6</a:t>
            </a:fld>
            <a:endParaRPr lang="en-US" dirty="0"/>
          </a:p>
        </p:txBody>
      </p:sp>
    </p:spTree>
    <p:extLst>
      <p:ext uri="{BB962C8B-B14F-4D97-AF65-F5344CB8AC3E}">
        <p14:creationId xmlns:p14="http://schemas.microsoft.com/office/powerpoint/2010/main" val="1894099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can b</a:t>
            </a:r>
            <a:r>
              <a:rPr lang="en-US" dirty="0" smtClean="0"/>
              <a:t>ookmark imedidata.com</a:t>
            </a:r>
            <a:r>
              <a:rPr lang="en-US" baseline="0" dirty="0" smtClean="0"/>
              <a:t> as a </a:t>
            </a:r>
            <a:r>
              <a:rPr lang="en-US" baseline="0" dirty="0" err="1" smtClean="0"/>
              <a:t>favourite</a:t>
            </a:r>
            <a:r>
              <a:rPr lang="en-US" baseline="0" dirty="0" smtClean="0"/>
              <a:t> on your web browser for easy access during the study. You will navigate to this </a:t>
            </a:r>
            <a:r>
              <a:rPr lang="en-US" baseline="0" dirty="0" err="1" smtClean="0"/>
              <a:t>imedidata</a:t>
            </a:r>
            <a:r>
              <a:rPr lang="en-US" baseline="0" dirty="0" smtClean="0"/>
              <a:t> website for access to the HOPE database and other study materials during the study. </a:t>
            </a:r>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7</a:t>
            </a:fld>
            <a:endParaRPr lang="en-US" dirty="0"/>
          </a:p>
        </p:txBody>
      </p:sp>
    </p:spTree>
    <p:extLst>
      <p:ext uri="{BB962C8B-B14F-4D97-AF65-F5344CB8AC3E}">
        <p14:creationId xmlns:p14="http://schemas.microsoft.com/office/powerpoint/2010/main" val="1894099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8</a:t>
            </a:fld>
            <a:endParaRPr lang="en-US" dirty="0"/>
          </a:p>
        </p:txBody>
      </p:sp>
    </p:spTree>
    <p:extLst>
      <p:ext uri="{BB962C8B-B14F-4D97-AF65-F5344CB8AC3E}">
        <p14:creationId xmlns:p14="http://schemas.microsoft.com/office/powerpoint/2010/main" val="4249468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9</a:t>
            </a:fld>
            <a:endParaRPr lang="en-US" dirty="0"/>
          </a:p>
        </p:txBody>
      </p:sp>
    </p:spTree>
    <p:extLst>
      <p:ext uri="{BB962C8B-B14F-4D97-AF65-F5344CB8AC3E}">
        <p14:creationId xmlns:p14="http://schemas.microsoft.com/office/powerpoint/2010/main" val="4249468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lvl1pPr>
              <a:defRPr>
                <a:latin typeface="Times New Roman" pitchFamily="18" charset="0"/>
                <a:cs typeface="Arial" charset="0"/>
              </a:defRPr>
            </a:lvl1pPr>
          </a:lstStyle>
          <a:p>
            <a:pPr>
              <a:defRPr/>
            </a:pPr>
            <a:endParaRPr lang="en-US" dirty="0"/>
          </a:p>
        </p:txBody>
      </p:sp>
      <p:sp>
        <p:nvSpPr>
          <p:cNvPr id="6" name="Footer Placeholder 5"/>
          <p:cNvSpPr>
            <a:spLocks noGrp="1"/>
          </p:cNvSpPr>
          <p:nvPr>
            <p:ph type="ftr" sz="quarter" idx="11"/>
          </p:nvPr>
        </p:nvSpPr>
        <p:spPr/>
        <p:txBody>
          <a:bodyPr/>
          <a:lstStyle>
            <a:lvl1pPr>
              <a:defRPr>
                <a:latin typeface="Times New Roman" pitchFamily="18"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atin typeface="Times New Roman" pitchFamily="18" charset="0"/>
                <a:cs typeface="Arial" charset="0"/>
              </a:defRPr>
            </a:lvl1pPr>
          </a:lstStyle>
          <a:p>
            <a:pPr>
              <a:defRPr/>
            </a:pPr>
            <a:fld id="{AD505D15-6459-436B-8728-2A2C9F528C4A}" type="slidenum">
              <a:rPr lang="en-US"/>
              <a:pPr>
                <a:defRPr/>
              </a:pPr>
              <a:t>‹#›</a:t>
            </a:fld>
            <a:endParaRPr lang="en-US" dirty="0"/>
          </a:p>
        </p:txBody>
      </p:sp>
      <p:sp>
        <p:nvSpPr>
          <p:cNvPr id="8" name="Text Placeholder 2"/>
          <p:cNvSpPr>
            <a:spLocks noGrp="1"/>
          </p:cNvSpPr>
          <p:nvPr>
            <p:ph type="body" sz="quarter" idx="13"/>
          </p:nvPr>
        </p:nvSpPr>
        <p:spPr>
          <a:xfrm>
            <a:off x="3962400" y="1371600"/>
            <a:ext cx="4724400" cy="47244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marL="2057400" indent="-228600">
              <a:buFont typeface="Arial" pitchFamily="34" charset="0"/>
              <a:buChar cha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3"/>
          <p:cNvSpPr>
            <a:spLocks noGrp="1"/>
          </p:cNvSpPr>
          <p:nvPr>
            <p:ph type="title"/>
          </p:nvPr>
        </p:nvSpPr>
        <p:spPr>
          <a:xfrm>
            <a:off x="381000" y="1371600"/>
            <a:ext cx="2743200" cy="3581400"/>
          </a:xfrm>
        </p:spPr>
        <p:txBody>
          <a:bodyPr anchor="t"/>
          <a:lstStyle>
            <a:lvl1pPr algn="r">
              <a:defRPr>
                <a:solidFill>
                  <a:schemeClr val="accent1"/>
                </a:solidFill>
              </a:defRPr>
            </a:lvl1pPr>
          </a:lstStyle>
          <a:p>
            <a:r>
              <a:rPr lang="en-US" dirty="0" smtClean="0"/>
              <a:t>Click to edit Master title style</a:t>
            </a:r>
            <a:endParaRPr lang="en-US" dirty="0"/>
          </a:p>
        </p:txBody>
      </p:sp>
      <p:cxnSp>
        <p:nvCxnSpPr>
          <p:cNvPr id="10" name="Straight Connector 9"/>
          <p:cNvCxnSpPr/>
          <p:nvPr userDrawn="1"/>
        </p:nvCxnSpPr>
        <p:spPr>
          <a:xfrm rot="5400000">
            <a:off x="1440140" y="3694906"/>
            <a:ext cx="4648200" cy="1588"/>
          </a:xfrm>
          <a:prstGeom prst="line">
            <a:avLst/>
          </a:prstGeom>
          <a:ln>
            <a:solidFill>
              <a:schemeClr val="accent1">
                <a:alpha val="4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7379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rgbClr val="740074"/>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7852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4417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96964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96964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3483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4268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82451"/>
            <a:ext cx="4040188" cy="42873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4268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82451"/>
            <a:ext cx="4041775" cy="42873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2988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878379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60139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657600"/>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lvl1pPr>
              <a:defRPr>
                <a:solidFill>
                  <a:srgbClr val="740074"/>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99009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43286171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rgbClr val="740074"/>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7852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788468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96964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96964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47407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4268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82451"/>
            <a:ext cx="4040188" cy="42873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4268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82451"/>
            <a:ext cx="4041775" cy="42873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6129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75359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Times New Roman" pitchFamily="18" charset="0"/>
                <a:cs typeface="Arial" charset="0"/>
              </a:defRPr>
            </a:lvl1pPr>
          </a:lstStyle>
          <a:p>
            <a:pPr>
              <a:defRPr/>
            </a:pPr>
            <a:endParaRPr lang="en-US" dirty="0"/>
          </a:p>
        </p:txBody>
      </p:sp>
      <p:sp>
        <p:nvSpPr>
          <p:cNvPr id="3" name="Footer Placeholder 2"/>
          <p:cNvSpPr>
            <a:spLocks noGrp="1"/>
          </p:cNvSpPr>
          <p:nvPr>
            <p:ph type="ftr" sz="quarter" idx="11"/>
          </p:nvPr>
        </p:nvSpPr>
        <p:spPr/>
        <p:txBody>
          <a:bodyPr/>
          <a:lstStyle>
            <a:lvl1pPr>
              <a:defRPr>
                <a:latin typeface="Times New Roman" pitchFamily="18" charset="0"/>
                <a:cs typeface="Arial" charset="0"/>
              </a:defRPr>
            </a:lvl1pPr>
          </a:lstStyle>
          <a:p>
            <a:pPr>
              <a:defRPr/>
            </a:pPr>
            <a:endParaRPr lang="en-US" dirty="0"/>
          </a:p>
        </p:txBody>
      </p:sp>
      <p:sp>
        <p:nvSpPr>
          <p:cNvPr id="4" name="Slide Number Placeholder 3"/>
          <p:cNvSpPr>
            <a:spLocks noGrp="1"/>
          </p:cNvSpPr>
          <p:nvPr>
            <p:ph type="sldNum" sz="quarter" idx="12"/>
          </p:nvPr>
        </p:nvSpPr>
        <p:spPr/>
        <p:txBody>
          <a:bodyPr/>
          <a:lstStyle>
            <a:lvl1pPr>
              <a:defRPr>
                <a:latin typeface="Times New Roman" pitchFamily="18" charset="0"/>
                <a:cs typeface="Arial" charset="0"/>
              </a:defRPr>
            </a:lvl1pPr>
          </a:lstStyle>
          <a:p>
            <a:pPr>
              <a:defRPr/>
            </a:pPr>
            <a:fld id="{25E5E469-9E19-4C9A-A447-D3CB0C3C5AB5}" type="slidenum">
              <a:rPr lang="en-US"/>
              <a:pPr>
                <a:defRPr/>
              </a:pPr>
              <a:t>‹#›</a:t>
            </a:fld>
            <a:endParaRPr lang="en-US" dirty="0"/>
          </a:p>
        </p:txBody>
      </p:sp>
    </p:spTree>
    <p:extLst>
      <p:ext uri="{BB962C8B-B14F-4D97-AF65-F5344CB8AC3E}">
        <p14:creationId xmlns:p14="http://schemas.microsoft.com/office/powerpoint/2010/main" val="3022119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3317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2922588"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3657600"/>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lvl1pPr>
              <a:defRPr>
                <a:solidFill>
                  <a:srgbClr val="740074"/>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99009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421594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rgbClr val="740074"/>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7852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9396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96964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96964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933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4268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82451"/>
            <a:ext cx="4040188" cy="42873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4268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82451"/>
            <a:ext cx="4041775" cy="42873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9305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33199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2339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2922588"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3657600"/>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lvl1pPr>
              <a:defRPr>
                <a:solidFill>
                  <a:srgbClr val="740074"/>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99009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4295122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828800"/>
            <a:ext cx="82296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964" name="Rectangle 4"/>
          <p:cNvSpPr>
            <a:spLocks noGrp="1" noChangeArrowheads="1"/>
          </p:cNvSpPr>
          <p:nvPr>
            <p:ph type="dt" sz="half" idx="2"/>
          </p:nvPr>
        </p:nvSpPr>
        <p:spPr bwMode="auto">
          <a:xfrm>
            <a:off x="457200" y="6248400"/>
            <a:ext cx="16764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latin typeface="Arial" pitchFamily="34" charset="0"/>
                <a:cs typeface="+mn-cs"/>
              </a:defRPr>
            </a:lvl1pPr>
          </a:lstStyle>
          <a:p>
            <a:pPr>
              <a:defRPr/>
            </a:pPr>
            <a:endParaRPr lang="en-US" dirty="0"/>
          </a:p>
        </p:txBody>
      </p:sp>
      <p:sp>
        <p:nvSpPr>
          <p:cNvPr id="40965" name="Rectangle 5"/>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000">
                <a:solidFill>
                  <a:srgbClr val="000000"/>
                </a:solidFill>
                <a:latin typeface="Arial" pitchFamily="34" charset="0"/>
                <a:cs typeface="+mn-cs"/>
              </a:defRPr>
            </a:lvl1pPr>
          </a:lstStyle>
          <a:p>
            <a:pPr>
              <a:defRPr/>
            </a:pPr>
            <a:endParaRPr lang="en-US" dirty="0"/>
          </a:p>
        </p:txBody>
      </p:sp>
      <p:sp>
        <p:nvSpPr>
          <p:cNvPr id="40966" name="Rectangle 6"/>
          <p:cNvSpPr>
            <a:spLocks noGrp="1" noChangeArrowheads="1"/>
          </p:cNvSpPr>
          <p:nvPr>
            <p:ph type="sldNum" sz="quarter" idx="4"/>
          </p:nvPr>
        </p:nvSpPr>
        <p:spPr bwMode="auto">
          <a:xfrm>
            <a:off x="67818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000">
                <a:solidFill>
                  <a:srgbClr val="000000"/>
                </a:solidFill>
                <a:latin typeface="Arial" pitchFamily="34" charset="0"/>
                <a:cs typeface="+mn-cs"/>
              </a:defRPr>
            </a:lvl1pPr>
          </a:lstStyle>
          <a:p>
            <a:pPr>
              <a:defRPr/>
            </a:pPr>
            <a:fld id="{0230AA6D-6674-460F-B129-5B098C941093}" type="slidenum">
              <a:rPr lang="en-US"/>
              <a:pPr>
                <a:defRPr/>
              </a:pPr>
              <a:t>‹#›</a:t>
            </a:fld>
            <a:endParaRPr lang="en-US" dirty="0"/>
          </a:p>
        </p:txBody>
      </p:sp>
      <p:sp>
        <p:nvSpPr>
          <p:cNvPr id="2057" name="Rectangle 9"/>
          <p:cNvSpPr>
            <a:spLocks noChangeArrowheads="1"/>
          </p:cNvSpPr>
          <p:nvPr/>
        </p:nvSpPr>
        <p:spPr bwMode="auto">
          <a:xfrm>
            <a:off x="8737600" y="152400"/>
            <a:ext cx="228600" cy="186342"/>
          </a:xfrm>
          <a:prstGeom prst="rect">
            <a:avLst/>
          </a:prstGeom>
          <a:solidFill>
            <a:schemeClr val="bg2"/>
          </a:solidFill>
          <a:ln w="12700">
            <a:solidFill>
              <a:schemeClr val="tx1"/>
            </a:solidFill>
            <a:miter lim="800000"/>
            <a:headEnd/>
            <a:tailEnd/>
          </a:ln>
        </p:spPr>
        <p:txBody>
          <a:bodyPr wrap="none" anchor="ctr"/>
          <a:lstStyle/>
          <a:p>
            <a:pPr algn="ctr" eaLnBrk="1" hangingPunct="1"/>
            <a:endParaRPr lang="en-US" sz="2400" dirty="0" smtClean="0">
              <a:solidFill>
                <a:srgbClr val="000000"/>
              </a:solidFill>
              <a:latin typeface="Arial" charset="0"/>
              <a:cs typeface="Arial" charset="0"/>
            </a:endParaRPr>
          </a:p>
        </p:txBody>
      </p:sp>
      <p:sp>
        <p:nvSpPr>
          <p:cNvPr id="2058" name="Rectangle 10"/>
          <p:cNvSpPr>
            <a:spLocks noChangeArrowheads="1"/>
          </p:cNvSpPr>
          <p:nvPr/>
        </p:nvSpPr>
        <p:spPr bwMode="auto">
          <a:xfrm>
            <a:off x="279400" y="152400"/>
            <a:ext cx="8455025" cy="186342"/>
          </a:xfrm>
          <a:prstGeom prst="rect">
            <a:avLst/>
          </a:prstGeom>
          <a:solidFill>
            <a:schemeClr val="accent2"/>
          </a:solidFill>
          <a:ln w="12700">
            <a:solidFill>
              <a:schemeClr val="tx1"/>
            </a:solidFill>
            <a:miter lim="800000"/>
            <a:headEnd/>
            <a:tailEnd/>
          </a:ln>
        </p:spPr>
        <p:txBody>
          <a:bodyPr wrap="none" anchor="ctr"/>
          <a:lstStyle/>
          <a:p>
            <a:pPr algn="ctr" eaLnBrk="1" hangingPunct="1"/>
            <a:endParaRPr lang="en-US" sz="2400" dirty="0" smtClean="0">
              <a:solidFill>
                <a:srgbClr val="000000"/>
              </a:solidFill>
              <a:latin typeface="Arial" charset="0"/>
              <a:cs typeface="Arial" charset="0"/>
            </a:endParaRPr>
          </a:p>
        </p:txBody>
      </p:sp>
      <p:sp>
        <p:nvSpPr>
          <p:cNvPr id="2059" name="Rectangle 11"/>
          <p:cNvSpPr>
            <a:spLocks noChangeArrowheads="1"/>
          </p:cNvSpPr>
          <p:nvPr/>
        </p:nvSpPr>
        <p:spPr bwMode="auto">
          <a:xfrm>
            <a:off x="279400" y="338742"/>
            <a:ext cx="8455025" cy="113090"/>
          </a:xfrm>
          <a:prstGeom prst="rect">
            <a:avLst/>
          </a:prstGeom>
          <a:solidFill>
            <a:schemeClr val="bg2"/>
          </a:solidFill>
          <a:ln w="12700">
            <a:solidFill>
              <a:schemeClr val="tx1"/>
            </a:solidFill>
            <a:miter lim="800000"/>
            <a:headEnd/>
            <a:tailEnd/>
          </a:ln>
        </p:spPr>
        <p:txBody>
          <a:bodyPr wrap="none" anchor="ctr"/>
          <a:lstStyle/>
          <a:p>
            <a:pPr algn="ctr" eaLnBrk="1" hangingPunct="1"/>
            <a:endParaRPr lang="en-US" sz="2400" dirty="0" smtClean="0">
              <a:solidFill>
                <a:srgbClr val="000000"/>
              </a:solidFill>
              <a:latin typeface="Arial" charset="0"/>
              <a:cs typeface="Arial" charset="0"/>
            </a:endParaRPr>
          </a:p>
        </p:txBody>
      </p:sp>
      <p:sp>
        <p:nvSpPr>
          <p:cNvPr id="2060" name="Rectangle 12"/>
          <p:cNvSpPr>
            <a:spLocks noChangeArrowheads="1"/>
          </p:cNvSpPr>
          <p:nvPr/>
        </p:nvSpPr>
        <p:spPr bwMode="auto">
          <a:xfrm>
            <a:off x="8737600" y="338742"/>
            <a:ext cx="228600" cy="110520"/>
          </a:xfrm>
          <a:prstGeom prst="rect">
            <a:avLst/>
          </a:prstGeom>
          <a:solidFill>
            <a:schemeClr val="accent2"/>
          </a:solidFill>
          <a:ln w="12700">
            <a:solidFill>
              <a:schemeClr val="tx1"/>
            </a:solidFill>
            <a:miter lim="800000"/>
            <a:headEnd/>
            <a:tailEnd/>
          </a:ln>
        </p:spPr>
        <p:txBody>
          <a:bodyPr wrap="none" anchor="ctr"/>
          <a:lstStyle/>
          <a:p>
            <a:pPr algn="ctr" eaLnBrk="1" hangingPunct="1"/>
            <a:endParaRPr lang="en-US" sz="2400" dirty="0" smtClean="0">
              <a:solidFill>
                <a:srgbClr val="000000"/>
              </a:solidFill>
              <a:latin typeface="Arial" charset="0"/>
              <a:cs typeface="Arial" charset="0"/>
            </a:endParaRPr>
          </a:p>
        </p:txBody>
      </p:sp>
      <p:pic>
        <p:nvPicPr>
          <p:cNvPr id="13" name="Picture 12" descr="MTN LOGO_Fin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6096000"/>
            <a:ext cx="1169988"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6524937"/>
      </p:ext>
    </p:extLst>
  </p:cSld>
  <p:clrMap bg1="lt1" tx1="dk1" bg2="lt2" tx2="dk2" accent1="accent1" accent2="accent2" accent3="accent3" accent4="accent4" accent5="accent5" accent6="accent6" hlink="hlink" folHlink="folHlink"/>
  <p:sldLayoutIdLst>
    <p:sldLayoutId id="2147483715" r:id="rId1"/>
    <p:sldLayoutId id="2147483716" r:id="rId2"/>
  </p:sldLayoutIdLst>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pitchFamily="34" charset="0"/>
        </a:defRPr>
      </a:lvl2pPr>
      <a:lvl3pPr algn="l" rtl="0" eaLnBrk="0" fontAlgn="base" hangingPunct="0">
        <a:spcBef>
          <a:spcPct val="0"/>
        </a:spcBef>
        <a:spcAft>
          <a:spcPct val="0"/>
        </a:spcAft>
        <a:defRPr sz="4400">
          <a:solidFill>
            <a:schemeClr val="tx2"/>
          </a:solidFill>
          <a:latin typeface="Arial" pitchFamily="34" charset="0"/>
        </a:defRPr>
      </a:lvl3pPr>
      <a:lvl4pPr algn="l" rtl="0" eaLnBrk="0" fontAlgn="base" hangingPunct="0">
        <a:spcBef>
          <a:spcPct val="0"/>
        </a:spcBef>
        <a:spcAft>
          <a:spcPct val="0"/>
        </a:spcAft>
        <a:defRPr sz="4400">
          <a:solidFill>
            <a:schemeClr val="tx2"/>
          </a:solidFill>
          <a:latin typeface="Arial" pitchFamily="34" charset="0"/>
        </a:defRPr>
      </a:lvl4pPr>
      <a:lvl5pPr algn="l" rtl="0" eaLnBrk="0" fontAlgn="base" hangingPunct="0">
        <a:spcBef>
          <a:spcPct val="0"/>
        </a:spcBef>
        <a:spcAft>
          <a:spcPct val="0"/>
        </a:spcAft>
        <a:defRPr sz="4400">
          <a:solidFill>
            <a:schemeClr val="tx2"/>
          </a:solidFill>
          <a:latin typeface="Arial" pitchFamily="34" charset="0"/>
        </a:defRPr>
      </a:lvl5pPr>
      <a:lvl6pPr marL="457200" algn="l" rtl="0" fontAlgn="base">
        <a:spcBef>
          <a:spcPct val="0"/>
        </a:spcBef>
        <a:spcAft>
          <a:spcPct val="0"/>
        </a:spcAft>
        <a:defRPr sz="4400">
          <a:solidFill>
            <a:schemeClr val="tx2"/>
          </a:solidFill>
          <a:latin typeface="Arial" pitchFamily="34" charset="0"/>
        </a:defRPr>
      </a:lvl6pPr>
      <a:lvl7pPr marL="914400" algn="l" rtl="0" fontAlgn="base">
        <a:spcBef>
          <a:spcPct val="0"/>
        </a:spcBef>
        <a:spcAft>
          <a:spcPct val="0"/>
        </a:spcAft>
        <a:defRPr sz="4400">
          <a:solidFill>
            <a:schemeClr val="tx2"/>
          </a:solidFill>
          <a:latin typeface="Arial" pitchFamily="34" charset="0"/>
        </a:defRPr>
      </a:lvl7pPr>
      <a:lvl8pPr marL="1371600" algn="l" rtl="0" fontAlgn="base">
        <a:spcBef>
          <a:spcPct val="0"/>
        </a:spcBef>
        <a:spcAft>
          <a:spcPct val="0"/>
        </a:spcAft>
        <a:defRPr sz="4400">
          <a:solidFill>
            <a:schemeClr val="tx2"/>
          </a:solidFill>
          <a:latin typeface="Arial" pitchFamily="34" charset="0"/>
        </a:defRPr>
      </a:lvl8pPr>
      <a:lvl9pPr marL="1828800" algn="l" rtl="0" fontAlgn="base">
        <a:spcBef>
          <a:spcPct val="0"/>
        </a:spcBef>
        <a:spcAft>
          <a:spcPct val="0"/>
        </a:spcAft>
        <a:defRPr sz="4400">
          <a:solidFill>
            <a:schemeClr val="tx2"/>
          </a:solidFill>
          <a:latin typeface="Arial"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3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4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0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0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eaLnBrk="1" hangingPunct="1">
              <a:defRPr/>
            </a:pPr>
            <a:fld id="{3A3E23BA-B349-47CE-AA4C-3290E973C6B6}" type="datetimeFigureOut">
              <a:rPr lang="en-US">
                <a:solidFill>
                  <a:prstClr val="black">
                    <a:tint val="75000"/>
                  </a:prstClr>
                </a:solidFill>
              </a:rPr>
              <a:pPr eaLnBrk="1" hangingPunct="1">
                <a:defRPr/>
              </a:pPr>
              <a:t>9/19/2016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eaLnBrk="1" hangingPunct="1">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eaLnBrk="1" hangingPunct="1">
              <a:defRPr/>
            </a:pPr>
            <a:fld id="{6A5B6429-6ED7-4B0A-99FC-6A29B22D66BA}" type="slidenum">
              <a:rPr lang="en-US">
                <a:solidFill>
                  <a:prstClr val="black">
                    <a:tint val="75000"/>
                  </a:prstClr>
                </a:solidFill>
              </a:rPr>
              <a:pPr eaLnBrk="1" hangingPunct="1">
                <a:defRPr/>
              </a:pPr>
              <a:t>‹#›</a:t>
            </a:fld>
            <a:endParaRPr lang="en-US" dirty="0">
              <a:solidFill>
                <a:prstClr val="black">
                  <a:tint val="75000"/>
                </a:prstClr>
              </a:solidFill>
            </a:endParaRPr>
          </a:p>
        </p:txBody>
      </p:sp>
    </p:spTree>
    <p:extLst>
      <p:ext uri="{BB962C8B-B14F-4D97-AF65-F5344CB8AC3E}">
        <p14:creationId xmlns:p14="http://schemas.microsoft.com/office/powerpoint/2010/main" val="2821820697"/>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ndara" pitchFamily="34" charset="0"/>
        </a:defRPr>
      </a:lvl2pPr>
      <a:lvl3pPr algn="ctr" rtl="0" fontAlgn="base">
        <a:spcBef>
          <a:spcPct val="0"/>
        </a:spcBef>
        <a:spcAft>
          <a:spcPct val="0"/>
        </a:spcAft>
        <a:defRPr sz="4400">
          <a:solidFill>
            <a:schemeClr val="tx1"/>
          </a:solidFill>
          <a:latin typeface="Candara" pitchFamily="34" charset="0"/>
        </a:defRPr>
      </a:lvl3pPr>
      <a:lvl4pPr algn="ctr" rtl="0" fontAlgn="base">
        <a:spcBef>
          <a:spcPct val="0"/>
        </a:spcBef>
        <a:spcAft>
          <a:spcPct val="0"/>
        </a:spcAft>
        <a:defRPr sz="4400">
          <a:solidFill>
            <a:schemeClr val="tx1"/>
          </a:solidFill>
          <a:latin typeface="Candara" pitchFamily="34" charset="0"/>
        </a:defRPr>
      </a:lvl4pPr>
      <a:lvl5pPr algn="ctr" rtl="0" fontAlgn="base">
        <a:spcBef>
          <a:spcPct val="0"/>
        </a:spcBef>
        <a:spcAft>
          <a:spcPct val="0"/>
        </a:spcAft>
        <a:defRPr sz="4400">
          <a:solidFill>
            <a:schemeClr val="tx1"/>
          </a:solidFill>
          <a:latin typeface="Candara" pitchFamily="34" charset="0"/>
        </a:defRPr>
      </a:lvl5pPr>
      <a:lvl6pPr marL="457200" algn="ctr" rtl="0" fontAlgn="base">
        <a:spcBef>
          <a:spcPct val="0"/>
        </a:spcBef>
        <a:spcAft>
          <a:spcPct val="0"/>
        </a:spcAft>
        <a:defRPr sz="4400">
          <a:solidFill>
            <a:schemeClr val="tx1"/>
          </a:solidFill>
          <a:latin typeface="Candara" pitchFamily="34" charset="0"/>
        </a:defRPr>
      </a:lvl6pPr>
      <a:lvl7pPr marL="914400" algn="ctr" rtl="0" fontAlgn="base">
        <a:spcBef>
          <a:spcPct val="0"/>
        </a:spcBef>
        <a:spcAft>
          <a:spcPct val="0"/>
        </a:spcAft>
        <a:defRPr sz="4400">
          <a:solidFill>
            <a:schemeClr val="tx1"/>
          </a:solidFill>
          <a:latin typeface="Candara" pitchFamily="34" charset="0"/>
        </a:defRPr>
      </a:lvl7pPr>
      <a:lvl8pPr marL="1371600" algn="ctr" rtl="0" fontAlgn="base">
        <a:spcBef>
          <a:spcPct val="0"/>
        </a:spcBef>
        <a:spcAft>
          <a:spcPct val="0"/>
        </a:spcAft>
        <a:defRPr sz="4400">
          <a:solidFill>
            <a:schemeClr val="tx1"/>
          </a:solidFill>
          <a:latin typeface="Candara" pitchFamily="34" charset="0"/>
        </a:defRPr>
      </a:lvl8pPr>
      <a:lvl9pPr marL="1828800" algn="ctr" rtl="0" fontAlgn="base">
        <a:spcBef>
          <a:spcPct val="0"/>
        </a:spcBef>
        <a:spcAft>
          <a:spcPct val="0"/>
        </a:spcAft>
        <a:defRPr sz="4400">
          <a:solidFill>
            <a:schemeClr val="tx1"/>
          </a:solidFill>
          <a:latin typeface="Candara"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eaLnBrk="1" hangingPunct="1">
              <a:defRPr/>
            </a:pPr>
            <a:fld id="{3A3E23BA-B349-47CE-AA4C-3290E973C6B6}" type="datetimeFigureOut">
              <a:rPr lang="en-US">
                <a:solidFill>
                  <a:prstClr val="black">
                    <a:tint val="75000"/>
                  </a:prstClr>
                </a:solidFill>
              </a:rPr>
              <a:pPr eaLnBrk="1" hangingPunct="1">
                <a:defRPr/>
              </a:pPr>
              <a:t>9/19/2016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eaLnBrk="1" hangingPunct="1">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eaLnBrk="1" hangingPunct="1">
              <a:defRPr/>
            </a:pPr>
            <a:fld id="{6A5B6429-6ED7-4B0A-99FC-6A29B22D66BA}" type="slidenum">
              <a:rPr lang="en-US">
                <a:solidFill>
                  <a:prstClr val="black">
                    <a:tint val="75000"/>
                  </a:prstClr>
                </a:solidFill>
              </a:rPr>
              <a:pPr eaLnBrk="1" hangingPunct="1">
                <a:defRPr/>
              </a:pPr>
              <a:t>‹#›</a:t>
            </a:fld>
            <a:endParaRPr lang="en-US" dirty="0">
              <a:solidFill>
                <a:prstClr val="black">
                  <a:tint val="75000"/>
                </a:prstClr>
              </a:solidFill>
            </a:endParaRPr>
          </a:p>
        </p:txBody>
      </p:sp>
    </p:spTree>
    <p:extLst>
      <p:ext uri="{BB962C8B-B14F-4D97-AF65-F5344CB8AC3E}">
        <p14:creationId xmlns:p14="http://schemas.microsoft.com/office/powerpoint/2010/main" val="399334896"/>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ndara" pitchFamily="34" charset="0"/>
        </a:defRPr>
      </a:lvl2pPr>
      <a:lvl3pPr algn="ctr" rtl="0" fontAlgn="base">
        <a:spcBef>
          <a:spcPct val="0"/>
        </a:spcBef>
        <a:spcAft>
          <a:spcPct val="0"/>
        </a:spcAft>
        <a:defRPr sz="4400">
          <a:solidFill>
            <a:schemeClr val="tx1"/>
          </a:solidFill>
          <a:latin typeface="Candara" pitchFamily="34" charset="0"/>
        </a:defRPr>
      </a:lvl3pPr>
      <a:lvl4pPr algn="ctr" rtl="0" fontAlgn="base">
        <a:spcBef>
          <a:spcPct val="0"/>
        </a:spcBef>
        <a:spcAft>
          <a:spcPct val="0"/>
        </a:spcAft>
        <a:defRPr sz="4400">
          <a:solidFill>
            <a:schemeClr val="tx1"/>
          </a:solidFill>
          <a:latin typeface="Candara" pitchFamily="34" charset="0"/>
        </a:defRPr>
      </a:lvl4pPr>
      <a:lvl5pPr algn="ctr" rtl="0" fontAlgn="base">
        <a:spcBef>
          <a:spcPct val="0"/>
        </a:spcBef>
        <a:spcAft>
          <a:spcPct val="0"/>
        </a:spcAft>
        <a:defRPr sz="4400">
          <a:solidFill>
            <a:schemeClr val="tx1"/>
          </a:solidFill>
          <a:latin typeface="Candara" pitchFamily="34" charset="0"/>
        </a:defRPr>
      </a:lvl5pPr>
      <a:lvl6pPr marL="457200" algn="ctr" rtl="0" fontAlgn="base">
        <a:spcBef>
          <a:spcPct val="0"/>
        </a:spcBef>
        <a:spcAft>
          <a:spcPct val="0"/>
        </a:spcAft>
        <a:defRPr sz="4400">
          <a:solidFill>
            <a:schemeClr val="tx1"/>
          </a:solidFill>
          <a:latin typeface="Candara" pitchFamily="34" charset="0"/>
        </a:defRPr>
      </a:lvl6pPr>
      <a:lvl7pPr marL="914400" algn="ctr" rtl="0" fontAlgn="base">
        <a:spcBef>
          <a:spcPct val="0"/>
        </a:spcBef>
        <a:spcAft>
          <a:spcPct val="0"/>
        </a:spcAft>
        <a:defRPr sz="4400">
          <a:solidFill>
            <a:schemeClr val="tx1"/>
          </a:solidFill>
          <a:latin typeface="Candara" pitchFamily="34" charset="0"/>
        </a:defRPr>
      </a:lvl7pPr>
      <a:lvl8pPr marL="1371600" algn="ctr" rtl="0" fontAlgn="base">
        <a:spcBef>
          <a:spcPct val="0"/>
        </a:spcBef>
        <a:spcAft>
          <a:spcPct val="0"/>
        </a:spcAft>
        <a:defRPr sz="4400">
          <a:solidFill>
            <a:schemeClr val="tx1"/>
          </a:solidFill>
          <a:latin typeface="Candara" pitchFamily="34" charset="0"/>
        </a:defRPr>
      </a:lvl8pPr>
      <a:lvl9pPr marL="1828800" algn="ctr" rtl="0" fontAlgn="base">
        <a:spcBef>
          <a:spcPct val="0"/>
        </a:spcBef>
        <a:spcAft>
          <a:spcPct val="0"/>
        </a:spcAft>
        <a:defRPr sz="4400">
          <a:solidFill>
            <a:schemeClr val="tx1"/>
          </a:solidFill>
          <a:latin typeface="Candara"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eaLnBrk="1" hangingPunct="1">
              <a:defRPr/>
            </a:pPr>
            <a:fld id="{3A3E23BA-B349-47CE-AA4C-3290E973C6B6}" type="datetimeFigureOut">
              <a:rPr lang="en-US">
                <a:solidFill>
                  <a:prstClr val="black">
                    <a:tint val="75000"/>
                  </a:prstClr>
                </a:solidFill>
              </a:rPr>
              <a:pPr eaLnBrk="1" hangingPunct="1">
                <a:defRPr/>
              </a:pPr>
              <a:t>9/19/2016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eaLnBrk="1" hangingPunct="1">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eaLnBrk="1" hangingPunct="1">
              <a:defRPr/>
            </a:pPr>
            <a:fld id="{6A5B6429-6ED7-4B0A-99FC-6A29B22D66BA}" type="slidenum">
              <a:rPr lang="en-US">
                <a:solidFill>
                  <a:prstClr val="black">
                    <a:tint val="75000"/>
                  </a:prstClr>
                </a:solidFill>
              </a:rPr>
              <a:pPr eaLnBrk="1" hangingPunct="1">
                <a:defRPr/>
              </a:pPr>
              <a:t>‹#›</a:t>
            </a:fld>
            <a:endParaRPr lang="en-US" dirty="0">
              <a:solidFill>
                <a:prstClr val="black">
                  <a:tint val="75000"/>
                </a:prstClr>
              </a:solidFill>
            </a:endParaRPr>
          </a:p>
        </p:txBody>
      </p:sp>
    </p:spTree>
    <p:extLst>
      <p:ext uri="{BB962C8B-B14F-4D97-AF65-F5344CB8AC3E}">
        <p14:creationId xmlns:p14="http://schemas.microsoft.com/office/powerpoint/2010/main" val="955920526"/>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ndara" pitchFamily="34" charset="0"/>
        </a:defRPr>
      </a:lvl2pPr>
      <a:lvl3pPr algn="ctr" rtl="0" fontAlgn="base">
        <a:spcBef>
          <a:spcPct val="0"/>
        </a:spcBef>
        <a:spcAft>
          <a:spcPct val="0"/>
        </a:spcAft>
        <a:defRPr sz="4400">
          <a:solidFill>
            <a:schemeClr val="tx1"/>
          </a:solidFill>
          <a:latin typeface="Candara" pitchFamily="34" charset="0"/>
        </a:defRPr>
      </a:lvl3pPr>
      <a:lvl4pPr algn="ctr" rtl="0" fontAlgn="base">
        <a:spcBef>
          <a:spcPct val="0"/>
        </a:spcBef>
        <a:spcAft>
          <a:spcPct val="0"/>
        </a:spcAft>
        <a:defRPr sz="4400">
          <a:solidFill>
            <a:schemeClr val="tx1"/>
          </a:solidFill>
          <a:latin typeface="Candara" pitchFamily="34" charset="0"/>
        </a:defRPr>
      </a:lvl4pPr>
      <a:lvl5pPr algn="ctr" rtl="0" fontAlgn="base">
        <a:spcBef>
          <a:spcPct val="0"/>
        </a:spcBef>
        <a:spcAft>
          <a:spcPct val="0"/>
        </a:spcAft>
        <a:defRPr sz="4400">
          <a:solidFill>
            <a:schemeClr val="tx1"/>
          </a:solidFill>
          <a:latin typeface="Candara" pitchFamily="34" charset="0"/>
        </a:defRPr>
      </a:lvl5pPr>
      <a:lvl6pPr marL="457200" algn="ctr" rtl="0" fontAlgn="base">
        <a:spcBef>
          <a:spcPct val="0"/>
        </a:spcBef>
        <a:spcAft>
          <a:spcPct val="0"/>
        </a:spcAft>
        <a:defRPr sz="4400">
          <a:solidFill>
            <a:schemeClr val="tx1"/>
          </a:solidFill>
          <a:latin typeface="Candara" pitchFamily="34" charset="0"/>
        </a:defRPr>
      </a:lvl6pPr>
      <a:lvl7pPr marL="914400" algn="ctr" rtl="0" fontAlgn="base">
        <a:spcBef>
          <a:spcPct val="0"/>
        </a:spcBef>
        <a:spcAft>
          <a:spcPct val="0"/>
        </a:spcAft>
        <a:defRPr sz="4400">
          <a:solidFill>
            <a:schemeClr val="tx1"/>
          </a:solidFill>
          <a:latin typeface="Candara" pitchFamily="34" charset="0"/>
        </a:defRPr>
      </a:lvl7pPr>
      <a:lvl8pPr marL="1371600" algn="ctr" rtl="0" fontAlgn="base">
        <a:spcBef>
          <a:spcPct val="0"/>
        </a:spcBef>
        <a:spcAft>
          <a:spcPct val="0"/>
        </a:spcAft>
        <a:defRPr sz="4400">
          <a:solidFill>
            <a:schemeClr val="tx1"/>
          </a:solidFill>
          <a:latin typeface="Candara" pitchFamily="34" charset="0"/>
        </a:defRPr>
      </a:lvl8pPr>
      <a:lvl9pPr marL="1828800" algn="ctr" rtl="0" fontAlgn="base">
        <a:spcBef>
          <a:spcPct val="0"/>
        </a:spcBef>
        <a:spcAft>
          <a:spcPct val="0"/>
        </a:spcAft>
        <a:defRPr sz="4400">
          <a:solidFill>
            <a:schemeClr val="tx1"/>
          </a:solidFill>
          <a:latin typeface="Candara"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www.fredhutch.org/en.html"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hyperlink" Target="mailto:mapeda@scharp.org" TargetMode="External"/><Relationship Id="rId2" Type="http://schemas.openxmlformats.org/officeDocument/2006/relationships/hyperlink" Target="mailto:jberthia@scharp.org" TargetMode="External"/><Relationship Id="rId1" Type="http://schemas.openxmlformats.org/officeDocument/2006/relationships/slideLayout" Target="../slideLayouts/slideLayout10.xml"/><Relationship Id="rId4" Type="http://schemas.openxmlformats.org/officeDocument/2006/relationships/hyperlink" Target="mailto:ctranfag@scharp.or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hyperlink" Target="http://www.imedidata.co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685800" y="1981200"/>
            <a:ext cx="8001000" cy="1754326"/>
          </a:xfrm>
        </p:spPr>
        <p:txBody>
          <a:bodyPr wrap="square" anchor="t" anchorCtr="1">
            <a:spAutoFit/>
          </a:bodyPr>
          <a:lstStyle/>
          <a:p>
            <a:r>
              <a:rPr lang="en-US" altLang="en-US" sz="5400" b="1" dirty="0" smtClean="0"/>
              <a:t>Medidata Rave Start-up Information</a:t>
            </a:r>
            <a:endParaRPr lang="en-US" sz="5400" b="1" dirty="0"/>
          </a:p>
        </p:txBody>
      </p:sp>
      <p:sp>
        <p:nvSpPr>
          <p:cNvPr id="4" name="Subtitle 1"/>
          <p:cNvSpPr>
            <a:spLocks noGrp="1"/>
          </p:cNvSpPr>
          <p:nvPr>
            <p:ph type="subTitle" idx="1"/>
          </p:nvPr>
        </p:nvSpPr>
        <p:spPr>
          <a:xfrm>
            <a:off x="825500" y="3936663"/>
            <a:ext cx="7607300" cy="2259080"/>
          </a:xfrm>
        </p:spPr>
        <p:txBody>
          <a:bodyPr>
            <a:spAutoFit/>
          </a:bodyPr>
          <a:lstStyle/>
          <a:p>
            <a:pPr eaLnBrk="1" hangingPunct="1"/>
            <a:r>
              <a:rPr lang="en-US" altLang="en-US" dirty="0" smtClean="0">
                <a:solidFill>
                  <a:schemeClr val="tx1"/>
                </a:solidFill>
              </a:rPr>
              <a:t>Statistical Center for HIV/AIDS Research &amp; Prevention (SCHARP)</a:t>
            </a:r>
            <a:endParaRPr lang="en-US" altLang="en-US" dirty="0">
              <a:solidFill>
                <a:schemeClr val="tx1"/>
              </a:solidFill>
            </a:endParaRPr>
          </a:p>
          <a:p>
            <a:pPr eaLnBrk="1" hangingPunct="1"/>
            <a:r>
              <a:rPr lang="en-US" altLang="en-US" dirty="0" smtClean="0">
                <a:solidFill>
                  <a:schemeClr val="tx1"/>
                </a:solidFill>
              </a:rPr>
              <a:t>Fred Hutchinson Cancer Research Center</a:t>
            </a:r>
            <a:endParaRPr lang="en-US" altLang="en-US" dirty="0">
              <a:solidFill>
                <a:schemeClr val="tx1"/>
              </a:solidFill>
            </a:endParaRPr>
          </a:p>
          <a:p>
            <a:pPr eaLnBrk="1" hangingPunct="1"/>
            <a:endParaRPr lang="en-US" altLang="en-US" dirty="0">
              <a:solidFill>
                <a:schemeClr val="tx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00" y="155703"/>
            <a:ext cx="4068423" cy="1403606"/>
          </a:xfrm>
          <a:prstGeom prst="rect">
            <a:avLst/>
          </a:prstGeom>
        </p:spPr>
      </p:pic>
      <p:pic>
        <p:nvPicPr>
          <p:cNvPr id="5" name="Picture 2" descr="Fred Hutchinson Cancer Research Center">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958" y="5945981"/>
            <a:ext cx="2790825" cy="73342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p:cNvPicPr>
            <a:picLocks noChangeAspect="1" noChangeArrowheads="1"/>
          </p:cNvPicPr>
          <p:nvPr/>
        </p:nvPicPr>
        <p:blipFill>
          <a:blip r:embed="rId6" cstate="print"/>
          <a:srcRect/>
          <a:stretch>
            <a:fillRect/>
          </a:stretch>
        </p:blipFill>
        <p:spPr bwMode="auto">
          <a:xfrm>
            <a:off x="6670675" y="6010863"/>
            <a:ext cx="1762125" cy="566737"/>
          </a:xfrm>
          <a:prstGeom prst="rect">
            <a:avLst/>
          </a:prstGeom>
          <a:noFill/>
          <a:ln w="9525">
            <a:noFill/>
            <a:miter lim="800000"/>
            <a:headEnd/>
            <a:tailEnd/>
          </a:ln>
        </p:spPr>
      </p:pic>
    </p:spTree>
    <p:extLst>
      <p:ext uri="{BB962C8B-B14F-4D97-AF65-F5344CB8AC3E}">
        <p14:creationId xmlns:p14="http://schemas.microsoft.com/office/powerpoint/2010/main" val="26899784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Complete eLearning Modules</a:t>
            </a:r>
            <a:endParaRPr lang="en-US" b="1"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2205" y="6167628"/>
            <a:ext cx="1524011" cy="525784"/>
          </a:xfrm>
          <a:prstGeom prst="rect">
            <a:avLst/>
          </a:prstGeom>
        </p:spPr>
      </p:pic>
      <p:sp>
        <p:nvSpPr>
          <p:cNvPr id="7" name="Content Placeholder 2"/>
          <p:cNvSpPr>
            <a:spLocks noGrp="1"/>
          </p:cNvSpPr>
          <p:nvPr>
            <p:ph idx="1"/>
          </p:nvPr>
        </p:nvSpPr>
        <p:spPr>
          <a:xfrm>
            <a:off x="304800" y="1600200"/>
            <a:ext cx="8305800" cy="4830320"/>
          </a:xfrm>
        </p:spPr>
        <p:txBody>
          <a:bodyPr/>
          <a:lstStyle/>
          <a:p>
            <a:pPr eaLnBrk="1" hangingPunct="1"/>
            <a:r>
              <a:rPr lang="en-US" altLang="en-US" dirty="0" smtClean="0"/>
              <a:t>Links to eLearning modules will appear on screen</a:t>
            </a:r>
          </a:p>
          <a:p>
            <a:pPr eaLnBrk="1" hangingPunct="1"/>
            <a:r>
              <a:rPr lang="en-US" altLang="en-US" dirty="0" smtClean="0"/>
              <a:t>Click each module to run the course</a:t>
            </a:r>
          </a:p>
          <a:p>
            <a:pPr lvl="1"/>
            <a:r>
              <a:rPr lang="en-US" altLang="en-US" dirty="0" smtClean="0"/>
              <a:t>Completion is required to access the study database </a:t>
            </a:r>
          </a:p>
          <a:p>
            <a:pPr lvl="1"/>
            <a:r>
              <a:rPr lang="en-US" altLang="en-US" dirty="0" smtClean="0"/>
              <a:t>Exercises included in each module</a:t>
            </a:r>
          </a:p>
          <a:p>
            <a:pPr lvl="1"/>
            <a:r>
              <a:rPr lang="en-US" altLang="en-US" dirty="0" smtClean="0"/>
              <a:t>Credit for completion applies across studies in Medidata Rave (only need to complete each module once)</a:t>
            </a:r>
          </a:p>
          <a:p>
            <a:pPr lvl="1"/>
            <a:endParaRPr lang="en-US" altLang="en-US" dirty="0" smtClean="0">
              <a:solidFill>
                <a:srgbClr val="FF0000"/>
              </a:solidFill>
            </a:endParaRPr>
          </a:p>
          <a:p>
            <a:pPr eaLnBrk="1" hangingPunct="1"/>
            <a:endParaRPr lang="en-US" altLang="en-US" dirty="0" smtClean="0">
              <a:solidFill>
                <a:srgbClr val="FF0000"/>
              </a:solidFill>
            </a:endParaRPr>
          </a:p>
          <a:p>
            <a:endParaRPr lang="en-US" dirty="0"/>
          </a:p>
        </p:txBody>
      </p:sp>
    </p:spTree>
    <p:extLst>
      <p:ext uri="{BB962C8B-B14F-4D97-AF65-F5344CB8AC3E}">
        <p14:creationId xmlns:p14="http://schemas.microsoft.com/office/powerpoint/2010/main" val="2364459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04998"/>
            <a:ext cx="8001000" cy="37249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b="1" dirty="0" smtClean="0"/>
              <a:t>Your eLearning Modules</a:t>
            </a:r>
            <a:endParaRPr lang="en-US" b="1"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42205" y="6167628"/>
            <a:ext cx="1524011" cy="525784"/>
          </a:xfrm>
          <a:prstGeom prst="rect">
            <a:avLst/>
          </a:prstGeom>
        </p:spPr>
      </p:pic>
      <p:sp>
        <p:nvSpPr>
          <p:cNvPr id="7" name="Content Placeholder 2"/>
          <p:cNvSpPr>
            <a:spLocks noGrp="1"/>
          </p:cNvSpPr>
          <p:nvPr>
            <p:ph idx="1"/>
          </p:nvPr>
        </p:nvSpPr>
        <p:spPr>
          <a:xfrm>
            <a:off x="304800" y="1600200"/>
            <a:ext cx="8305800" cy="4830320"/>
          </a:xfrm>
        </p:spPr>
        <p:txBody>
          <a:bodyPr/>
          <a:lstStyle/>
          <a:p>
            <a:pPr marL="457200" lvl="1" indent="0">
              <a:buNone/>
            </a:pPr>
            <a:endParaRPr lang="en-US" altLang="en-US" dirty="0" smtClean="0">
              <a:solidFill>
                <a:srgbClr val="FF0000"/>
              </a:solidFill>
            </a:endParaRPr>
          </a:p>
          <a:p>
            <a:pPr eaLnBrk="1" hangingPunct="1"/>
            <a:endParaRPr lang="en-US" altLang="en-US" dirty="0" smtClean="0">
              <a:solidFill>
                <a:srgbClr val="FF0000"/>
              </a:solidFill>
            </a:endParaRPr>
          </a:p>
          <a:p>
            <a:endParaRPr lang="en-US" dirty="0"/>
          </a:p>
        </p:txBody>
      </p:sp>
      <p:sp>
        <p:nvSpPr>
          <p:cNvPr id="3" name="Oval 2"/>
          <p:cNvSpPr/>
          <p:nvPr/>
        </p:nvSpPr>
        <p:spPr>
          <a:xfrm>
            <a:off x="6858000" y="3048000"/>
            <a:ext cx="2108216" cy="2286000"/>
          </a:xfrm>
          <a:prstGeom prst="ellipse">
            <a:avLst/>
          </a:prstGeom>
          <a:noFill/>
          <a:ln>
            <a:solidFill>
              <a:srgbClr val="9A0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946225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Site Roles in Medidata</a:t>
            </a:r>
            <a:endParaRPr lang="en-US" b="1" dirty="0"/>
          </a:p>
        </p:txBody>
      </p:sp>
      <p:sp>
        <p:nvSpPr>
          <p:cNvPr id="3" name="Content Placeholder 2"/>
          <p:cNvSpPr>
            <a:spLocks noGrp="1"/>
          </p:cNvSpPr>
          <p:nvPr>
            <p:ph idx="1"/>
          </p:nvPr>
        </p:nvSpPr>
        <p:spPr>
          <a:xfrm>
            <a:off x="457200" y="1752600"/>
            <a:ext cx="8229600" cy="4785232"/>
          </a:xfrm>
        </p:spPr>
        <p:txBody>
          <a:bodyPr/>
          <a:lstStyle/>
          <a:p>
            <a:pPr eaLnBrk="1" hangingPunct="1"/>
            <a:r>
              <a:rPr lang="en-US" altLang="en-US" dirty="0" smtClean="0"/>
              <a:t>Assigned modules and Rave permissions </a:t>
            </a:r>
            <a:r>
              <a:rPr lang="en-US" altLang="en-US" dirty="0"/>
              <a:t>based on roles assigned in </a:t>
            </a:r>
            <a:r>
              <a:rPr lang="en-US" altLang="en-US" dirty="0" smtClean="0"/>
              <a:t>Medidata</a:t>
            </a:r>
          </a:p>
          <a:p>
            <a:pPr eaLnBrk="1" hangingPunct="1"/>
            <a:endParaRPr lang="en-US" altLang="en-US" dirty="0" smtClean="0"/>
          </a:p>
          <a:p>
            <a:pPr eaLnBrk="1" hangingPunct="1"/>
            <a:endParaRPr lang="en-US" altLang="en-US" dirty="0"/>
          </a:p>
          <a:p>
            <a:pPr marL="0" indent="0">
              <a:buNone/>
            </a:pP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2205" y="6167628"/>
            <a:ext cx="1524011" cy="525784"/>
          </a:xfrm>
          <a:prstGeom prst="rect">
            <a:avLst/>
          </a:prstGeom>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5350" y="2971800"/>
            <a:ext cx="3676650"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2971800"/>
            <a:ext cx="3667125"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8138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Site eLearning Modules</a:t>
            </a:r>
            <a:endParaRPr lang="en-US" b="1"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2205" y="6167628"/>
            <a:ext cx="1524011" cy="525784"/>
          </a:xfrm>
          <a:prstGeom prst="rect">
            <a:avLst/>
          </a:prstGeom>
        </p:spPr>
      </p:pic>
      <p:sp>
        <p:nvSpPr>
          <p:cNvPr id="7" name="Content Placeholder 2"/>
          <p:cNvSpPr>
            <a:spLocks noGrp="1"/>
          </p:cNvSpPr>
          <p:nvPr>
            <p:ph idx="1"/>
          </p:nvPr>
        </p:nvSpPr>
        <p:spPr>
          <a:xfrm>
            <a:off x="304800" y="1600200"/>
            <a:ext cx="8661416" cy="4830320"/>
          </a:xfrm>
        </p:spPr>
        <p:txBody>
          <a:bodyPr/>
          <a:lstStyle/>
          <a:p>
            <a:pPr eaLnBrk="1" hangingPunct="1"/>
            <a:r>
              <a:rPr lang="en-US" altLang="en-US" dirty="0" smtClean="0"/>
              <a:t>Module for </a:t>
            </a:r>
            <a:r>
              <a:rPr lang="en-US" altLang="en-US" dirty="0" smtClean="0">
                <a:solidFill>
                  <a:srgbClr val="669900"/>
                </a:solidFill>
              </a:rPr>
              <a:t>Study Coordinators</a:t>
            </a:r>
          </a:p>
          <a:p>
            <a:pPr lvl="1"/>
            <a:r>
              <a:rPr lang="en-US" altLang="en-US" dirty="0" smtClean="0"/>
              <a:t>EDC Essentials for Clinical Research Coordinators (required) – 45 minutes</a:t>
            </a:r>
          </a:p>
          <a:p>
            <a:pPr eaLnBrk="1" hangingPunct="1"/>
            <a:r>
              <a:rPr lang="en-US" altLang="en-US" dirty="0" smtClean="0"/>
              <a:t>Module for </a:t>
            </a:r>
            <a:r>
              <a:rPr lang="en-US" altLang="en-US" dirty="0" smtClean="0">
                <a:solidFill>
                  <a:srgbClr val="669900"/>
                </a:solidFill>
              </a:rPr>
              <a:t>Investigators</a:t>
            </a:r>
          </a:p>
          <a:p>
            <a:pPr lvl="1"/>
            <a:r>
              <a:rPr lang="en-US" altLang="en-US" dirty="0" smtClean="0"/>
              <a:t>EDC Essentials for Investigators (required) – 20 minutes</a:t>
            </a:r>
          </a:p>
          <a:p>
            <a:r>
              <a:rPr lang="en-US" altLang="en-US" dirty="0" smtClean="0"/>
              <a:t>Module for </a:t>
            </a:r>
            <a:r>
              <a:rPr lang="en-US" altLang="en-US" dirty="0" smtClean="0">
                <a:solidFill>
                  <a:srgbClr val="669900"/>
                </a:solidFill>
              </a:rPr>
              <a:t>Read-only Users</a:t>
            </a:r>
          </a:p>
          <a:p>
            <a:pPr lvl="1"/>
            <a:r>
              <a:rPr lang="en-US" altLang="en-US" dirty="0" smtClean="0"/>
              <a:t>Rave EDC Essentials for Read-only Users</a:t>
            </a:r>
          </a:p>
          <a:p>
            <a:pPr lvl="1"/>
            <a:endParaRPr lang="en-US" altLang="en-US" dirty="0" smtClean="0"/>
          </a:p>
          <a:p>
            <a:pPr marL="0" indent="0" eaLnBrk="1" hangingPunct="1">
              <a:buNone/>
            </a:pPr>
            <a:endParaRPr lang="en-US" altLang="en-US" dirty="0" smtClean="0">
              <a:solidFill>
                <a:srgbClr val="FF0000"/>
              </a:solidFill>
            </a:endParaRPr>
          </a:p>
          <a:p>
            <a:endParaRPr lang="en-US" dirty="0"/>
          </a:p>
        </p:txBody>
      </p:sp>
    </p:spTree>
    <p:extLst>
      <p:ext uri="{BB962C8B-B14F-4D97-AF65-F5344CB8AC3E}">
        <p14:creationId xmlns:p14="http://schemas.microsoft.com/office/powerpoint/2010/main" val="23989514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457200" y="1600200"/>
            <a:ext cx="8305800" cy="4785232"/>
          </a:xfrm>
        </p:spPr>
        <p:txBody>
          <a:bodyPr/>
          <a:lstStyle/>
          <a:p>
            <a:r>
              <a:rPr lang="en-US" dirty="0" smtClean="0"/>
              <a:t>Determine what user accounts are needed for your site and notify SCHARP</a:t>
            </a:r>
          </a:p>
          <a:p>
            <a:r>
              <a:rPr lang="en-US" dirty="0" smtClean="0"/>
              <a:t>SCHARP will set up required user accounts for your site  </a:t>
            </a:r>
          </a:p>
          <a:p>
            <a:r>
              <a:rPr lang="en-US" dirty="0" smtClean="0"/>
              <a:t>Each user activates his/her account and completes assigned eLearning modules</a:t>
            </a:r>
          </a:p>
          <a:p>
            <a:r>
              <a:rPr lang="en-US" dirty="0" smtClean="0"/>
              <a:t>SCHARP sends users invitation to HOPE development (TRAIN) database</a:t>
            </a:r>
          </a:p>
          <a:p>
            <a:r>
              <a:rPr lang="en-US" dirty="0" smtClean="0"/>
              <a:t>Users accept invitation to test database</a:t>
            </a:r>
          </a:p>
        </p:txBody>
      </p:sp>
    </p:spTree>
    <p:extLst>
      <p:ext uri="{BB962C8B-B14F-4D97-AF65-F5344CB8AC3E}">
        <p14:creationId xmlns:p14="http://schemas.microsoft.com/office/powerpoint/2010/main" val="20083439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a:t>
            </a:r>
            <a:endParaRPr lang="en-US" dirty="0"/>
          </a:p>
        </p:txBody>
      </p:sp>
      <p:sp>
        <p:nvSpPr>
          <p:cNvPr id="3" name="Content Placeholder 2"/>
          <p:cNvSpPr>
            <a:spLocks noGrp="1"/>
          </p:cNvSpPr>
          <p:nvPr>
            <p:ph idx="1"/>
          </p:nvPr>
        </p:nvSpPr>
        <p:spPr/>
        <p:txBody>
          <a:bodyPr/>
          <a:lstStyle/>
          <a:p>
            <a:r>
              <a:rPr lang="en-US" dirty="0" smtClean="0"/>
              <a:t>Contact SCHARP Clinical Data Managers</a:t>
            </a:r>
          </a:p>
          <a:p>
            <a:pPr lvl="1"/>
            <a:r>
              <a:rPr lang="en-US" dirty="0" smtClean="0"/>
              <a:t>Jen Berthiaume (</a:t>
            </a:r>
            <a:r>
              <a:rPr lang="en-US" dirty="0" smtClean="0">
                <a:hlinkClick r:id="rId2"/>
              </a:rPr>
              <a:t>jberthia@scharp.org</a:t>
            </a:r>
            <a:r>
              <a:rPr lang="en-US" dirty="0" smtClean="0"/>
              <a:t>)</a:t>
            </a:r>
          </a:p>
          <a:p>
            <a:pPr lvl="1"/>
            <a:r>
              <a:rPr lang="en-US" dirty="0" smtClean="0"/>
              <a:t>Melissa Peda (</a:t>
            </a:r>
            <a:r>
              <a:rPr lang="en-US" dirty="0" smtClean="0">
                <a:hlinkClick r:id="rId3"/>
              </a:rPr>
              <a:t>mapeda@scharp.org</a:t>
            </a:r>
            <a:r>
              <a:rPr lang="en-US" dirty="0" smtClean="0"/>
              <a:t>)</a:t>
            </a:r>
          </a:p>
          <a:p>
            <a:pPr lvl="1"/>
            <a:r>
              <a:rPr lang="en-US" dirty="0" smtClean="0"/>
              <a:t>Carol Tranfaglia (</a:t>
            </a:r>
            <a:r>
              <a:rPr lang="en-US" dirty="0" smtClean="0">
                <a:hlinkClick r:id="rId4"/>
              </a:rPr>
              <a:t>ctranfag@scharp.org</a:t>
            </a:r>
            <a:r>
              <a:rPr lang="en-US" dirty="0" smtClean="0"/>
              <a:t>)</a:t>
            </a:r>
            <a:endParaRPr lang="en-US" dirty="0"/>
          </a:p>
        </p:txBody>
      </p:sp>
    </p:spTree>
    <p:extLst>
      <p:ext uri="{BB962C8B-B14F-4D97-AF65-F5344CB8AC3E}">
        <p14:creationId xmlns:p14="http://schemas.microsoft.com/office/powerpoint/2010/main" val="33782213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en-US" b="1" dirty="0" smtClean="0">
                <a:solidFill>
                  <a:srgbClr val="740074"/>
                </a:solidFill>
              </a:rPr>
              <a:t>Questions?</a:t>
            </a:r>
            <a:endParaRPr lang="en-US" b="1" dirty="0">
              <a:solidFill>
                <a:srgbClr val="740074"/>
              </a:solidFill>
            </a:endParaRPr>
          </a:p>
        </p:txBody>
      </p:sp>
      <p:sp>
        <p:nvSpPr>
          <p:cNvPr id="5" name="Content Placeholder 4"/>
          <p:cNvSpPr>
            <a:spLocks noGrp="1"/>
          </p:cNvSpPr>
          <p:nvPr>
            <p:ph sz="half" idx="1"/>
          </p:nvPr>
        </p:nvSpPr>
        <p:spPr>
          <a:xfrm>
            <a:off x="457200" y="1828801"/>
            <a:ext cx="7772400" cy="3352800"/>
          </a:xfrm>
        </p:spPr>
        <p:txBody>
          <a:bodyPr/>
          <a:lstStyle/>
          <a:p>
            <a:pPr lvl="0"/>
            <a:endParaRPr lang="en-US" dirty="0">
              <a:solidFill>
                <a:srgbClr val="000000"/>
              </a:solidFill>
            </a:endParaRPr>
          </a:p>
          <a:p>
            <a:pPr marL="0" indent="0">
              <a:buNone/>
            </a:pP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2205" y="6167628"/>
            <a:ext cx="1524011" cy="525784"/>
          </a:xfrm>
          <a:prstGeom prst="rect">
            <a:avLst/>
          </a:prstGeom>
        </p:spPr>
      </p:pic>
      <p:pic>
        <p:nvPicPr>
          <p:cNvPr id="1027" name="Picture 3" descr="C:\Users\karenp\AppData\Local\Microsoft\Windows\Temporary Internet Files\Content.IE5\8RIPXFJI\data-network[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7023" y="1693164"/>
            <a:ext cx="5965182" cy="4474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2679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Presentation Overview</a:t>
            </a:r>
            <a:endParaRPr lang="en-US" b="1" dirty="0"/>
          </a:p>
        </p:txBody>
      </p:sp>
      <p:sp>
        <p:nvSpPr>
          <p:cNvPr id="3" name="Content Placeholder 2"/>
          <p:cNvSpPr>
            <a:spLocks noGrp="1"/>
          </p:cNvSpPr>
          <p:nvPr>
            <p:ph idx="1"/>
          </p:nvPr>
        </p:nvSpPr>
        <p:spPr>
          <a:xfrm>
            <a:off x="457200" y="1752600"/>
            <a:ext cx="8229600" cy="4785232"/>
          </a:xfrm>
        </p:spPr>
        <p:txBody>
          <a:bodyPr/>
          <a:lstStyle/>
          <a:p>
            <a:pPr eaLnBrk="1" hangingPunct="1"/>
            <a:r>
              <a:rPr lang="en-US" altLang="en-US" dirty="0" smtClean="0"/>
              <a:t>System requirements</a:t>
            </a:r>
          </a:p>
          <a:p>
            <a:pPr eaLnBrk="1" hangingPunct="1"/>
            <a:r>
              <a:rPr lang="en-US" altLang="en-US" dirty="0" smtClean="0"/>
              <a:t>User accounts</a:t>
            </a:r>
          </a:p>
          <a:p>
            <a:pPr eaLnBrk="1" hangingPunct="1"/>
            <a:r>
              <a:rPr lang="en-US" altLang="en-US" dirty="0" smtClean="0"/>
              <a:t>Account activation</a:t>
            </a:r>
          </a:p>
          <a:p>
            <a:pPr eaLnBrk="1" hangingPunct="1"/>
            <a:r>
              <a:rPr lang="en-US" altLang="en-US" dirty="0" smtClean="0"/>
              <a:t>eLearning modules</a:t>
            </a:r>
          </a:p>
          <a:p>
            <a:pPr eaLnBrk="1" hangingPunct="1"/>
            <a:r>
              <a:rPr lang="en-US" altLang="en-US" dirty="0" smtClean="0"/>
              <a:t>Site roles</a:t>
            </a:r>
          </a:p>
          <a:p>
            <a:pPr eaLnBrk="1" hangingPunct="1"/>
            <a:r>
              <a:rPr lang="en-US" altLang="en-US" dirty="0" smtClean="0"/>
              <a:t>Next steps</a:t>
            </a:r>
          </a:p>
          <a:p>
            <a:pPr eaLnBrk="1" hangingPunct="1"/>
            <a:endParaRPr lang="en-US" altLang="en-US" dirty="0" smtClean="0"/>
          </a:p>
          <a:p>
            <a:pPr marL="0" indent="0">
              <a:buNone/>
            </a:pP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2205" y="6167628"/>
            <a:ext cx="1524011" cy="525784"/>
          </a:xfrm>
          <a:prstGeom prst="rect">
            <a:avLst/>
          </a:prstGeom>
        </p:spPr>
      </p:pic>
    </p:spTree>
    <p:extLst>
      <p:ext uri="{BB962C8B-B14F-4D97-AF65-F5344CB8AC3E}">
        <p14:creationId xmlns:p14="http://schemas.microsoft.com/office/powerpoint/2010/main" val="2358943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System Requirements</a:t>
            </a:r>
            <a:endParaRPr lang="en-US" b="1"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2205" y="6167628"/>
            <a:ext cx="1524011" cy="525784"/>
          </a:xfrm>
          <a:prstGeom prst="rect">
            <a:avLst/>
          </a:prstGeom>
        </p:spPr>
      </p:pic>
      <p:sp>
        <p:nvSpPr>
          <p:cNvPr id="7" name="Content Placeholder 2"/>
          <p:cNvSpPr>
            <a:spLocks noGrp="1"/>
          </p:cNvSpPr>
          <p:nvPr>
            <p:ph idx="1"/>
          </p:nvPr>
        </p:nvSpPr>
        <p:spPr>
          <a:xfrm>
            <a:off x="304800" y="1863092"/>
            <a:ext cx="8305800" cy="4304536"/>
          </a:xfrm>
        </p:spPr>
        <p:txBody>
          <a:bodyPr/>
          <a:lstStyle/>
          <a:p>
            <a:pPr eaLnBrk="1" hangingPunct="1"/>
            <a:r>
              <a:rPr lang="en-US" altLang="en-US" dirty="0" smtClean="0"/>
              <a:t>To access and use Medidata Rave, you need:</a:t>
            </a:r>
          </a:p>
          <a:p>
            <a:pPr lvl="1"/>
            <a:r>
              <a:rPr lang="en-US" altLang="en-US" dirty="0" smtClean="0"/>
              <a:t>Internet-enabled computer/laptop/tablet</a:t>
            </a:r>
          </a:p>
          <a:p>
            <a:pPr lvl="1"/>
            <a:r>
              <a:rPr lang="en-US" altLang="en-US" dirty="0" smtClean="0"/>
              <a:t>Internet Connection</a:t>
            </a:r>
          </a:p>
          <a:p>
            <a:pPr lvl="1"/>
            <a:r>
              <a:rPr lang="en-US" altLang="en-US" dirty="0" smtClean="0"/>
              <a:t>Web browser</a:t>
            </a:r>
          </a:p>
          <a:p>
            <a:pPr marL="0" indent="0" eaLnBrk="1" hangingPunct="1">
              <a:buNone/>
            </a:pPr>
            <a:endParaRPr lang="en-US" altLang="en-US" dirty="0" smtClean="0">
              <a:solidFill>
                <a:srgbClr val="FF0000"/>
              </a:solidFill>
            </a:endParaRPr>
          </a:p>
          <a:p>
            <a:endParaRPr lang="en-US" dirty="0"/>
          </a:p>
        </p:txBody>
      </p:sp>
    </p:spTree>
    <p:extLst>
      <p:ext uri="{BB962C8B-B14F-4D97-AF65-F5344CB8AC3E}">
        <p14:creationId xmlns:p14="http://schemas.microsoft.com/office/powerpoint/2010/main" val="1141325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User Accounts</a:t>
            </a:r>
            <a:endParaRPr lang="en-US" b="1"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2205" y="6167628"/>
            <a:ext cx="1524011" cy="525784"/>
          </a:xfrm>
          <a:prstGeom prst="rect">
            <a:avLst/>
          </a:prstGeom>
        </p:spPr>
      </p:pic>
      <p:sp>
        <p:nvSpPr>
          <p:cNvPr id="7" name="Content Placeholder 2"/>
          <p:cNvSpPr>
            <a:spLocks noGrp="1"/>
          </p:cNvSpPr>
          <p:nvPr>
            <p:ph idx="1"/>
          </p:nvPr>
        </p:nvSpPr>
        <p:spPr>
          <a:xfrm>
            <a:off x="304800" y="1600200"/>
            <a:ext cx="8305800" cy="4830320"/>
          </a:xfrm>
        </p:spPr>
        <p:txBody>
          <a:bodyPr/>
          <a:lstStyle/>
          <a:p>
            <a:pPr eaLnBrk="1" hangingPunct="1"/>
            <a:r>
              <a:rPr lang="en-US" altLang="en-US" dirty="0" smtClean="0"/>
              <a:t>Sites provide staff names and roles to SCHARP Clinical Data Managers (CDMs)</a:t>
            </a:r>
          </a:p>
          <a:p>
            <a:pPr marL="0" indent="0" eaLnBrk="1" hangingPunct="1">
              <a:buNone/>
            </a:pPr>
            <a:endParaRPr lang="en-US" altLang="en-US" dirty="0" smtClean="0"/>
          </a:p>
          <a:p>
            <a:pPr eaLnBrk="1" hangingPunct="1"/>
            <a:r>
              <a:rPr lang="en-US" altLang="en-US" dirty="0" smtClean="0"/>
              <a:t>SCHARP sets up user accounts</a:t>
            </a:r>
          </a:p>
          <a:p>
            <a:pPr marL="0" indent="0" eaLnBrk="1" hangingPunct="1">
              <a:buNone/>
            </a:pPr>
            <a:endParaRPr lang="en-US" altLang="en-US" dirty="0" smtClean="0"/>
          </a:p>
          <a:p>
            <a:pPr eaLnBrk="1" hangingPunct="1"/>
            <a:r>
              <a:rPr lang="en-US" altLang="en-US" dirty="0" smtClean="0"/>
              <a:t>Users receive e-mail invitation from iMedidata system to activate account</a:t>
            </a:r>
          </a:p>
          <a:p>
            <a:pPr lvl="1"/>
            <a:r>
              <a:rPr lang="en-US" altLang="en-US" dirty="0" smtClean="0"/>
              <a:t>Check junk or spam folder if needed</a:t>
            </a:r>
          </a:p>
          <a:p>
            <a:pPr lvl="1"/>
            <a:endParaRPr lang="en-US" altLang="en-US" dirty="0" smtClean="0"/>
          </a:p>
          <a:p>
            <a:pPr marL="0" indent="0" eaLnBrk="1" hangingPunct="1">
              <a:buNone/>
            </a:pPr>
            <a:endParaRPr lang="en-US" altLang="en-US" dirty="0" smtClean="0">
              <a:solidFill>
                <a:srgbClr val="FF0000"/>
              </a:solidFill>
            </a:endParaRPr>
          </a:p>
          <a:p>
            <a:endParaRPr lang="en-US" dirty="0"/>
          </a:p>
        </p:txBody>
      </p:sp>
    </p:spTree>
    <p:extLst>
      <p:ext uri="{BB962C8B-B14F-4D97-AF65-F5344CB8AC3E}">
        <p14:creationId xmlns:p14="http://schemas.microsoft.com/office/powerpoint/2010/main" val="24546539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Rave Invitation E-mail</a:t>
            </a:r>
            <a:endParaRPr lang="en-US" b="1"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2205" y="6167628"/>
            <a:ext cx="1524011" cy="525784"/>
          </a:xfrm>
          <a:prstGeom prst="rect">
            <a:avLst/>
          </a:prstGeom>
        </p:spPr>
      </p:pic>
      <p:sp>
        <p:nvSpPr>
          <p:cNvPr id="7" name="Content Placeholder 2"/>
          <p:cNvSpPr>
            <a:spLocks noGrp="1"/>
          </p:cNvSpPr>
          <p:nvPr>
            <p:ph idx="1"/>
          </p:nvPr>
        </p:nvSpPr>
        <p:spPr>
          <a:xfrm>
            <a:off x="304800" y="1600200"/>
            <a:ext cx="8305800" cy="4830320"/>
          </a:xfrm>
        </p:spPr>
        <p:txBody>
          <a:bodyPr/>
          <a:lstStyle/>
          <a:p>
            <a:pPr marL="457200" lvl="1" indent="0">
              <a:buNone/>
            </a:pPr>
            <a:endParaRPr lang="en-US" altLang="en-US" dirty="0" smtClean="0">
              <a:solidFill>
                <a:srgbClr val="FF0000"/>
              </a:solidFill>
            </a:endParaRPr>
          </a:p>
          <a:p>
            <a:pPr eaLnBrk="1" hangingPunct="1"/>
            <a:endParaRPr lang="en-US" altLang="en-US" dirty="0" smtClean="0">
              <a:solidFill>
                <a:srgbClr val="FF0000"/>
              </a:solidFill>
            </a:endParaRPr>
          </a:p>
          <a:p>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463" y="1600200"/>
            <a:ext cx="8380476" cy="4754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1433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 Activation</a:t>
            </a:r>
            <a:endParaRPr lang="en-US" dirty="0"/>
          </a:p>
        </p:txBody>
      </p:sp>
      <p:sp>
        <p:nvSpPr>
          <p:cNvPr id="3" name="Content Placeholder 2"/>
          <p:cNvSpPr>
            <a:spLocks noGrp="1"/>
          </p:cNvSpPr>
          <p:nvPr>
            <p:ph idx="1"/>
          </p:nvPr>
        </p:nvSpPr>
        <p:spPr>
          <a:xfrm>
            <a:off x="228600" y="1600200"/>
            <a:ext cx="8763000" cy="4785232"/>
          </a:xfrm>
        </p:spPr>
        <p:txBody>
          <a:bodyPr/>
          <a:lstStyle/>
          <a:p>
            <a:r>
              <a:rPr lang="en-US" dirty="0" smtClean="0"/>
              <a:t>Clicking on link in e-mail will take you to the account activation page</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8674" y="2667000"/>
            <a:ext cx="6076575" cy="4046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13333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iMedidata Portal</a:t>
            </a:r>
            <a:endParaRPr lang="en-US" dirty="0"/>
          </a:p>
        </p:txBody>
      </p:sp>
      <p:sp>
        <p:nvSpPr>
          <p:cNvPr id="3" name="Content Placeholder 2"/>
          <p:cNvSpPr>
            <a:spLocks noGrp="1"/>
          </p:cNvSpPr>
          <p:nvPr>
            <p:ph idx="1"/>
          </p:nvPr>
        </p:nvSpPr>
        <p:spPr>
          <a:xfrm>
            <a:off x="228600" y="1600200"/>
            <a:ext cx="8763000" cy="4785232"/>
          </a:xfrm>
        </p:spPr>
        <p:txBody>
          <a:bodyPr/>
          <a:lstStyle/>
          <a:p>
            <a:r>
              <a:rPr lang="en-US" dirty="0" smtClean="0"/>
              <a:t>Click “Activate” and iMedidata portal appears</a:t>
            </a: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203952"/>
            <a:ext cx="4781216" cy="4285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p:cNvSpPr txBox="1">
            <a:spLocks/>
          </p:cNvSpPr>
          <p:nvPr/>
        </p:nvSpPr>
        <p:spPr bwMode="auto">
          <a:xfrm>
            <a:off x="152400" y="2503224"/>
            <a:ext cx="4038600" cy="36873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buNone/>
            </a:pPr>
            <a:r>
              <a:rPr lang="en-US" altLang="en-US" sz="2800" dirty="0" smtClean="0">
                <a:solidFill>
                  <a:srgbClr val="669900"/>
                </a:solidFill>
              </a:rPr>
              <a:t>Log on using user name and password you just set up</a:t>
            </a:r>
          </a:p>
          <a:p>
            <a:pPr lvl="1" eaLnBrk="1" hangingPunct="1"/>
            <a:r>
              <a:rPr lang="en-US" altLang="en-US" sz="2400" dirty="0" smtClean="0">
                <a:solidFill>
                  <a:srgbClr val="669900"/>
                </a:solidFill>
              </a:rPr>
              <a:t>Remember for future access </a:t>
            </a:r>
            <a:r>
              <a:rPr lang="en-US" altLang="en-US" sz="2400" dirty="0" smtClean="0"/>
              <a:t>(</a:t>
            </a:r>
            <a:r>
              <a:rPr lang="en-US" altLang="en-US" sz="2400" dirty="0" smtClean="0">
                <a:hlinkClick r:id="rId4"/>
              </a:rPr>
              <a:t>www.imedidata.com</a:t>
            </a:r>
            <a:r>
              <a:rPr lang="en-US" altLang="en-US" sz="2400" dirty="0" smtClean="0"/>
              <a:t>)</a:t>
            </a:r>
          </a:p>
          <a:p>
            <a:pPr marL="457200" lvl="1" indent="0" eaLnBrk="1" hangingPunct="1">
              <a:buFont typeface="Arial" charset="0"/>
              <a:buNone/>
            </a:pPr>
            <a:endParaRPr lang="en-US" altLang="en-US" dirty="0" smtClean="0"/>
          </a:p>
          <a:p>
            <a:pPr lvl="1" eaLnBrk="1" hangingPunct="1"/>
            <a:endParaRPr lang="en-US" altLang="en-US" dirty="0" smtClean="0">
              <a:solidFill>
                <a:srgbClr val="FF0000"/>
              </a:solidFill>
            </a:endParaRPr>
          </a:p>
          <a:p>
            <a:pPr marL="0" indent="0" eaLnBrk="1" hangingPunct="1">
              <a:buNone/>
            </a:pPr>
            <a:endParaRPr lang="en-US" altLang="en-US" dirty="0" smtClean="0">
              <a:solidFill>
                <a:srgbClr val="FF0000"/>
              </a:solidFill>
            </a:endParaRPr>
          </a:p>
          <a:p>
            <a:pPr eaLnBrk="1" hangingPunct="1"/>
            <a:endParaRPr lang="en-US" dirty="0"/>
          </a:p>
        </p:txBody>
      </p:sp>
    </p:spTree>
    <p:extLst>
      <p:ext uri="{BB962C8B-B14F-4D97-AF65-F5344CB8AC3E}">
        <p14:creationId xmlns:p14="http://schemas.microsoft.com/office/powerpoint/2010/main" val="27200823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Terms of Use</a:t>
            </a:r>
            <a:endParaRPr lang="en-US" b="1"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2205" y="6167628"/>
            <a:ext cx="1524011" cy="525784"/>
          </a:xfrm>
          <a:prstGeom prst="rect">
            <a:avLst/>
          </a:prstGeom>
        </p:spPr>
      </p:pic>
      <p:sp>
        <p:nvSpPr>
          <p:cNvPr id="3" name="Content Placeholder 2"/>
          <p:cNvSpPr>
            <a:spLocks noGrp="1"/>
          </p:cNvSpPr>
          <p:nvPr>
            <p:ph idx="1"/>
          </p:nvPr>
        </p:nvSpPr>
        <p:spPr>
          <a:xfrm>
            <a:off x="228600" y="1524000"/>
            <a:ext cx="8610600" cy="4861432"/>
          </a:xfrm>
        </p:spPr>
        <p:txBody>
          <a:bodyPr/>
          <a:lstStyle/>
          <a:p>
            <a:r>
              <a:rPr lang="en-US" dirty="0" err="1" smtClean="0"/>
              <a:t>eSign</a:t>
            </a:r>
            <a:r>
              <a:rPr lang="en-US" dirty="0" smtClean="0"/>
              <a:t> this </a:t>
            </a:r>
            <a:r>
              <a:rPr lang="en-US" dirty="0"/>
              <a:t>agreement one time. Use the username and password you </a:t>
            </a:r>
            <a:r>
              <a:rPr lang="en-US" dirty="0" smtClean="0"/>
              <a:t>just set up</a:t>
            </a:r>
            <a:endParaRPr lang="en-US"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3999" y="2681574"/>
            <a:ext cx="5948057" cy="3947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46220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1708660"/>
            <a:ext cx="8229600" cy="45678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b="1" dirty="0" smtClean="0"/>
              <a:t>Accept Test Database Invitation</a:t>
            </a:r>
            <a:endParaRPr lang="en-US" b="1"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42205" y="6167628"/>
            <a:ext cx="1524011" cy="525784"/>
          </a:xfrm>
          <a:prstGeom prst="rect">
            <a:avLst/>
          </a:prstGeom>
        </p:spPr>
      </p:pic>
      <p:sp>
        <p:nvSpPr>
          <p:cNvPr id="7" name="Oval 6"/>
          <p:cNvSpPr/>
          <p:nvPr/>
        </p:nvSpPr>
        <p:spPr>
          <a:xfrm>
            <a:off x="5715000" y="2895600"/>
            <a:ext cx="3048000" cy="533400"/>
          </a:xfrm>
          <a:prstGeom prst="ellipse">
            <a:avLst/>
          </a:prstGeom>
          <a:noFill/>
          <a:ln>
            <a:solidFill>
              <a:srgbClr val="9A0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2"/>
          <p:cNvSpPr txBox="1">
            <a:spLocks/>
          </p:cNvSpPr>
          <p:nvPr/>
        </p:nvSpPr>
        <p:spPr bwMode="auto">
          <a:xfrm>
            <a:off x="152400" y="5105400"/>
            <a:ext cx="8839200" cy="1062228"/>
          </a:xfrm>
          <a:prstGeom prst="rect">
            <a:avLst/>
          </a:prstGeom>
          <a:solidFill>
            <a:srgbClr val="92D050"/>
          </a:solidFill>
          <a:ln>
            <a:noFill/>
          </a:ln>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eaLnBrk="1" hangingPunct="1"/>
            <a:r>
              <a:rPr lang="en-US" dirty="0" smtClean="0"/>
              <a:t>Begin familiarizing with database structure, enter test data, ask questions, plan ahead</a:t>
            </a:r>
            <a:endParaRPr lang="en-US" dirty="0"/>
          </a:p>
        </p:txBody>
      </p:sp>
    </p:spTree>
    <p:extLst>
      <p:ext uri="{BB962C8B-B14F-4D97-AF65-F5344CB8AC3E}">
        <p14:creationId xmlns:p14="http://schemas.microsoft.com/office/powerpoint/2010/main" val="12002986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OWBARVISIBLE" val="True"/>
  <p:tag name="CSVFORMAT" val="0"/>
  <p:tag name="COUNTDOWNSTYLE" val="-1"/>
  <p:tag name="COUNTDOWNSECONDS" val="10"/>
  <p:tag name="BACKUPSESSIONS" val="True"/>
  <p:tag name="REVIEWONLY" val="False"/>
  <p:tag name="RACEENDPOINTS" val="100"/>
  <p:tag name="PARTICIPANTSINLEADERBOARD" val="5"/>
  <p:tag name="BUBBLESIZEVISIBLE" val="True"/>
  <p:tag name="CUSTOMGRIDBACKCOLOR" val="-722948"/>
  <p:tag name="CUSTOMCELLBACKCOLOR3" val="-268652"/>
  <p:tag name="DISPLAYDEVICENUMBER" val="True"/>
  <p:tag name="AUTOSIZEGRID" val="True"/>
  <p:tag name="POLLINGCYCLE" val="2"/>
  <p:tag name="INCLUDENONRESPONDERS" val="False"/>
  <p:tag name="CORRECTPOINTVALUE" val="1"/>
  <p:tag name="ZEROBASED" val="False"/>
  <p:tag name="FIBDISPLAYRESULTS" val="True"/>
  <p:tag name="PRRESPONSE1" val="10"/>
  <p:tag name="PRRESPONSE5" val="6"/>
  <p:tag name="PRRESPONSE9" val="2"/>
  <p:tag name="TASKPANEKEY" val="61d8a3e7-4184-4e7d-9c93-462baf318fb2"/>
  <p:tag name="USESECONDARYMONITOR" val="True"/>
  <p:tag name="ANSWERNOWTEXT" val="Answer Now"/>
  <p:tag name="INPUTSOURCE" val="1"/>
  <p:tag name="CHARTVALUEFORMAT" val="0%"/>
  <p:tag name="STDCHART" val="1"/>
  <p:tag name="TEAMSINLEADERBOARD" val="5"/>
  <p:tag name="BUBBLEGROUPING" val="3"/>
  <p:tag name="CUSTOMCELLBACKCOLOR2" val="-13395457"/>
  <p:tag name="DISPLAYDEVICEID" val="True"/>
  <p:tag name="GRIDPOSITION" val="1"/>
  <p:tag name="RESETCHARTS" val="True"/>
  <p:tag name="INCORRECTPOINTVALUE" val="0"/>
  <p:tag name="CHARTSCALE" val="True"/>
  <p:tag name="FIBDISPLAYKEYWORDS" val="True"/>
  <p:tag name="PRRESPONSE6" val="5"/>
  <p:tag name="SHOWFLASHWARNING" val="True"/>
  <p:tag name="EXPANDSHOWBAR" val="False"/>
  <p:tag name="RESPCOUNTERSTYLE" val="-1"/>
  <p:tag name="ALLOWDUPLICATES" val="False"/>
  <p:tag name="AUTOUPDATEALIASES" val="True"/>
  <p:tag name="MAXRESPONDERS" val="5"/>
  <p:tag name="CUSTOMCELLFORECOLOR" val="-16777216"/>
  <p:tag name="DISPLAYNAME" val="True"/>
  <p:tag name="GRIDFONTSIZE" val="12"/>
  <p:tag name="INCLUDEPPT" val="True"/>
  <p:tag name="AUTOADJUSTPARTRANGE" val="True"/>
  <p:tag name="PRRESPONSE2" val="9"/>
  <p:tag name="PRRESPONSE8" val="3"/>
  <p:tag name="POWERPOINTVERSION" val="14.0"/>
  <p:tag name="RESPCOUNTERFORMAT" val="0"/>
  <p:tag name="AUTOADVANCE" val="False"/>
  <p:tag name="SKIPREMAININGRACESLIDES" val="True"/>
  <p:tag name="CUSTOMCELLBACKCOLOR1" val="-657956"/>
  <p:tag name="GRIDROTATIONINTERVAL" val="2"/>
  <p:tag name="MULTIRESPDIVISOR" val="1"/>
  <p:tag name="ADVANCEDSETTINGSVIEW" val="False"/>
  <p:tag name="PRRESPONSE4" val="7"/>
  <p:tag name="TPVERSION" val="2008"/>
  <p:tag name="RESPTABLESTYLE" val="-1"/>
  <p:tag name="RACERSMAXDISPLAYED" val="5"/>
  <p:tag name="DEFAULTNUMTEAMS" val="5"/>
  <p:tag name="GRIDSIZE" val="{Width=800, Height=600}"/>
  <p:tag name="REALTIMEBACKUP" val="False"/>
  <p:tag name="PRRESPONSE3" val="8"/>
  <p:tag name="SAVECSVWITHSESSION" val="False"/>
  <p:tag name="BACKUPMAINTENANCE" val="7"/>
  <p:tag name="BUBBLEVALUEFORMAT" val="0.0"/>
  <p:tag name="CHARTCOLORS" val="0"/>
  <p:tag name="FIBNUMRESULTS" val="5"/>
  <p:tag name="ALWAYSOPENPOLL" val="False"/>
  <p:tag name="ROTATIONINTERVAL" val="2"/>
  <p:tag name="USESCHEMECOLORS" val="True"/>
  <p:tag name="REALTIMEBACKUPPATH" val="(None)"/>
  <p:tag name="BULLETTYPE" val="3"/>
  <p:tag name="BUBBLENAMEVISIBLE" val="True"/>
  <p:tag name="ALLOWUSERFEEDBACK" val="True"/>
  <p:tag name="ANSWERNOWSTYLE" val="-1"/>
  <p:tag name="GRIDOPACITY" val="90"/>
  <p:tag name="PRRESPONSE10" val="1"/>
  <p:tag name="CHARTLABELS" val="1"/>
  <p:tag name="RACEANIMATIONSPEED" val="3"/>
  <p:tag name="NUMRESPONSES" val="1"/>
  <p:tag name="CUSTOMCELLBACKCOLOR4" val="-8355712"/>
  <p:tag name="PRRESPONSE7" val="4"/>
  <p:tag name="FIBINCLUDEOTHER" val="True"/>
  <p:tag name="DELIMITERS" val="3.1"/>
  <p:tag name="TPFULLVERSION" val="4.3.2.1178"/>
</p:tagLst>
</file>

<file path=ppt/theme/theme1.xml><?xml version="1.0" encoding="utf-8"?>
<a:theme xmlns:a="http://schemas.openxmlformats.org/drawingml/2006/main" name="4_Quadrant">
  <a:themeElements>
    <a:clrScheme name="Quadrant 12">
      <a:dk1>
        <a:srgbClr val="000000"/>
      </a:dk1>
      <a:lt1>
        <a:srgbClr val="FFFFFF"/>
      </a:lt1>
      <a:dk2>
        <a:srgbClr val="000000"/>
      </a:dk2>
      <a:lt2>
        <a:srgbClr val="669900"/>
      </a:lt2>
      <a:accent1>
        <a:srgbClr val="800080"/>
      </a:accent1>
      <a:accent2>
        <a:srgbClr val="800080"/>
      </a:accent2>
      <a:accent3>
        <a:srgbClr val="FFFFFF"/>
      </a:accent3>
      <a:accent4>
        <a:srgbClr val="000000"/>
      </a:accent4>
      <a:accent5>
        <a:srgbClr val="C0AAC0"/>
      </a:accent5>
      <a:accent6>
        <a:srgbClr val="730073"/>
      </a:accent6>
      <a:hlink>
        <a:srgbClr val="996633"/>
      </a:hlink>
      <a:folHlink>
        <a:srgbClr val="993300"/>
      </a:folHlink>
    </a:clrScheme>
    <a:fontScheme name="Quadra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
      <a:clrScheme name="Quadrant 10">
        <a:dk1>
          <a:srgbClr val="000000"/>
        </a:dk1>
        <a:lt1>
          <a:srgbClr val="FFFFFF"/>
        </a:lt1>
        <a:dk2>
          <a:srgbClr val="420000"/>
        </a:dk2>
        <a:lt2>
          <a:srgbClr val="669900"/>
        </a:lt2>
        <a:accent1>
          <a:srgbClr val="800080"/>
        </a:accent1>
        <a:accent2>
          <a:srgbClr val="999966"/>
        </a:accent2>
        <a:accent3>
          <a:srgbClr val="FFFFFF"/>
        </a:accent3>
        <a:accent4>
          <a:srgbClr val="000000"/>
        </a:accent4>
        <a:accent5>
          <a:srgbClr val="C0AAC0"/>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11">
        <a:dk1>
          <a:srgbClr val="000000"/>
        </a:dk1>
        <a:lt1>
          <a:srgbClr val="FFFFFF"/>
        </a:lt1>
        <a:dk2>
          <a:srgbClr val="420000"/>
        </a:dk2>
        <a:lt2>
          <a:srgbClr val="669900"/>
        </a:lt2>
        <a:accent1>
          <a:srgbClr val="800080"/>
        </a:accent1>
        <a:accent2>
          <a:srgbClr val="800080"/>
        </a:accent2>
        <a:accent3>
          <a:srgbClr val="FFFFFF"/>
        </a:accent3>
        <a:accent4>
          <a:srgbClr val="000000"/>
        </a:accent4>
        <a:accent5>
          <a:srgbClr val="C0AAC0"/>
        </a:accent5>
        <a:accent6>
          <a:srgbClr val="730073"/>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12">
        <a:dk1>
          <a:srgbClr val="000000"/>
        </a:dk1>
        <a:lt1>
          <a:srgbClr val="FFFFFF"/>
        </a:lt1>
        <a:dk2>
          <a:srgbClr val="000000"/>
        </a:dk2>
        <a:lt2>
          <a:srgbClr val="669900"/>
        </a:lt2>
        <a:accent1>
          <a:srgbClr val="800080"/>
        </a:accent1>
        <a:accent2>
          <a:srgbClr val="800080"/>
        </a:accent2>
        <a:accent3>
          <a:srgbClr val="FFFFFF"/>
        </a:accent3>
        <a:accent4>
          <a:srgbClr val="000000"/>
        </a:accent4>
        <a:accent5>
          <a:srgbClr val="C0AAC0"/>
        </a:accent5>
        <a:accent6>
          <a:srgbClr val="730073"/>
        </a:accent6>
        <a:hlink>
          <a:srgbClr val="996633"/>
        </a:hlink>
        <a:folHlink>
          <a:srgbClr val="9933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5248</TotalTime>
  <Words>536</Words>
  <Application>Microsoft Office PowerPoint</Application>
  <PresentationFormat>On-screen Show (4:3)</PresentationFormat>
  <Paragraphs>90</Paragraphs>
  <Slides>16</Slides>
  <Notes>15</Notes>
  <HiddenSlides>0</HiddenSlides>
  <MMClips>0</MMClips>
  <ScaleCrop>false</ScaleCrop>
  <HeadingPairs>
    <vt:vector size="4" baseType="variant">
      <vt:variant>
        <vt:lpstr>Theme</vt:lpstr>
      </vt:variant>
      <vt:variant>
        <vt:i4>4</vt:i4>
      </vt:variant>
      <vt:variant>
        <vt:lpstr>Slide Titles</vt:lpstr>
      </vt:variant>
      <vt:variant>
        <vt:i4>16</vt:i4>
      </vt:variant>
    </vt:vector>
  </HeadingPairs>
  <TitlesOfParts>
    <vt:vector size="20" baseType="lpstr">
      <vt:lpstr>4_Quadrant</vt:lpstr>
      <vt:lpstr>2_Office Theme</vt:lpstr>
      <vt:lpstr>3_Office Theme</vt:lpstr>
      <vt:lpstr>Office Theme</vt:lpstr>
      <vt:lpstr>Medidata Rave Start-up Information</vt:lpstr>
      <vt:lpstr>Presentation Overview</vt:lpstr>
      <vt:lpstr>System Requirements</vt:lpstr>
      <vt:lpstr>User Accounts</vt:lpstr>
      <vt:lpstr>Rave Invitation E-mail</vt:lpstr>
      <vt:lpstr>Account Activation</vt:lpstr>
      <vt:lpstr>iMedidata Portal</vt:lpstr>
      <vt:lpstr>Terms of Use</vt:lpstr>
      <vt:lpstr>Accept Test Database Invitation</vt:lpstr>
      <vt:lpstr>Complete eLearning Modules</vt:lpstr>
      <vt:lpstr>Your eLearning Modules</vt:lpstr>
      <vt:lpstr>Site Roles in Medidata</vt:lpstr>
      <vt:lpstr>Site eLearning Modules</vt:lpstr>
      <vt:lpstr>Next Steps</vt:lpstr>
      <vt:lpstr>Support</vt:lpstr>
      <vt:lpstr>Questions?</vt:lpstr>
    </vt:vector>
  </TitlesOfParts>
  <Company>MTN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Microbicides 2008</dc:title>
  <dc:creator>rullcm</dc:creator>
  <cp:lastModifiedBy>Peda, Melissa A</cp:lastModifiedBy>
  <cp:revision>385</cp:revision>
  <cp:lastPrinted>2014-09-26T13:04:48Z</cp:lastPrinted>
  <dcterms:created xsi:type="dcterms:W3CDTF">2008-01-29T12:38:48Z</dcterms:created>
  <dcterms:modified xsi:type="dcterms:W3CDTF">2016-09-19T16:16:25Z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