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5"/>
    <p:sldMasterId id="2147483774" r:id="rId6"/>
    <p:sldMasterId id="2147483795" r:id="rId7"/>
  </p:sldMasterIdLst>
  <p:notesMasterIdLst>
    <p:notesMasterId r:id="rId41"/>
  </p:notesMasterIdLst>
  <p:handoutMasterIdLst>
    <p:handoutMasterId r:id="rId42"/>
  </p:handoutMasterIdLst>
  <p:sldIdLst>
    <p:sldId id="639" r:id="rId8"/>
    <p:sldId id="640" r:id="rId9"/>
    <p:sldId id="570" r:id="rId10"/>
    <p:sldId id="642" r:id="rId11"/>
    <p:sldId id="641" r:id="rId12"/>
    <p:sldId id="597" r:id="rId13"/>
    <p:sldId id="627" r:id="rId14"/>
    <p:sldId id="634" r:id="rId15"/>
    <p:sldId id="613" r:id="rId16"/>
    <p:sldId id="632" r:id="rId17"/>
    <p:sldId id="646" r:id="rId18"/>
    <p:sldId id="643" r:id="rId19"/>
    <p:sldId id="637" r:id="rId20"/>
    <p:sldId id="650" r:id="rId21"/>
    <p:sldId id="635" r:id="rId22"/>
    <p:sldId id="638" r:id="rId23"/>
    <p:sldId id="612" r:id="rId24"/>
    <p:sldId id="619" r:id="rId25"/>
    <p:sldId id="651" r:id="rId26"/>
    <p:sldId id="616" r:id="rId27"/>
    <p:sldId id="615" r:id="rId28"/>
    <p:sldId id="625" r:id="rId29"/>
    <p:sldId id="623" r:id="rId30"/>
    <p:sldId id="620" r:id="rId31"/>
    <p:sldId id="617" r:id="rId32"/>
    <p:sldId id="652" r:id="rId33"/>
    <p:sldId id="604" r:id="rId34"/>
    <p:sldId id="622" r:id="rId35"/>
    <p:sldId id="653" r:id="rId36"/>
    <p:sldId id="654" r:id="rId37"/>
    <p:sldId id="655" r:id="rId38"/>
    <p:sldId id="656" r:id="rId39"/>
    <p:sldId id="602" r:id="rId40"/>
  </p:sldIdLst>
  <p:sldSz cx="9144000" cy="6858000" type="screen4x3"/>
  <p:notesSz cx="7053263" cy="9372600"/>
  <p:custDataLst>
    <p:tags r:id="rId4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PMC" initials="U" lastIdx="3" clrIdx="0"/>
  <p:cmAuthor id="1" name="Jonathan Lucas (US - NC)" initials="JL" lastIdx="1" clrIdx="1"/>
  <p:cmAuthor id="2" name="Ashley Mayo" initials="AM" lastIdx="26" clrIdx="2">
    <p:extLst/>
  </p:cmAuthor>
  <p:cmAuthor id="3" name="Jennifer Balkus" initials="" lastIdx="0" clrIdx="3"/>
  <p:cmAuthor id="4" name="Rachel Scheckter" initials="RS" lastIdx="2" clrIdx="4">
    <p:extLst>
      <p:ext uri="{19B8F6BF-5375-455C-9EA6-DF929625EA0E}">
        <p15:presenceInfo xmlns:p15="http://schemas.microsoft.com/office/powerpoint/2012/main" userId="S-1-5-21-3803739944-511804359-1636214392-17840" providerId="AD"/>
      </p:ext>
    </p:extLst>
  </p:cmAuthor>
  <p:cmAuthor id="5" name="Morgan Garcia" initials="MG" lastIdx="6" clrIdx="5">
    <p:extLst>
      <p:ext uri="{19B8F6BF-5375-455C-9EA6-DF929625EA0E}">
        <p15:presenceInfo xmlns:p15="http://schemas.microsoft.com/office/powerpoint/2012/main" userId="S-1-5-21-3803739944-511804359-1636214392-394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0074"/>
    <a:srgbClr val="32EE36"/>
    <a:srgbClr val="CC0000"/>
    <a:srgbClr val="92D050"/>
    <a:srgbClr val="F3F3F3"/>
    <a:srgbClr val="F0DCF0"/>
    <a:srgbClr val="FFE1FF"/>
    <a:srgbClr val="9A004D"/>
    <a:srgbClr val="660033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3357" autoAdjust="0"/>
  </p:normalViewPr>
  <p:slideViewPr>
    <p:cSldViewPr>
      <p:cViewPr varScale="1">
        <p:scale>
          <a:sx n="66" d="100"/>
          <a:sy n="66" d="100"/>
        </p:scale>
        <p:origin x="123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handoutMaster" Target="handoutMasters/handoutMaster1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ags" Target="tags/tag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2E34C9-9D02-44BC-B87C-8C4B5790BD44}" type="doc">
      <dgm:prSet loTypeId="urn:microsoft.com/office/officeart/2005/8/layout/gear1" loCatId="relationship" qsTypeId="urn:microsoft.com/office/officeart/2005/8/quickstyle/simple1" qsCatId="simple" csTypeId="urn:microsoft.com/office/officeart/2005/8/colors/colorful1" csCatId="colorful" phldr="1"/>
      <dgm:spPr/>
    </dgm:pt>
    <dgm:pt modelId="{AFA8EC43-AD36-4DF7-9F3B-7F583754D685}">
      <dgm:prSet phldrT="[Text]"/>
      <dgm:spPr/>
      <dgm:t>
        <a:bodyPr/>
        <a:lstStyle/>
        <a:p>
          <a:r>
            <a:rPr lang="en-US" dirty="0" smtClean="0"/>
            <a:t>People</a:t>
          </a:r>
          <a:endParaRPr lang="en-US" dirty="0"/>
        </a:p>
      </dgm:t>
    </dgm:pt>
    <dgm:pt modelId="{1457BECC-7CB4-418A-8FB6-C06E8A47D0F6}" type="parTrans" cxnId="{D12FCB2C-A391-4320-9C8D-2DE8117899E5}">
      <dgm:prSet/>
      <dgm:spPr/>
      <dgm:t>
        <a:bodyPr/>
        <a:lstStyle/>
        <a:p>
          <a:endParaRPr lang="en-US"/>
        </a:p>
      </dgm:t>
    </dgm:pt>
    <dgm:pt modelId="{82605F5B-8B82-4FEA-ACCB-30B8B1D3C509}" type="sibTrans" cxnId="{D12FCB2C-A391-4320-9C8D-2DE8117899E5}">
      <dgm:prSet/>
      <dgm:spPr/>
      <dgm:t>
        <a:bodyPr/>
        <a:lstStyle/>
        <a:p>
          <a:endParaRPr lang="en-US"/>
        </a:p>
      </dgm:t>
    </dgm:pt>
    <dgm:pt modelId="{9BC6C103-6102-42BD-B89D-97AB7A5FAD4D}">
      <dgm:prSet phldrT="[Text]"/>
      <dgm:spPr/>
      <dgm:t>
        <a:bodyPr/>
        <a:lstStyle/>
        <a:p>
          <a:r>
            <a:rPr lang="en-US" dirty="0" smtClean="0"/>
            <a:t>Systems</a:t>
          </a:r>
          <a:endParaRPr lang="en-US" dirty="0"/>
        </a:p>
      </dgm:t>
    </dgm:pt>
    <dgm:pt modelId="{9DD30A38-BCCE-48BE-A8E8-21BEB88228D8}" type="parTrans" cxnId="{2E6361ED-C8EB-436D-8367-C11330B21EA7}">
      <dgm:prSet/>
      <dgm:spPr/>
      <dgm:t>
        <a:bodyPr/>
        <a:lstStyle/>
        <a:p>
          <a:endParaRPr lang="en-US"/>
        </a:p>
      </dgm:t>
    </dgm:pt>
    <dgm:pt modelId="{FE0F9A99-B854-44A6-A7C6-31F0B7213BEC}" type="sibTrans" cxnId="{2E6361ED-C8EB-436D-8367-C11330B21EA7}">
      <dgm:prSet/>
      <dgm:spPr/>
      <dgm:t>
        <a:bodyPr/>
        <a:lstStyle/>
        <a:p>
          <a:endParaRPr lang="en-US"/>
        </a:p>
      </dgm:t>
    </dgm:pt>
    <dgm:pt modelId="{CA0A2CF8-FF6D-4AB9-8E90-800FB6684969}">
      <dgm:prSet phldrT="[Text]"/>
      <dgm:spPr/>
      <dgm:t>
        <a:bodyPr/>
        <a:lstStyle/>
        <a:p>
          <a:r>
            <a:rPr lang="en-US" dirty="0" smtClean="0"/>
            <a:t>Infrastructure</a:t>
          </a:r>
          <a:endParaRPr lang="en-US" dirty="0"/>
        </a:p>
      </dgm:t>
    </dgm:pt>
    <dgm:pt modelId="{F7FFD5A4-2C2D-4DAC-B754-DCD77DA29701}" type="parTrans" cxnId="{7946213A-0F5D-40A5-BF32-E7FC0134C49B}">
      <dgm:prSet/>
      <dgm:spPr/>
      <dgm:t>
        <a:bodyPr/>
        <a:lstStyle/>
        <a:p>
          <a:endParaRPr lang="en-US"/>
        </a:p>
      </dgm:t>
    </dgm:pt>
    <dgm:pt modelId="{FBA1DAAC-901B-4384-87DF-0C17A8E9C341}" type="sibTrans" cxnId="{7946213A-0F5D-40A5-BF32-E7FC0134C49B}">
      <dgm:prSet/>
      <dgm:spPr/>
      <dgm:t>
        <a:bodyPr/>
        <a:lstStyle/>
        <a:p>
          <a:endParaRPr lang="en-US"/>
        </a:p>
      </dgm:t>
    </dgm:pt>
    <dgm:pt modelId="{91F6EA82-DDEE-4099-8F62-FE91BA872DF2}" type="pres">
      <dgm:prSet presAssocID="{852E34C9-9D02-44BC-B87C-8C4B5790BD4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88EAF24-2304-4C7C-9232-FD379E7EEAD2}" type="pres">
      <dgm:prSet presAssocID="{AFA8EC43-AD36-4DF7-9F3B-7F583754D685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8620B-5CBE-4502-943B-72AF8615B53D}" type="pres">
      <dgm:prSet presAssocID="{AFA8EC43-AD36-4DF7-9F3B-7F583754D685}" presName="gear1srcNode" presStyleLbl="node1" presStyleIdx="0" presStyleCnt="3"/>
      <dgm:spPr/>
      <dgm:t>
        <a:bodyPr/>
        <a:lstStyle/>
        <a:p>
          <a:endParaRPr lang="en-US"/>
        </a:p>
      </dgm:t>
    </dgm:pt>
    <dgm:pt modelId="{F6558E1F-E852-4C15-A836-F954F73ADA36}" type="pres">
      <dgm:prSet presAssocID="{AFA8EC43-AD36-4DF7-9F3B-7F583754D685}" presName="gear1dstNode" presStyleLbl="node1" presStyleIdx="0" presStyleCnt="3"/>
      <dgm:spPr/>
      <dgm:t>
        <a:bodyPr/>
        <a:lstStyle/>
        <a:p>
          <a:endParaRPr lang="en-US"/>
        </a:p>
      </dgm:t>
    </dgm:pt>
    <dgm:pt modelId="{0C08D446-1F8D-4B75-A569-40E69DFA501F}" type="pres">
      <dgm:prSet presAssocID="{9BC6C103-6102-42BD-B89D-97AB7A5FAD4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7EC07-7730-4C65-99E9-B8869A82C2AF}" type="pres">
      <dgm:prSet presAssocID="{9BC6C103-6102-42BD-B89D-97AB7A5FAD4D}" presName="gear2srcNode" presStyleLbl="node1" presStyleIdx="1" presStyleCnt="3"/>
      <dgm:spPr/>
      <dgm:t>
        <a:bodyPr/>
        <a:lstStyle/>
        <a:p>
          <a:endParaRPr lang="en-US"/>
        </a:p>
      </dgm:t>
    </dgm:pt>
    <dgm:pt modelId="{A09A2DBD-80CA-4D52-B90A-7D0FAE40A7B7}" type="pres">
      <dgm:prSet presAssocID="{9BC6C103-6102-42BD-B89D-97AB7A5FAD4D}" presName="gear2dstNode" presStyleLbl="node1" presStyleIdx="1" presStyleCnt="3"/>
      <dgm:spPr/>
      <dgm:t>
        <a:bodyPr/>
        <a:lstStyle/>
        <a:p>
          <a:endParaRPr lang="en-US"/>
        </a:p>
      </dgm:t>
    </dgm:pt>
    <dgm:pt modelId="{317688A4-79FA-4E76-A5FC-168FD3830F72}" type="pres">
      <dgm:prSet presAssocID="{CA0A2CF8-FF6D-4AB9-8E90-800FB6684969}" presName="gear3" presStyleLbl="node1" presStyleIdx="2" presStyleCnt="3"/>
      <dgm:spPr/>
      <dgm:t>
        <a:bodyPr/>
        <a:lstStyle/>
        <a:p>
          <a:endParaRPr lang="en-US"/>
        </a:p>
      </dgm:t>
    </dgm:pt>
    <dgm:pt modelId="{058F028D-B528-4AFD-AD31-4EEFC09256D0}" type="pres">
      <dgm:prSet presAssocID="{CA0A2CF8-FF6D-4AB9-8E90-800FB668496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E603D-A061-48D7-ADAB-CBFB218F7E37}" type="pres">
      <dgm:prSet presAssocID="{CA0A2CF8-FF6D-4AB9-8E90-800FB6684969}" presName="gear3srcNode" presStyleLbl="node1" presStyleIdx="2" presStyleCnt="3"/>
      <dgm:spPr/>
      <dgm:t>
        <a:bodyPr/>
        <a:lstStyle/>
        <a:p>
          <a:endParaRPr lang="en-US"/>
        </a:p>
      </dgm:t>
    </dgm:pt>
    <dgm:pt modelId="{DEFB9678-3F5D-47E4-9DBA-616A8C8C1085}" type="pres">
      <dgm:prSet presAssocID="{CA0A2CF8-FF6D-4AB9-8E90-800FB6684969}" presName="gear3dstNode" presStyleLbl="node1" presStyleIdx="2" presStyleCnt="3"/>
      <dgm:spPr/>
      <dgm:t>
        <a:bodyPr/>
        <a:lstStyle/>
        <a:p>
          <a:endParaRPr lang="en-US"/>
        </a:p>
      </dgm:t>
    </dgm:pt>
    <dgm:pt modelId="{05ABEDB4-AF0B-46F3-932D-4A81F3950299}" type="pres">
      <dgm:prSet presAssocID="{82605F5B-8B82-4FEA-ACCB-30B8B1D3C509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49969ABA-C909-4BBA-AEE8-EF8F979199E8}" type="pres">
      <dgm:prSet presAssocID="{FE0F9A99-B854-44A6-A7C6-31F0B7213BEC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136A7794-D042-4565-84B7-8A4E78FCDC14}" type="pres">
      <dgm:prSet presAssocID="{FBA1DAAC-901B-4384-87DF-0C17A8E9C34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B9DAB07-1907-46E4-8C97-698092886A7F}" type="presOf" srcId="{9BC6C103-6102-42BD-B89D-97AB7A5FAD4D}" destId="{0C08D446-1F8D-4B75-A569-40E69DFA501F}" srcOrd="0" destOrd="0" presId="urn:microsoft.com/office/officeart/2005/8/layout/gear1"/>
    <dgm:cxn modelId="{D12FCB2C-A391-4320-9C8D-2DE8117899E5}" srcId="{852E34C9-9D02-44BC-B87C-8C4B5790BD44}" destId="{AFA8EC43-AD36-4DF7-9F3B-7F583754D685}" srcOrd="0" destOrd="0" parTransId="{1457BECC-7CB4-418A-8FB6-C06E8A47D0F6}" sibTransId="{82605F5B-8B82-4FEA-ACCB-30B8B1D3C509}"/>
    <dgm:cxn modelId="{831BE5F0-92F9-4874-B7A6-F8AF04854FF9}" type="presOf" srcId="{CA0A2CF8-FF6D-4AB9-8E90-800FB6684969}" destId="{DEFB9678-3F5D-47E4-9DBA-616A8C8C1085}" srcOrd="3" destOrd="0" presId="urn:microsoft.com/office/officeart/2005/8/layout/gear1"/>
    <dgm:cxn modelId="{796BB027-43F1-48BA-8629-BD85594B8288}" type="presOf" srcId="{9BC6C103-6102-42BD-B89D-97AB7A5FAD4D}" destId="{A09A2DBD-80CA-4D52-B90A-7D0FAE40A7B7}" srcOrd="2" destOrd="0" presId="urn:microsoft.com/office/officeart/2005/8/layout/gear1"/>
    <dgm:cxn modelId="{5A08C590-ABCF-474A-93A3-93DF7468E9B8}" type="presOf" srcId="{852E34C9-9D02-44BC-B87C-8C4B5790BD44}" destId="{91F6EA82-DDEE-4099-8F62-FE91BA872DF2}" srcOrd="0" destOrd="0" presId="urn:microsoft.com/office/officeart/2005/8/layout/gear1"/>
    <dgm:cxn modelId="{7318021A-E80E-448C-AA99-CADD7EBDD2C1}" type="presOf" srcId="{FBA1DAAC-901B-4384-87DF-0C17A8E9C341}" destId="{136A7794-D042-4565-84B7-8A4E78FCDC14}" srcOrd="0" destOrd="0" presId="urn:microsoft.com/office/officeart/2005/8/layout/gear1"/>
    <dgm:cxn modelId="{1604E779-EBFF-4B48-8F57-1D3CFBEB5C81}" type="presOf" srcId="{CA0A2CF8-FF6D-4AB9-8E90-800FB6684969}" destId="{58EE603D-A061-48D7-ADAB-CBFB218F7E37}" srcOrd="2" destOrd="0" presId="urn:microsoft.com/office/officeart/2005/8/layout/gear1"/>
    <dgm:cxn modelId="{D03736F2-B718-4A1C-B865-5E1E8911842B}" type="presOf" srcId="{82605F5B-8B82-4FEA-ACCB-30B8B1D3C509}" destId="{05ABEDB4-AF0B-46F3-932D-4A81F3950299}" srcOrd="0" destOrd="0" presId="urn:microsoft.com/office/officeart/2005/8/layout/gear1"/>
    <dgm:cxn modelId="{1058F8AB-6B06-42BC-BA94-7D89EE52C676}" type="presOf" srcId="{CA0A2CF8-FF6D-4AB9-8E90-800FB6684969}" destId="{317688A4-79FA-4E76-A5FC-168FD3830F72}" srcOrd="0" destOrd="0" presId="urn:microsoft.com/office/officeart/2005/8/layout/gear1"/>
    <dgm:cxn modelId="{553611B6-B4E4-4880-BF45-C730512CA557}" type="presOf" srcId="{AFA8EC43-AD36-4DF7-9F3B-7F583754D685}" destId="{F6558E1F-E852-4C15-A836-F954F73ADA36}" srcOrd="2" destOrd="0" presId="urn:microsoft.com/office/officeart/2005/8/layout/gear1"/>
    <dgm:cxn modelId="{2E6361ED-C8EB-436D-8367-C11330B21EA7}" srcId="{852E34C9-9D02-44BC-B87C-8C4B5790BD44}" destId="{9BC6C103-6102-42BD-B89D-97AB7A5FAD4D}" srcOrd="1" destOrd="0" parTransId="{9DD30A38-BCCE-48BE-A8E8-21BEB88228D8}" sibTransId="{FE0F9A99-B854-44A6-A7C6-31F0B7213BEC}"/>
    <dgm:cxn modelId="{75370110-083B-453E-BA3A-3A8B7BE961A9}" type="presOf" srcId="{FE0F9A99-B854-44A6-A7C6-31F0B7213BEC}" destId="{49969ABA-C909-4BBA-AEE8-EF8F979199E8}" srcOrd="0" destOrd="0" presId="urn:microsoft.com/office/officeart/2005/8/layout/gear1"/>
    <dgm:cxn modelId="{9695EF50-FE44-4169-98AE-7EFD614A44F7}" type="presOf" srcId="{CA0A2CF8-FF6D-4AB9-8E90-800FB6684969}" destId="{058F028D-B528-4AFD-AD31-4EEFC09256D0}" srcOrd="1" destOrd="0" presId="urn:microsoft.com/office/officeart/2005/8/layout/gear1"/>
    <dgm:cxn modelId="{CD87978E-2A75-4D7F-9B8B-DA37FA12FBC4}" type="presOf" srcId="{AFA8EC43-AD36-4DF7-9F3B-7F583754D685}" destId="{04B8620B-5CBE-4502-943B-72AF8615B53D}" srcOrd="1" destOrd="0" presId="urn:microsoft.com/office/officeart/2005/8/layout/gear1"/>
    <dgm:cxn modelId="{5FC38139-3926-4121-9EDF-3FFB97F08B8D}" type="presOf" srcId="{AFA8EC43-AD36-4DF7-9F3B-7F583754D685}" destId="{D88EAF24-2304-4C7C-9232-FD379E7EEAD2}" srcOrd="0" destOrd="0" presId="urn:microsoft.com/office/officeart/2005/8/layout/gear1"/>
    <dgm:cxn modelId="{7946213A-0F5D-40A5-BF32-E7FC0134C49B}" srcId="{852E34C9-9D02-44BC-B87C-8C4B5790BD44}" destId="{CA0A2CF8-FF6D-4AB9-8E90-800FB6684969}" srcOrd="2" destOrd="0" parTransId="{F7FFD5A4-2C2D-4DAC-B754-DCD77DA29701}" sibTransId="{FBA1DAAC-901B-4384-87DF-0C17A8E9C341}"/>
    <dgm:cxn modelId="{C01E62E5-10BB-4A12-82F4-9B4D5A92B417}" type="presOf" srcId="{9BC6C103-6102-42BD-B89D-97AB7A5FAD4D}" destId="{9CA7EC07-7730-4C65-99E9-B8869A82C2AF}" srcOrd="1" destOrd="0" presId="urn:microsoft.com/office/officeart/2005/8/layout/gear1"/>
    <dgm:cxn modelId="{AA300BAE-9DE6-4B48-85EA-BE871A311451}" type="presParOf" srcId="{91F6EA82-DDEE-4099-8F62-FE91BA872DF2}" destId="{D88EAF24-2304-4C7C-9232-FD379E7EEAD2}" srcOrd="0" destOrd="0" presId="urn:microsoft.com/office/officeart/2005/8/layout/gear1"/>
    <dgm:cxn modelId="{0D0C4186-D7F5-43AB-8477-DFAB71C2DC6A}" type="presParOf" srcId="{91F6EA82-DDEE-4099-8F62-FE91BA872DF2}" destId="{04B8620B-5CBE-4502-943B-72AF8615B53D}" srcOrd="1" destOrd="0" presId="urn:microsoft.com/office/officeart/2005/8/layout/gear1"/>
    <dgm:cxn modelId="{CC27D46A-5CDF-49B1-99A2-D03955CB4245}" type="presParOf" srcId="{91F6EA82-DDEE-4099-8F62-FE91BA872DF2}" destId="{F6558E1F-E852-4C15-A836-F954F73ADA36}" srcOrd="2" destOrd="0" presId="urn:microsoft.com/office/officeart/2005/8/layout/gear1"/>
    <dgm:cxn modelId="{62310F5F-4FFE-4EAA-88D8-7B10A33BDB4F}" type="presParOf" srcId="{91F6EA82-DDEE-4099-8F62-FE91BA872DF2}" destId="{0C08D446-1F8D-4B75-A569-40E69DFA501F}" srcOrd="3" destOrd="0" presId="urn:microsoft.com/office/officeart/2005/8/layout/gear1"/>
    <dgm:cxn modelId="{9B7FD211-1266-4543-A8A0-47BFA22D6691}" type="presParOf" srcId="{91F6EA82-DDEE-4099-8F62-FE91BA872DF2}" destId="{9CA7EC07-7730-4C65-99E9-B8869A82C2AF}" srcOrd="4" destOrd="0" presId="urn:microsoft.com/office/officeart/2005/8/layout/gear1"/>
    <dgm:cxn modelId="{C30DF410-640D-4482-8658-761AEA7E9AB1}" type="presParOf" srcId="{91F6EA82-DDEE-4099-8F62-FE91BA872DF2}" destId="{A09A2DBD-80CA-4D52-B90A-7D0FAE40A7B7}" srcOrd="5" destOrd="0" presId="urn:microsoft.com/office/officeart/2005/8/layout/gear1"/>
    <dgm:cxn modelId="{2C31E2E9-805F-483C-9B20-2B1CC8EC9266}" type="presParOf" srcId="{91F6EA82-DDEE-4099-8F62-FE91BA872DF2}" destId="{317688A4-79FA-4E76-A5FC-168FD3830F72}" srcOrd="6" destOrd="0" presId="urn:microsoft.com/office/officeart/2005/8/layout/gear1"/>
    <dgm:cxn modelId="{6C7EBF16-0785-473F-8499-7DDDEAB403D3}" type="presParOf" srcId="{91F6EA82-DDEE-4099-8F62-FE91BA872DF2}" destId="{058F028D-B528-4AFD-AD31-4EEFC09256D0}" srcOrd="7" destOrd="0" presId="urn:microsoft.com/office/officeart/2005/8/layout/gear1"/>
    <dgm:cxn modelId="{0AA02BA6-ED96-4C1A-B49F-30674C51133A}" type="presParOf" srcId="{91F6EA82-DDEE-4099-8F62-FE91BA872DF2}" destId="{58EE603D-A061-48D7-ADAB-CBFB218F7E37}" srcOrd="8" destOrd="0" presId="urn:microsoft.com/office/officeart/2005/8/layout/gear1"/>
    <dgm:cxn modelId="{62621CC8-E891-4665-BB7D-C901F6379BE0}" type="presParOf" srcId="{91F6EA82-DDEE-4099-8F62-FE91BA872DF2}" destId="{DEFB9678-3F5D-47E4-9DBA-616A8C8C1085}" srcOrd="9" destOrd="0" presId="urn:microsoft.com/office/officeart/2005/8/layout/gear1"/>
    <dgm:cxn modelId="{F0F003AB-BE6E-4D5D-AB94-BD87D8CDEE37}" type="presParOf" srcId="{91F6EA82-DDEE-4099-8F62-FE91BA872DF2}" destId="{05ABEDB4-AF0B-46F3-932D-4A81F3950299}" srcOrd="10" destOrd="0" presId="urn:microsoft.com/office/officeart/2005/8/layout/gear1"/>
    <dgm:cxn modelId="{431FB41C-CBF2-4B60-8D67-FEDFC1FBE578}" type="presParOf" srcId="{91F6EA82-DDEE-4099-8F62-FE91BA872DF2}" destId="{49969ABA-C909-4BBA-AEE8-EF8F979199E8}" srcOrd="11" destOrd="0" presId="urn:microsoft.com/office/officeart/2005/8/layout/gear1"/>
    <dgm:cxn modelId="{DBB36631-001C-4488-BD68-064D8BEF41C8}" type="presParOf" srcId="{91F6EA82-DDEE-4099-8F62-FE91BA872DF2}" destId="{136A7794-D042-4565-84B7-8A4E78FCDC14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2E34C9-9D02-44BC-B87C-8C4B5790BD44}" type="doc">
      <dgm:prSet loTypeId="urn:microsoft.com/office/officeart/2005/8/layout/gear1" loCatId="relationship" qsTypeId="urn:microsoft.com/office/officeart/2005/8/quickstyle/simple1" qsCatId="simple" csTypeId="urn:microsoft.com/office/officeart/2005/8/colors/colorful1" csCatId="colorful" phldr="1"/>
      <dgm:spPr/>
    </dgm:pt>
    <dgm:pt modelId="{AFA8EC43-AD36-4DF7-9F3B-7F583754D685}">
      <dgm:prSet phldrT="[Text]"/>
      <dgm:spPr/>
      <dgm:t>
        <a:bodyPr/>
        <a:lstStyle/>
        <a:p>
          <a:r>
            <a:rPr lang="en-US" dirty="0" smtClean="0"/>
            <a:t>People</a:t>
          </a:r>
          <a:endParaRPr lang="en-US" dirty="0"/>
        </a:p>
      </dgm:t>
    </dgm:pt>
    <dgm:pt modelId="{1457BECC-7CB4-418A-8FB6-C06E8A47D0F6}" type="parTrans" cxnId="{D12FCB2C-A391-4320-9C8D-2DE8117899E5}">
      <dgm:prSet/>
      <dgm:spPr/>
      <dgm:t>
        <a:bodyPr/>
        <a:lstStyle/>
        <a:p>
          <a:endParaRPr lang="en-US"/>
        </a:p>
      </dgm:t>
    </dgm:pt>
    <dgm:pt modelId="{82605F5B-8B82-4FEA-ACCB-30B8B1D3C509}" type="sibTrans" cxnId="{D12FCB2C-A391-4320-9C8D-2DE8117899E5}">
      <dgm:prSet/>
      <dgm:spPr/>
      <dgm:t>
        <a:bodyPr/>
        <a:lstStyle/>
        <a:p>
          <a:endParaRPr lang="en-US"/>
        </a:p>
      </dgm:t>
    </dgm:pt>
    <dgm:pt modelId="{9BC6C103-6102-42BD-B89D-97AB7A5FAD4D}">
      <dgm:prSet phldrT="[Text]"/>
      <dgm:spPr/>
      <dgm:t>
        <a:bodyPr/>
        <a:lstStyle/>
        <a:p>
          <a:r>
            <a:rPr lang="en-US" dirty="0" smtClean="0"/>
            <a:t>Systems</a:t>
          </a:r>
          <a:endParaRPr lang="en-US" dirty="0"/>
        </a:p>
      </dgm:t>
    </dgm:pt>
    <dgm:pt modelId="{9DD30A38-BCCE-48BE-A8E8-21BEB88228D8}" type="parTrans" cxnId="{2E6361ED-C8EB-436D-8367-C11330B21EA7}">
      <dgm:prSet/>
      <dgm:spPr/>
      <dgm:t>
        <a:bodyPr/>
        <a:lstStyle/>
        <a:p>
          <a:endParaRPr lang="en-US"/>
        </a:p>
      </dgm:t>
    </dgm:pt>
    <dgm:pt modelId="{FE0F9A99-B854-44A6-A7C6-31F0B7213BEC}" type="sibTrans" cxnId="{2E6361ED-C8EB-436D-8367-C11330B21EA7}">
      <dgm:prSet/>
      <dgm:spPr/>
      <dgm:t>
        <a:bodyPr/>
        <a:lstStyle/>
        <a:p>
          <a:endParaRPr lang="en-US"/>
        </a:p>
      </dgm:t>
    </dgm:pt>
    <dgm:pt modelId="{CA0A2CF8-FF6D-4AB9-8E90-800FB6684969}">
      <dgm:prSet phldrT="[Text]"/>
      <dgm:spPr/>
      <dgm:t>
        <a:bodyPr/>
        <a:lstStyle/>
        <a:p>
          <a:r>
            <a:rPr lang="en-US" dirty="0" smtClean="0"/>
            <a:t>Infrastructure</a:t>
          </a:r>
          <a:endParaRPr lang="en-US" dirty="0"/>
        </a:p>
      </dgm:t>
    </dgm:pt>
    <dgm:pt modelId="{F7FFD5A4-2C2D-4DAC-B754-DCD77DA29701}" type="parTrans" cxnId="{7946213A-0F5D-40A5-BF32-E7FC0134C49B}">
      <dgm:prSet/>
      <dgm:spPr/>
      <dgm:t>
        <a:bodyPr/>
        <a:lstStyle/>
        <a:p>
          <a:endParaRPr lang="en-US"/>
        </a:p>
      </dgm:t>
    </dgm:pt>
    <dgm:pt modelId="{FBA1DAAC-901B-4384-87DF-0C17A8E9C341}" type="sibTrans" cxnId="{7946213A-0F5D-40A5-BF32-E7FC0134C49B}">
      <dgm:prSet/>
      <dgm:spPr/>
      <dgm:t>
        <a:bodyPr/>
        <a:lstStyle/>
        <a:p>
          <a:endParaRPr lang="en-US"/>
        </a:p>
      </dgm:t>
    </dgm:pt>
    <dgm:pt modelId="{91F6EA82-DDEE-4099-8F62-FE91BA872DF2}" type="pres">
      <dgm:prSet presAssocID="{852E34C9-9D02-44BC-B87C-8C4B5790BD4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88EAF24-2304-4C7C-9232-FD379E7EEAD2}" type="pres">
      <dgm:prSet presAssocID="{AFA8EC43-AD36-4DF7-9F3B-7F583754D685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8620B-5CBE-4502-943B-72AF8615B53D}" type="pres">
      <dgm:prSet presAssocID="{AFA8EC43-AD36-4DF7-9F3B-7F583754D685}" presName="gear1srcNode" presStyleLbl="node1" presStyleIdx="0" presStyleCnt="3"/>
      <dgm:spPr/>
      <dgm:t>
        <a:bodyPr/>
        <a:lstStyle/>
        <a:p>
          <a:endParaRPr lang="en-US"/>
        </a:p>
      </dgm:t>
    </dgm:pt>
    <dgm:pt modelId="{F6558E1F-E852-4C15-A836-F954F73ADA36}" type="pres">
      <dgm:prSet presAssocID="{AFA8EC43-AD36-4DF7-9F3B-7F583754D685}" presName="gear1dstNode" presStyleLbl="node1" presStyleIdx="0" presStyleCnt="3"/>
      <dgm:spPr/>
      <dgm:t>
        <a:bodyPr/>
        <a:lstStyle/>
        <a:p>
          <a:endParaRPr lang="en-US"/>
        </a:p>
      </dgm:t>
    </dgm:pt>
    <dgm:pt modelId="{0C08D446-1F8D-4B75-A569-40E69DFA501F}" type="pres">
      <dgm:prSet presAssocID="{9BC6C103-6102-42BD-B89D-97AB7A5FAD4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7EC07-7730-4C65-99E9-B8869A82C2AF}" type="pres">
      <dgm:prSet presAssocID="{9BC6C103-6102-42BD-B89D-97AB7A5FAD4D}" presName="gear2srcNode" presStyleLbl="node1" presStyleIdx="1" presStyleCnt="3"/>
      <dgm:spPr/>
      <dgm:t>
        <a:bodyPr/>
        <a:lstStyle/>
        <a:p>
          <a:endParaRPr lang="en-US"/>
        </a:p>
      </dgm:t>
    </dgm:pt>
    <dgm:pt modelId="{A09A2DBD-80CA-4D52-B90A-7D0FAE40A7B7}" type="pres">
      <dgm:prSet presAssocID="{9BC6C103-6102-42BD-B89D-97AB7A5FAD4D}" presName="gear2dstNode" presStyleLbl="node1" presStyleIdx="1" presStyleCnt="3"/>
      <dgm:spPr/>
      <dgm:t>
        <a:bodyPr/>
        <a:lstStyle/>
        <a:p>
          <a:endParaRPr lang="en-US"/>
        </a:p>
      </dgm:t>
    </dgm:pt>
    <dgm:pt modelId="{317688A4-79FA-4E76-A5FC-168FD3830F72}" type="pres">
      <dgm:prSet presAssocID="{CA0A2CF8-FF6D-4AB9-8E90-800FB6684969}" presName="gear3" presStyleLbl="node1" presStyleIdx="2" presStyleCnt="3"/>
      <dgm:spPr/>
      <dgm:t>
        <a:bodyPr/>
        <a:lstStyle/>
        <a:p>
          <a:endParaRPr lang="en-US"/>
        </a:p>
      </dgm:t>
    </dgm:pt>
    <dgm:pt modelId="{058F028D-B528-4AFD-AD31-4EEFC09256D0}" type="pres">
      <dgm:prSet presAssocID="{CA0A2CF8-FF6D-4AB9-8E90-800FB668496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E603D-A061-48D7-ADAB-CBFB218F7E37}" type="pres">
      <dgm:prSet presAssocID="{CA0A2CF8-FF6D-4AB9-8E90-800FB6684969}" presName="gear3srcNode" presStyleLbl="node1" presStyleIdx="2" presStyleCnt="3"/>
      <dgm:spPr/>
      <dgm:t>
        <a:bodyPr/>
        <a:lstStyle/>
        <a:p>
          <a:endParaRPr lang="en-US"/>
        </a:p>
      </dgm:t>
    </dgm:pt>
    <dgm:pt modelId="{DEFB9678-3F5D-47E4-9DBA-616A8C8C1085}" type="pres">
      <dgm:prSet presAssocID="{CA0A2CF8-FF6D-4AB9-8E90-800FB6684969}" presName="gear3dstNode" presStyleLbl="node1" presStyleIdx="2" presStyleCnt="3"/>
      <dgm:spPr/>
      <dgm:t>
        <a:bodyPr/>
        <a:lstStyle/>
        <a:p>
          <a:endParaRPr lang="en-US"/>
        </a:p>
      </dgm:t>
    </dgm:pt>
    <dgm:pt modelId="{05ABEDB4-AF0B-46F3-932D-4A81F3950299}" type="pres">
      <dgm:prSet presAssocID="{82605F5B-8B82-4FEA-ACCB-30B8B1D3C509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49969ABA-C909-4BBA-AEE8-EF8F979199E8}" type="pres">
      <dgm:prSet presAssocID="{FE0F9A99-B854-44A6-A7C6-31F0B7213BEC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136A7794-D042-4565-84B7-8A4E78FCDC14}" type="pres">
      <dgm:prSet presAssocID="{FBA1DAAC-901B-4384-87DF-0C17A8E9C34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9044D2E3-12AC-42B1-9E7F-8E3E0CA4C9F2}" type="presOf" srcId="{852E34C9-9D02-44BC-B87C-8C4B5790BD44}" destId="{91F6EA82-DDEE-4099-8F62-FE91BA872DF2}" srcOrd="0" destOrd="0" presId="urn:microsoft.com/office/officeart/2005/8/layout/gear1"/>
    <dgm:cxn modelId="{D12FCB2C-A391-4320-9C8D-2DE8117899E5}" srcId="{852E34C9-9D02-44BC-B87C-8C4B5790BD44}" destId="{AFA8EC43-AD36-4DF7-9F3B-7F583754D685}" srcOrd="0" destOrd="0" parTransId="{1457BECC-7CB4-418A-8FB6-C06E8A47D0F6}" sibTransId="{82605F5B-8B82-4FEA-ACCB-30B8B1D3C509}"/>
    <dgm:cxn modelId="{DF10096B-3BE2-474A-B766-D02D73672EA2}" type="presOf" srcId="{FE0F9A99-B854-44A6-A7C6-31F0B7213BEC}" destId="{49969ABA-C909-4BBA-AEE8-EF8F979199E8}" srcOrd="0" destOrd="0" presId="urn:microsoft.com/office/officeart/2005/8/layout/gear1"/>
    <dgm:cxn modelId="{D5F4863D-9228-4F20-99F0-C84BD7E857B2}" type="presOf" srcId="{CA0A2CF8-FF6D-4AB9-8E90-800FB6684969}" destId="{58EE603D-A061-48D7-ADAB-CBFB218F7E37}" srcOrd="2" destOrd="0" presId="urn:microsoft.com/office/officeart/2005/8/layout/gear1"/>
    <dgm:cxn modelId="{FFF5E9A1-0766-4BAA-B455-E90A5DDCF71E}" type="presOf" srcId="{CA0A2CF8-FF6D-4AB9-8E90-800FB6684969}" destId="{058F028D-B528-4AFD-AD31-4EEFC09256D0}" srcOrd="1" destOrd="0" presId="urn:microsoft.com/office/officeart/2005/8/layout/gear1"/>
    <dgm:cxn modelId="{5FCA204A-F886-4E0D-BC20-9FB26659EC46}" type="presOf" srcId="{FBA1DAAC-901B-4384-87DF-0C17A8E9C341}" destId="{136A7794-D042-4565-84B7-8A4E78FCDC14}" srcOrd="0" destOrd="0" presId="urn:microsoft.com/office/officeart/2005/8/layout/gear1"/>
    <dgm:cxn modelId="{009A3EAA-54FE-461A-B1EA-D72F78A672A7}" type="presOf" srcId="{AFA8EC43-AD36-4DF7-9F3B-7F583754D685}" destId="{F6558E1F-E852-4C15-A836-F954F73ADA36}" srcOrd="2" destOrd="0" presId="urn:microsoft.com/office/officeart/2005/8/layout/gear1"/>
    <dgm:cxn modelId="{8F795753-371E-4EA1-BAA0-F3D4B39CA9F7}" type="presOf" srcId="{AFA8EC43-AD36-4DF7-9F3B-7F583754D685}" destId="{04B8620B-5CBE-4502-943B-72AF8615B53D}" srcOrd="1" destOrd="0" presId="urn:microsoft.com/office/officeart/2005/8/layout/gear1"/>
    <dgm:cxn modelId="{2E6361ED-C8EB-436D-8367-C11330B21EA7}" srcId="{852E34C9-9D02-44BC-B87C-8C4B5790BD44}" destId="{9BC6C103-6102-42BD-B89D-97AB7A5FAD4D}" srcOrd="1" destOrd="0" parTransId="{9DD30A38-BCCE-48BE-A8E8-21BEB88228D8}" sibTransId="{FE0F9A99-B854-44A6-A7C6-31F0B7213BEC}"/>
    <dgm:cxn modelId="{EA6C0C77-7A7A-4DC2-B8D2-357EA4423294}" type="presOf" srcId="{9BC6C103-6102-42BD-B89D-97AB7A5FAD4D}" destId="{0C08D446-1F8D-4B75-A569-40E69DFA501F}" srcOrd="0" destOrd="0" presId="urn:microsoft.com/office/officeart/2005/8/layout/gear1"/>
    <dgm:cxn modelId="{90137029-0215-465A-8003-5BED4DD3F0FB}" type="presOf" srcId="{9BC6C103-6102-42BD-B89D-97AB7A5FAD4D}" destId="{A09A2DBD-80CA-4D52-B90A-7D0FAE40A7B7}" srcOrd="2" destOrd="0" presId="urn:microsoft.com/office/officeart/2005/8/layout/gear1"/>
    <dgm:cxn modelId="{96A56FEB-3D4D-412E-B8F6-D4FFF0EC8C1E}" type="presOf" srcId="{9BC6C103-6102-42BD-B89D-97AB7A5FAD4D}" destId="{9CA7EC07-7730-4C65-99E9-B8869A82C2AF}" srcOrd="1" destOrd="0" presId="urn:microsoft.com/office/officeart/2005/8/layout/gear1"/>
    <dgm:cxn modelId="{7946213A-0F5D-40A5-BF32-E7FC0134C49B}" srcId="{852E34C9-9D02-44BC-B87C-8C4B5790BD44}" destId="{CA0A2CF8-FF6D-4AB9-8E90-800FB6684969}" srcOrd="2" destOrd="0" parTransId="{F7FFD5A4-2C2D-4DAC-B754-DCD77DA29701}" sibTransId="{FBA1DAAC-901B-4384-87DF-0C17A8E9C341}"/>
    <dgm:cxn modelId="{730210FE-5DB7-4581-8743-85BED119C6A2}" type="presOf" srcId="{CA0A2CF8-FF6D-4AB9-8E90-800FB6684969}" destId="{DEFB9678-3F5D-47E4-9DBA-616A8C8C1085}" srcOrd="3" destOrd="0" presId="urn:microsoft.com/office/officeart/2005/8/layout/gear1"/>
    <dgm:cxn modelId="{9E4E52A8-C185-4D14-96EE-F7453CA213CC}" type="presOf" srcId="{CA0A2CF8-FF6D-4AB9-8E90-800FB6684969}" destId="{317688A4-79FA-4E76-A5FC-168FD3830F72}" srcOrd="0" destOrd="0" presId="urn:microsoft.com/office/officeart/2005/8/layout/gear1"/>
    <dgm:cxn modelId="{2B64DC7C-CB51-49CE-9F8B-9F6E36CB331C}" type="presOf" srcId="{AFA8EC43-AD36-4DF7-9F3B-7F583754D685}" destId="{D88EAF24-2304-4C7C-9232-FD379E7EEAD2}" srcOrd="0" destOrd="0" presId="urn:microsoft.com/office/officeart/2005/8/layout/gear1"/>
    <dgm:cxn modelId="{92AB7196-9AE0-49CE-9A14-F18EF873F2EA}" type="presOf" srcId="{82605F5B-8B82-4FEA-ACCB-30B8B1D3C509}" destId="{05ABEDB4-AF0B-46F3-932D-4A81F3950299}" srcOrd="0" destOrd="0" presId="urn:microsoft.com/office/officeart/2005/8/layout/gear1"/>
    <dgm:cxn modelId="{D8772258-89F6-4DD9-8B67-C148277B0C13}" type="presParOf" srcId="{91F6EA82-DDEE-4099-8F62-FE91BA872DF2}" destId="{D88EAF24-2304-4C7C-9232-FD379E7EEAD2}" srcOrd="0" destOrd="0" presId="urn:microsoft.com/office/officeart/2005/8/layout/gear1"/>
    <dgm:cxn modelId="{DDB8EA4C-0543-47C2-95DB-456FFF50413A}" type="presParOf" srcId="{91F6EA82-DDEE-4099-8F62-FE91BA872DF2}" destId="{04B8620B-5CBE-4502-943B-72AF8615B53D}" srcOrd="1" destOrd="0" presId="urn:microsoft.com/office/officeart/2005/8/layout/gear1"/>
    <dgm:cxn modelId="{41DFF537-E5B9-4216-81D9-C1CB991022EC}" type="presParOf" srcId="{91F6EA82-DDEE-4099-8F62-FE91BA872DF2}" destId="{F6558E1F-E852-4C15-A836-F954F73ADA36}" srcOrd="2" destOrd="0" presId="urn:microsoft.com/office/officeart/2005/8/layout/gear1"/>
    <dgm:cxn modelId="{CC4934AA-7728-4EA1-8F8E-A15502D3FD68}" type="presParOf" srcId="{91F6EA82-DDEE-4099-8F62-FE91BA872DF2}" destId="{0C08D446-1F8D-4B75-A569-40E69DFA501F}" srcOrd="3" destOrd="0" presId="urn:microsoft.com/office/officeart/2005/8/layout/gear1"/>
    <dgm:cxn modelId="{5AFAFE22-573D-4FEB-B213-6B464781903C}" type="presParOf" srcId="{91F6EA82-DDEE-4099-8F62-FE91BA872DF2}" destId="{9CA7EC07-7730-4C65-99E9-B8869A82C2AF}" srcOrd="4" destOrd="0" presId="urn:microsoft.com/office/officeart/2005/8/layout/gear1"/>
    <dgm:cxn modelId="{5B6C1DD5-A78B-4731-B54E-15B90408FD80}" type="presParOf" srcId="{91F6EA82-DDEE-4099-8F62-FE91BA872DF2}" destId="{A09A2DBD-80CA-4D52-B90A-7D0FAE40A7B7}" srcOrd="5" destOrd="0" presId="urn:microsoft.com/office/officeart/2005/8/layout/gear1"/>
    <dgm:cxn modelId="{D16E03B7-A329-4F51-92EA-CBAB6D5B64B4}" type="presParOf" srcId="{91F6EA82-DDEE-4099-8F62-FE91BA872DF2}" destId="{317688A4-79FA-4E76-A5FC-168FD3830F72}" srcOrd="6" destOrd="0" presId="urn:microsoft.com/office/officeart/2005/8/layout/gear1"/>
    <dgm:cxn modelId="{EE618307-B56F-4635-8C0C-ED5872D1EACF}" type="presParOf" srcId="{91F6EA82-DDEE-4099-8F62-FE91BA872DF2}" destId="{058F028D-B528-4AFD-AD31-4EEFC09256D0}" srcOrd="7" destOrd="0" presId="urn:microsoft.com/office/officeart/2005/8/layout/gear1"/>
    <dgm:cxn modelId="{3BCA9BE4-6DFD-43A5-AC3E-DFCA573E6120}" type="presParOf" srcId="{91F6EA82-DDEE-4099-8F62-FE91BA872DF2}" destId="{58EE603D-A061-48D7-ADAB-CBFB218F7E37}" srcOrd="8" destOrd="0" presId="urn:microsoft.com/office/officeart/2005/8/layout/gear1"/>
    <dgm:cxn modelId="{D66A2FD6-20FC-467A-A487-2549835842DB}" type="presParOf" srcId="{91F6EA82-DDEE-4099-8F62-FE91BA872DF2}" destId="{DEFB9678-3F5D-47E4-9DBA-616A8C8C1085}" srcOrd="9" destOrd="0" presId="urn:microsoft.com/office/officeart/2005/8/layout/gear1"/>
    <dgm:cxn modelId="{6690C83A-F5E4-416F-8E88-61234BD3A550}" type="presParOf" srcId="{91F6EA82-DDEE-4099-8F62-FE91BA872DF2}" destId="{05ABEDB4-AF0B-46F3-932D-4A81F3950299}" srcOrd="10" destOrd="0" presId="urn:microsoft.com/office/officeart/2005/8/layout/gear1"/>
    <dgm:cxn modelId="{7FDDBDDF-24CC-460D-AD57-85984ECFC283}" type="presParOf" srcId="{91F6EA82-DDEE-4099-8F62-FE91BA872DF2}" destId="{49969ABA-C909-4BBA-AEE8-EF8F979199E8}" srcOrd="11" destOrd="0" presId="urn:microsoft.com/office/officeart/2005/8/layout/gear1"/>
    <dgm:cxn modelId="{747EB5FC-E486-42CA-98DF-E9DD9AAAB016}" type="presParOf" srcId="{91F6EA82-DDEE-4099-8F62-FE91BA872DF2}" destId="{136A7794-D042-4565-84B7-8A4E78FCDC14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2E34C9-9D02-44BC-B87C-8C4B5790BD44}" type="doc">
      <dgm:prSet loTypeId="urn:microsoft.com/office/officeart/2005/8/layout/gear1" loCatId="relationship" qsTypeId="urn:microsoft.com/office/officeart/2005/8/quickstyle/simple1" qsCatId="simple" csTypeId="urn:microsoft.com/office/officeart/2005/8/colors/colorful1" csCatId="colorful" phldr="1"/>
      <dgm:spPr/>
    </dgm:pt>
    <dgm:pt modelId="{AFA8EC43-AD36-4DF7-9F3B-7F583754D685}">
      <dgm:prSet phldrT="[Text]"/>
      <dgm:spPr/>
      <dgm:t>
        <a:bodyPr/>
        <a:lstStyle/>
        <a:p>
          <a:r>
            <a:rPr lang="en-US" dirty="0" smtClean="0"/>
            <a:t>People</a:t>
          </a:r>
          <a:endParaRPr lang="en-US" dirty="0"/>
        </a:p>
      </dgm:t>
    </dgm:pt>
    <dgm:pt modelId="{1457BECC-7CB4-418A-8FB6-C06E8A47D0F6}" type="parTrans" cxnId="{D12FCB2C-A391-4320-9C8D-2DE8117899E5}">
      <dgm:prSet/>
      <dgm:spPr/>
      <dgm:t>
        <a:bodyPr/>
        <a:lstStyle/>
        <a:p>
          <a:endParaRPr lang="en-US"/>
        </a:p>
      </dgm:t>
    </dgm:pt>
    <dgm:pt modelId="{82605F5B-8B82-4FEA-ACCB-30B8B1D3C509}" type="sibTrans" cxnId="{D12FCB2C-A391-4320-9C8D-2DE8117899E5}">
      <dgm:prSet/>
      <dgm:spPr/>
      <dgm:t>
        <a:bodyPr/>
        <a:lstStyle/>
        <a:p>
          <a:endParaRPr lang="en-US"/>
        </a:p>
      </dgm:t>
    </dgm:pt>
    <dgm:pt modelId="{9BC6C103-6102-42BD-B89D-97AB7A5FAD4D}">
      <dgm:prSet phldrT="[Text]"/>
      <dgm:spPr/>
      <dgm:t>
        <a:bodyPr/>
        <a:lstStyle/>
        <a:p>
          <a:r>
            <a:rPr lang="en-US" dirty="0" smtClean="0"/>
            <a:t>Systems</a:t>
          </a:r>
          <a:endParaRPr lang="en-US" dirty="0"/>
        </a:p>
      </dgm:t>
    </dgm:pt>
    <dgm:pt modelId="{9DD30A38-BCCE-48BE-A8E8-21BEB88228D8}" type="parTrans" cxnId="{2E6361ED-C8EB-436D-8367-C11330B21EA7}">
      <dgm:prSet/>
      <dgm:spPr/>
      <dgm:t>
        <a:bodyPr/>
        <a:lstStyle/>
        <a:p>
          <a:endParaRPr lang="en-US"/>
        </a:p>
      </dgm:t>
    </dgm:pt>
    <dgm:pt modelId="{FE0F9A99-B854-44A6-A7C6-31F0B7213BEC}" type="sibTrans" cxnId="{2E6361ED-C8EB-436D-8367-C11330B21EA7}">
      <dgm:prSet/>
      <dgm:spPr/>
      <dgm:t>
        <a:bodyPr/>
        <a:lstStyle/>
        <a:p>
          <a:endParaRPr lang="en-US"/>
        </a:p>
      </dgm:t>
    </dgm:pt>
    <dgm:pt modelId="{CA0A2CF8-FF6D-4AB9-8E90-800FB6684969}">
      <dgm:prSet phldrT="[Text]"/>
      <dgm:spPr/>
      <dgm:t>
        <a:bodyPr/>
        <a:lstStyle/>
        <a:p>
          <a:r>
            <a:rPr lang="en-US" dirty="0" smtClean="0"/>
            <a:t>Infrastructure</a:t>
          </a:r>
          <a:endParaRPr lang="en-US" dirty="0"/>
        </a:p>
      </dgm:t>
    </dgm:pt>
    <dgm:pt modelId="{F7FFD5A4-2C2D-4DAC-B754-DCD77DA29701}" type="parTrans" cxnId="{7946213A-0F5D-40A5-BF32-E7FC0134C49B}">
      <dgm:prSet/>
      <dgm:spPr/>
      <dgm:t>
        <a:bodyPr/>
        <a:lstStyle/>
        <a:p>
          <a:endParaRPr lang="en-US"/>
        </a:p>
      </dgm:t>
    </dgm:pt>
    <dgm:pt modelId="{FBA1DAAC-901B-4384-87DF-0C17A8E9C341}" type="sibTrans" cxnId="{7946213A-0F5D-40A5-BF32-E7FC0134C49B}">
      <dgm:prSet/>
      <dgm:spPr/>
      <dgm:t>
        <a:bodyPr/>
        <a:lstStyle/>
        <a:p>
          <a:endParaRPr lang="en-US"/>
        </a:p>
      </dgm:t>
    </dgm:pt>
    <dgm:pt modelId="{91F6EA82-DDEE-4099-8F62-FE91BA872DF2}" type="pres">
      <dgm:prSet presAssocID="{852E34C9-9D02-44BC-B87C-8C4B5790BD4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88EAF24-2304-4C7C-9232-FD379E7EEAD2}" type="pres">
      <dgm:prSet presAssocID="{AFA8EC43-AD36-4DF7-9F3B-7F583754D685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8620B-5CBE-4502-943B-72AF8615B53D}" type="pres">
      <dgm:prSet presAssocID="{AFA8EC43-AD36-4DF7-9F3B-7F583754D685}" presName="gear1srcNode" presStyleLbl="node1" presStyleIdx="0" presStyleCnt="3"/>
      <dgm:spPr/>
      <dgm:t>
        <a:bodyPr/>
        <a:lstStyle/>
        <a:p>
          <a:endParaRPr lang="en-US"/>
        </a:p>
      </dgm:t>
    </dgm:pt>
    <dgm:pt modelId="{F6558E1F-E852-4C15-A836-F954F73ADA36}" type="pres">
      <dgm:prSet presAssocID="{AFA8EC43-AD36-4DF7-9F3B-7F583754D685}" presName="gear1dstNode" presStyleLbl="node1" presStyleIdx="0" presStyleCnt="3"/>
      <dgm:spPr/>
      <dgm:t>
        <a:bodyPr/>
        <a:lstStyle/>
        <a:p>
          <a:endParaRPr lang="en-US"/>
        </a:p>
      </dgm:t>
    </dgm:pt>
    <dgm:pt modelId="{0C08D446-1F8D-4B75-A569-40E69DFA501F}" type="pres">
      <dgm:prSet presAssocID="{9BC6C103-6102-42BD-B89D-97AB7A5FAD4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7EC07-7730-4C65-99E9-B8869A82C2AF}" type="pres">
      <dgm:prSet presAssocID="{9BC6C103-6102-42BD-B89D-97AB7A5FAD4D}" presName="gear2srcNode" presStyleLbl="node1" presStyleIdx="1" presStyleCnt="3"/>
      <dgm:spPr/>
      <dgm:t>
        <a:bodyPr/>
        <a:lstStyle/>
        <a:p>
          <a:endParaRPr lang="en-US"/>
        </a:p>
      </dgm:t>
    </dgm:pt>
    <dgm:pt modelId="{A09A2DBD-80CA-4D52-B90A-7D0FAE40A7B7}" type="pres">
      <dgm:prSet presAssocID="{9BC6C103-6102-42BD-B89D-97AB7A5FAD4D}" presName="gear2dstNode" presStyleLbl="node1" presStyleIdx="1" presStyleCnt="3"/>
      <dgm:spPr/>
      <dgm:t>
        <a:bodyPr/>
        <a:lstStyle/>
        <a:p>
          <a:endParaRPr lang="en-US"/>
        </a:p>
      </dgm:t>
    </dgm:pt>
    <dgm:pt modelId="{317688A4-79FA-4E76-A5FC-168FD3830F72}" type="pres">
      <dgm:prSet presAssocID="{CA0A2CF8-FF6D-4AB9-8E90-800FB6684969}" presName="gear3" presStyleLbl="node1" presStyleIdx="2" presStyleCnt="3"/>
      <dgm:spPr/>
      <dgm:t>
        <a:bodyPr/>
        <a:lstStyle/>
        <a:p>
          <a:endParaRPr lang="en-US"/>
        </a:p>
      </dgm:t>
    </dgm:pt>
    <dgm:pt modelId="{058F028D-B528-4AFD-AD31-4EEFC09256D0}" type="pres">
      <dgm:prSet presAssocID="{CA0A2CF8-FF6D-4AB9-8E90-800FB668496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E603D-A061-48D7-ADAB-CBFB218F7E37}" type="pres">
      <dgm:prSet presAssocID="{CA0A2CF8-FF6D-4AB9-8E90-800FB6684969}" presName="gear3srcNode" presStyleLbl="node1" presStyleIdx="2" presStyleCnt="3"/>
      <dgm:spPr/>
      <dgm:t>
        <a:bodyPr/>
        <a:lstStyle/>
        <a:p>
          <a:endParaRPr lang="en-US"/>
        </a:p>
      </dgm:t>
    </dgm:pt>
    <dgm:pt modelId="{DEFB9678-3F5D-47E4-9DBA-616A8C8C1085}" type="pres">
      <dgm:prSet presAssocID="{CA0A2CF8-FF6D-4AB9-8E90-800FB6684969}" presName="gear3dstNode" presStyleLbl="node1" presStyleIdx="2" presStyleCnt="3"/>
      <dgm:spPr/>
      <dgm:t>
        <a:bodyPr/>
        <a:lstStyle/>
        <a:p>
          <a:endParaRPr lang="en-US"/>
        </a:p>
      </dgm:t>
    </dgm:pt>
    <dgm:pt modelId="{05ABEDB4-AF0B-46F3-932D-4A81F3950299}" type="pres">
      <dgm:prSet presAssocID="{82605F5B-8B82-4FEA-ACCB-30B8B1D3C509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49969ABA-C909-4BBA-AEE8-EF8F979199E8}" type="pres">
      <dgm:prSet presAssocID="{FE0F9A99-B854-44A6-A7C6-31F0B7213BEC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136A7794-D042-4565-84B7-8A4E78FCDC14}" type="pres">
      <dgm:prSet presAssocID="{FBA1DAAC-901B-4384-87DF-0C17A8E9C34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7946213A-0F5D-40A5-BF32-E7FC0134C49B}" srcId="{852E34C9-9D02-44BC-B87C-8C4B5790BD44}" destId="{CA0A2CF8-FF6D-4AB9-8E90-800FB6684969}" srcOrd="2" destOrd="0" parTransId="{F7FFD5A4-2C2D-4DAC-B754-DCD77DA29701}" sibTransId="{FBA1DAAC-901B-4384-87DF-0C17A8E9C341}"/>
    <dgm:cxn modelId="{ADD1191D-C8F4-4A4B-8015-8AB4EC8B5984}" type="presOf" srcId="{AFA8EC43-AD36-4DF7-9F3B-7F583754D685}" destId="{D88EAF24-2304-4C7C-9232-FD379E7EEAD2}" srcOrd="0" destOrd="0" presId="urn:microsoft.com/office/officeart/2005/8/layout/gear1"/>
    <dgm:cxn modelId="{D975B603-9F0F-4058-94A3-605715C617E8}" type="presOf" srcId="{FE0F9A99-B854-44A6-A7C6-31F0B7213BEC}" destId="{49969ABA-C909-4BBA-AEE8-EF8F979199E8}" srcOrd="0" destOrd="0" presId="urn:microsoft.com/office/officeart/2005/8/layout/gear1"/>
    <dgm:cxn modelId="{0EF18FFE-76AE-4354-A9BF-3B68D9674E37}" type="presOf" srcId="{9BC6C103-6102-42BD-B89D-97AB7A5FAD4D}" destId="{9CA7EC07-7730-4C65-99E9-B8869A82C2AF}" srcOrd="1" destOrd="0" presId="urn:microsoft.com/office/officeart/2005/8/layout/gear1"/>
    <dgm:cxn modelId="{7C1884F4-DF4E-4F1D-ACFC-20F465B349E3}" type="presOf" srcId="{82605F5B-8B82-4FEA-ACCB-30B8B1D3C509}" destId="{05ABEDB4-AF0B-46F3-932D-4A81F3950299}" srcOrd="0" destOrd="0" presId="urn:microsoft.com/office/officeart/2005/8/layout/gear1"/>
    <dgm:cxn modelId="{E820A023-2A27-42F8-B426-88383C96ADDF}" type="presOf" srcId="{CA0A2CF8-FF6D-4AB9-8E90-800FB6684969}" destId="{58EE603D-A061-48D7-ADAB-CBFB218F7E37}" srcOrd="2" destOrd="0" presId="urn:microsoft.com/office/officeart/2005/8/layout/gear1"/>
    <dgm:cxn modelId="{79FECEB8-8F62-4305-8D2E-E06CE5D9B2CE}" type="presOf" srcId="{CA0A2CF8-FF6D-4AB9-8E90-800FB6684969}" destId="{DEFB9678-3F5D-47E4-9DBA-616A8C8C1085}" srcOrd="3" destOrd="0" presId="urn:microsoft.com/office/officeart/2005/8/layout/gear1"/>
    <dgm:cxn modelId="{780E0D5C-05FA-4F33-88E0-5F62888135C8}" type="presOf" srcId="{9BC6C103-6102-42BD-B89D-97AB7A5FAD4D}" destId="{0C08D446-1F8D-4B75-A569-40E69DFA501F}" srcOrd="0" destOrd="0" presId="urn:microsoft.com/office/officeart/2005/8/layout/gear1"/>
    <dgm:cxn modelId="{DAE6ACF7-6F1A-44D3-87A8-7FBF9FDDEF20}" type="presOf" srcId="{FBA1DAAC-901B-4384-87DF-0C17A8E9C341}" destId="{136A7794-D042-4565-84B7-8A4E78FCDC14}" srcOrd="0" destOrd="0" presId="urn:microsoft.com/office/officeart/2005/8/layout/gear1"/>
    <dgm:cxn modelId="{D12FCB2C-A391-4320-9C8D-2DE8117899E5}" srcId="{852E34C9-9D02-44BC-B87C-8C4B5790BD44}" destId="{AFA8EC43-AD36-4DF7-9F3B-7F583754D685}" srcOrd="0" destOrd="0" parTransId="{1457BECC-7CB4-418A-8FB6-C06E8A47D0F6}" sibTransId="{82605F5B-8B82-4FEA-ACCB-30B8B1D3C509}"/>
    <dgm:cxn modelId="{D8F41719-4FE1-4D91-AC49-683B4567A107}" type="presOf" srcId="{852E34C9-9D02-44BC-B87C-8C4B5790BD44}" destId="{91F6EA82-DDEE-4099-8F62-FE91BA872DF2}" srcOrd="0" destOrd="0" presId="urn:microsoft.com/office/officeart/2005/8/layout/gear1"/>
    <dgm:cxn modelId="{B9F9CEF0-8970-48EE-A2CF-FAEA7100D3DF}" type="presOf" srcId="{AFA8EC43-AD36-4DF7-9F3B-7F583754D685}" destId="{04B8620B-5CBE-4502-943B-72AF8615B53D}" srcOrd="1" destOrd="0" presId="urn:microsoft.com/office/officeart/2005/8/layout/gear1"/>
    <dgm:cxn modelId="{2E6361ED-C8EB-436D-8367-C11330B21EA7}" srcId="{852E34C9-9D02-44BC-B87C-8C4B5790BD44}" destId="{9BC6C103-6102-42BD-B89D-97AB7A5FAD4D}" srcOrd="1" destOrd="0" parTransId="{9DD30A38-BCCE-48BE-A8E8-21BEB88228D8}" sibTransId="{FE0F9A99-B854-44A6-A7C6-31F0B7213BEC}"/>
    <dgm:cxn modelId="{3C1E936B-F600-4484-9ECA-9BFA61DEF787}" type="presOf" srcId="{AFA8EC43-AD36-4DF7-9F3B-7F583754D685}" destId="{F6558E1F-E852-4C15-A836-F954F73ADA36}" srcOrd="2" destOrd="0" presId="urn:microsoft.com/office/officeart/2005/8/layout/gear1"/>
    <dgm:cxn modelId="{8012454E-F062-4B6D-A459-FA63158F84E4}" type="presOf" srcId="{9BC6C103-6102-42BD-B89D-97AB7A5FAD4D}" destId="{A09A2DBD-80CA-4D52-B90A-7D0FAE40A7B7}" srcOrd="2" destOrd="0" presId="urn:microsoft.com/office/officeart/2005/8/layout/gear1"/>
    <dgm:cxn modelId="{2E52A393-FE18-41DF-9405-E7498A6CE692}" type="presOf" srcId="{CA0A2CF8-FF6D-4AB9-8E90-800FB6684969}" destId="{317688A4-79FA-4E76-A5FC-168FD3830F72}" srcOrd="0" destOrd="0" presId="urn:microsoft.com/office/officeart/2005/8/layout/gear1"/>
    <dgm:cxn modelId="{B863DC8C-1A98-4F7B-928E-41B39B444132}" type="presOf" srcId="{CA0A2CF8-FF6D-4AB9-8E90-800FB6684969}" destId="{058F028D-B528-4AFD-AD31-4EEFC09256D0}" srcOrd="1" destOrd="0" presId="urn:microsoft.com/office/officeart/2005/8/layout/gear1"/>
    <dgm:cxn modelId="{6660CA8B-7468-49BD-A850-B27330DA0EBF}" type="presParOf" srcId="{91F6EA82-DDEE-4099-8F62-FE91BA872DF2}" destId="{D88EAF24-2304-4C7C-9232-FD379E7EEAD2}" srcOrd="0" destOrd="0" presId="urn:microsoft.com/office/officeart/2005/8/layout/gear1"/>
    <dgm:cxn modelId="{D9F2B58B-C5C6-4A48-ABC9-E78EA9FA1CC0}" type="presParOf" srcId="{91F6EA82-DDEE-4099-8F62-FE91BA872DF2}" destId="{04B8620B-5CBE-4502-943B-72AF8615B53D}" srcOrd="1" destOrd="0" presId="urn:microsoft.com/office/officeart/2005/8/layout/gear1"/>
    <dgm:cxn modelId="{00558403-066C-4C1E-813D-3083E1A88BDC}" type="presParOf" srcId="{91F6EA82-DDEE-4099-8F62-FE91BA872DF2}" destId="{F6558E1F-E852-4C15-A836-F954F73ADA36}" srcOrd="2" destOrd="0" presId="urn:microsoft.com/office/officeart/2005/8/layout/gear1"/>
    <dgm:cxn modelId="{C096BE6A-55BF-4197-A0E3-7584A64EB7A8}" type="presParOf" srcId="{91F6EA82-DDEE-4099-8F62-FE91BA872DF2}" destId="{0C08D446-1F8D-4B75-A569-40E69DFA501F}" srcOrd="3" destOrd="0" presId="urn:microsoft.com/office/officeart/2005/8/layout/gear1"/>
    <dgm:cxn modelId="{C2A8B642-3964-49E8-97F6-105F5DCEE2AD}" type="presParOf" srcId="{91F6EA82-DDEE-4099-8F62-FE91BA872DF2}" destId="{9CA7EC07-7730-4C65-99E9-B8869A82C2AF}" srcOrd="4" destOrd="0" presId="urn:microsoft.com/office/officeart/2005/8/layout/gear1"/>
    <dgm:cxn modelId="{541B0CA0-FF82-491D-B2B7-6747D6244F02}" type="presParOf" srcId="{91F6EA82-DDEE-4099-8F62-FE91BA872DF2}" destId="{A09A2DBD-80CA-4D52-B90A-7D0FAE40A7B7}" srcOrd="5" destOrd="0" presId="urn:microsoft.com/office/officeart/2005/8/layout/gear1"/>
    <dgm:cxn modelId="{BDDE02C8-A99B-47EA-8A64-845E52F7C42B}" type="presParOf" srcId="{91F6EA82-DDEE-4099-8F62-FE91BA872DF2}" destId="{317688A4-79FA-4E76-A5FC-168FD3830F72}" srcOrd="6" destOrd="0" presId="urn:microsoft.com/office/officeart/2005/8/layout/gear1"/>
    <dgm:cxn modelId="{426FA979-CF81-4745-8630-7A8D01064CFB}" type="presParOf" srcId="{91F6EA82-DDEE-4099-8F62-FE91BA872DF2}" destId="{058F028D-B528-4AFD-AD31-4EEFC09256D0}" srcOrd="7" destOrd="0" presId="urn:microsoft.com/office/officeart/2005/8/layout/gear1"/>
    <dgm:cxn modelId="{1A2774A3-23AD-4719-AF3F-4CA79CBBEE70}" type="presParOf" srcId="{91F6EA82-DDEE-4099-8F62-FE91BA872DF2}" destId="{58EE603D-A061-48D7-ADAB-CBFB218F7E37}" srcOrd="8" destOrd="0" presId="urn:microsoft.com/office/officeart/2005/8/layout/gear1"/>
    <dgm:cxn modelId="{93247994-4463-40F5-9884-37C82281C4D9}" type="presParOf" srcId="{91F6EA82-DDEE-4099-8F62-FE91BA872DF2}" destId="{DEFB9678-3F5D-47E4-9DBA-616A8C8C1085}" srcOrd="9" destOrd="0" presId="urn:microsoft.com/office/officeart/2005/8/layout/gear1"/>
    <dgm:cxn modelId="{1AC28A86-4DB7-4966-8312-E1CE6B37C671}" type="presParOf" srcId="{91F6EA82-DDEE-4099-8F62-FE91BA872DF2}" destId="{05ABEDB4-AF0B-46F3-932D-4A81F3950299}" srcOrd="10" destOrd="0" presId="urn:microsoft.com/office/officeart/2005/8/layout/gear1"/>
    <dgm:cxn modelId="{8BCD17BA-E12A-415C-80F7-7C78BFC0355F}" type="presParOf" srcId="{91F6EA82-DDEE-4099-8F62-FE91BA872DF2}" destId="{49969ABA-C909-4BBA-AEE8-EF8F979199E8}" srcOrd="11" destOrd="0" presId="urn:microsoft.com/office/officeart/2005/8/layout/gear1"/>
    <dgm:cxn modelId="{0C0C1B05-9241-4C0A-BD0A-A8623EF29332}" type="presParOf" srcId="{91F6EA82-DDEE-4099-8F62-FE91BA872DF2}" destId="{136A7794-D042-4565-84B7-8A4E78FCDC14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2E34C9-9D02-44BC-B87C-8C4B5790BD44}" type="doc">
      <dgm:prSet loTypeId="urn:microsoft.com/office/officeart/2005/8/layout/gear1" loCatId="relationship" qsTypeId="urn:microsoft.com/office/officeart/2005/8/quickstyle/simple1" qsCatId="simple" csTypeId="urn:microsoft.com/office/officeart/2005/8/colors/colorful1" csCatId="colorful" phldr="1"/>
      <dgm:spPr/>
    </dgm:pt>
    <dgm:pt modelId="{AFA8EC43-AD36-4DF7-9F3B-7F583754D685}">
      <dgm:prSet phldrT="[Text]"/>
      <dgm:spPr/>
      <dgm:t>
        <a:bodyPr/>
        <a:lstStyle/>
        <a:p>
          <a:r>
            <a:rPr lang="en-US" dirty="0" smtClean="0"/>
            <a:t>People</a:t>
          </a:r>
          <a:endParaRPr lang="en-US" dirty="0"/>
        </a:p>
      </dgm:t>
    </dgm:pt>
    <dgm:pt modelId="{1457BECC-7CB4-418A-8FB6-C06E8A47D0F6}" type="parTrans" cxnId="{D12FCB2C-A391-4320-9C8D-2DE8117899E5}">
      <dgm:prSet/>
      <dgm:spPr/>
      <dgm:t>
        <a:bodyPr/>
        <a:lstStyle/>
        <a:p>
          <a:endParaRPr lang="en-US"/>
        </a:p>
      </dgm:t>
    </dgm:pt>
    <dgm:pt modelId="{82605F5B-8B82-4FEA-ACCB-30B8B1D3C509}" type="sibTrans" cxnId="{D12FCB2C-A391-4320-9C8D-2DE8117899E5}">
      <dgm:prSet/>
      <dgm:spPr/>
      <dgm:t>
        <a:bodyPr/>
        <a:lstStyle/>
        <a:p>
          <a:endParaRPr lang="en-US"/>
        </a:p>
      </dgm:t>
    </dgm:pt>
    <dgm:pt modelId="{9BC6C103-6102-42BD-B89D-97AB7A5FAD4D}">
      <dgm:prSet phldrT="[Text]"/>
      <dgm:spPr/>
      <dgm:t>
        <a:bodyPr/>
        <a:lstStyle/>
        <a:p>
          <a:r>
            <a:rPr lang="en-US" dirty="0" smtClean="0"/>
            <a:t>Systems</a:t>
          </a:r>
          <a:endParaRPr lang="en-US" dirty="0"/>
        </a:p>
      </dgm:t>
    </dgm:pt>
    <dgm:pt modelId="{9DD30A38-BCCE-48BE-A8E8-21BEB88228D8}" type="parTrans" cxnId="{2E6361ED-C8EB-436D-8367-C11330B21EA7}">
      <dgm:prSet/>
      <dgm:spPr/>
      <dgm:t>
        <a:bodyPr/>
        <a:lstStyle/>
        <a:p>
          <a:endParaRPr lang="en-US"/>
        </a:p>
      </dgm:t>
    </dgm:pt>
    <dgm:pt modelId="{FE0F9A99-B854-44A6-A7C6-31F0B7213BEC}" type="sibTrans" cxnId="{2E6361ED-C8EB-436D-8367-C11330B21EA7}">
      <dgm:prSet/>
      <dgm:spPr/>
      <dgm:t>
        <a:bodyPr/>
        <a:lstStyle/>
        <a:p>
          <a:endParaRPr lang="en-US"/>
        </a:p>
      </dgm:t>
    </dgm:pt>
    <dgm:pt modelId="{CA0A2CF8-FF6D-4AB9-8E90-800FB6684969}">
      <dgm:prSet phldrT="[Text]"/>
      <dgm:spPr/>
      <dgm:t>
        <a:bodyPr/>
        <a:lstStyle/>
        <a:p>
          <a:r>
            <a:rPr lang="en-US" dirty="0" smtClean="0"/>
            <a:t>Infrastructure</a:t>
          </a:r>
          <a:endParaRPr lang="en-US" dirty="0"/>
        </a:p>
      </dgm:t>
    </dgm:pt>
    <dgm:pt modelId="{F7FFD5A4-2C2D-4DAC-B754-DCD77DA29701}" type="parTrans" cxnId="{7946213A-0F5D-40A5-BF32-E7FC0134C49B}">
      <dgm:prSet/>
      <dgm:spPr/>
      <dgm:t>
        <a:bodyPr/>
        <a:lstStyle/>
        <a:p>
          <a:endParaRPr lang="en-US"/>
        </a:p>
      </dgm:t>
    </dgm:pt>
    <dgm:pt modelId="{FBA1DAAC-901B-4384-87DF-0C17A8E9C341}" type="sibTrans" cxnId="{7946213A-0F5D-40A5-BF32-E7FC0134C49B}">
      <dgm:prSet/>
      <dgm:spPr/>
      <dgm:t>
        <a:bodyPr/>
        <a:lstStyle/>
        <a:p>
          <a:endParaRPr lang="en-US"/>
        </a:p>
      </dgm:t>
    </dgm:pt>
    <dgm:pt modelId="{91F6EA82-DDEE-4099-8F62-FE91BA872DF2}" type="pres">
      <dgm:prSet presAssocID="{852E34C9-9D02-44BC-B87C-8C4B5790BD4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88EAF24-2304-4C7C-9232-FD379E7EEAD2}" type="pres">
      <dgm:prSet presAssocID="{AFA8EC43-AD36-4DF7-9F3B-7F583754D685}" presName="gear1" presStyleLbl="node1" presStyleIdx="0" presStyleCnt="3" custLinFactNeighborX="74559" custLinFactNeighborY="-152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8620B-5CBE-4502-943B-72AF8615B53D}" type="pres">
      <dgm:prSet presAssocID="{AFA8EC43-AD36-4DF7-9F3B-7F583754D685}" presName="gear1srcNode" presStyleLbl="node1" presStyleIdx="0" presStyleCnt="3"/>
      <dgm:spPr/>
      <dgm:t>
        <a:bodyPr/>
        <a:lstStyle/>
        <a:p>
          <a:endParaRPr lang="en-US"/>
        </a:p>
      </dgm:t>
    </dgm:pt>
    <dgm:pt modelId="{F6558E1F-E852-4C15-A836-F954F73ADA36}" type="pres">
      <dgm:prSet presAssocID="{AFA8EC43-AD36-4DF7-9F3B-7F583754D685}" presName="gear1dstNode" presStyleLbl="node1" presStyleIdx="0" presStyleCnt="3"/>
      <dgm:spPr/>
      <dgm:t>
        <a:bodyPr/>
        <a:lstStyle/>
        <a:p>
          <a:endParaRPr lang="en-US"/>
        </a:p>
      </dgm:t>
    </dgm:pt>
    <dgm:pt modelId="{0C08D446-1F8D-4B75-A569-40E69DFA501F}" type="pres">
      <dgm:prSet presAssocID="{9BC6C103-6102-42BD-B89D-97AB7A5FAD4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7EC07-7730-4C65-99E9-B8869A82C2AF}" type="pres">
      <dgm:prSet presAssocID="{9BC6C103-6102-42BD-B89D-97AB7A5FAD4D}" presName="gear2srcNode" presStyleLbl="node1" presStyleIdx="1" presStyleCnt="3"/>
      <dgm:spPr/>
      <dgm:t>
        <a:bodyPr/>
        <a:lstStyle/>
        <a:p>
          <a:endParaRPr lang="en-US"/>
        </a:p>
      </dgm:t>
    </dgm:pt>
    <dgm:pt modelId="{A09A2DBD-80CA-4D52-B90A-7D0FAE40A7B7}" type="pres">
      <dgm:prSet presAssocID="{9BC6C103-6102-42BD-B89D-97AB7A5FAD4D}" presName="gear2dstNode" presStyleLbl="node1" presStyleIdx="1" presStyleCnt="3"/>
      <dgm:spPr/>
      <dgm:t>
        <a:bodyPr/>
        <a:lstStyle/>
        <a:p>
          <a:endParaRPr lang="en-US"/>
        </a:p>
      </dgm:t>
    </dgm:pt>
    <dgm:pt modelId="{317688A4-79FA-4E76-A5FC-168FD3830F72}" type="pres">
      <dgm:prSet presAssocID="{CA0A2CF8-FF6D-4AB9-8E90-800FB6684969}" presName="gear3" presStyleLbl="node1" presStyleIdx="2" presStyleCnt="3"/>
      <dgm:spPr/>
      <dgm:t>
        <a:bodyPr/>
        <a:lstStyle/>
        <a:p>
          <a:endParaRPr lang="en-US"/>
        </a:p>
      </dgm:t>
    </dgm:pt>
    <dgm:pt modelId="{058F028D-B528-4AFD-AD31-4EEFC09256D0}" type="pres">
      <dgm:prSet presAssocID="{CA0A2CF8-FF6D-4AB9-8E90-800FB668496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E603D-A061-48D7-ADAB-CBFB218F7E37}" type="pres">
      <dgm:prSet presAssocID="{CA0A2CF8-FF6D-4AB9-8E90-800FB6684969}" presName="gear3srcNode" presStyleLbl="node1" presStyleIdx="2" presStyleCnt="3"/>
      <dgm:spPr/>
      <dgm:t>
        <a:bodyPr/>
        <a:lstStyle/>
        <a:p>
          <a:endParaRPr lang="en-US"/>
        </a:p>
      </dgm:t>
    </dgm:pt>
    <dgm:pt modelId="{DEFB9678-3F5D-47E4-9DBA-616A8C8C1085}" type="pres">
      <dgm:prSet presAssocID="{CA0A2CF8-FF6D-4AB9-8E90-800FB6684969}" presName="gear3dstNode" presStyleLbl="node1" presStyleIdx="2" presStyleCnt="3"/>
      <dgm:spPr/>
      <dgm:t>
        <a:bodyPr/>
        <a:lstStyle/>
        <a:p>
          <a:endParaRPr lang="en-US"/>
        </a:p>
      </dgm:t>
    </dgm:pt>
    <dgm:pt modelId="{05ABEDB4-AF0B-46F3-932D-4A81F3950299}" type="pres">
      <dgm:prSet presAssocID="{82605F5B-8B82-4FEA-ACCB-30B8B1D3C509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49969ABA-C909-4BBA-AEE8-EF8F979199E8}" type="pres">
      <dgm:prSet presAssocID="{FE0F9A99-B854-44A6-A7C6-31F0B7213BEC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136A7794-D042-4565-84B7-8A4E78FCDC14}" type="pres">
      <dgm:prSet presAssocID="{FBA1DAAC-901B-4384-87DF-0C17A8E9C34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FC581E2A-69D2-48FE-A29C-3BC3D4953496}" type="presOf" srcId="{CA0A2CF8-FF6D-4AB9-8E90-800FB6684969}" destId="{317688A4-79FA-4E76-A5FC-168FD3830F72}" srcOrd="0" destOrd="0" presId="urn:microsoft.com/office/officeart/2005/8/layout/gear1"/>
    <dgm:cxn modelId="{7946213A-0F5D-40A5-BF32-E7FC0134C49B}" srcId="{852E34C9-9D02-44BC-B87C-8C4B5790BD44}" destId="{CA0A2CF8-FF6D-4AB9-8E90-800FB6684969}" srcOrd="2" destOrd="0" parTransId="{F7FFD5A4-2C2D-4DAC-B754-DCD77DA29701}" sibTransId="{FBA1DAAC-901B-4384-87DF-0C17A8E9C341}"/>
    <dgm:cxn modelId="{B798B24A-E696-46B9-B2B7-946E93F1A663}" type="presOf" srcId="{AFA8EC43-AD36-4DF7-9F3B-7F583754D685}" destId="{D88EAF24-2304-4C7C-9232-FD379E7EEAD2}" srcOrd="0" destOrd="0" presId="urn:microsoft.com/office/officeart/2005/8/layout/gear1"/>
    <dgm:cxn modelId="{8B500386-95D5-465D-90AC-98F8D1729721}" type="presOf" srcId="{CA0A2CF8-FF6D-4AB9-8E90-800FB6684969}" destId="{DEFB9678-3F5D-47E4-9DBA-616A8C8C1085}" srcOrd="3" destOrd="0" presId="urn:microsoft.com/office/officeart/2005/8/layout/gear1"/>
    <dgm:cxn modelId="{EFEBD9B9-B3A5-49F4-B28F-CB6E56BB6D6D}" type="presOf" srcId="{FBA1DAAC-901B-4384-87DF-0C17A8E9C341}" destId="{136A7794-D042-4565-84B7-8A4E78FCDC14}" srcOrd="0" destOrd="0" presId="urn:microsoft.com/office/officeart/2005/8/layout/gear1"/>
    <dgm:cxn modelId="{D12FCB2C-A391-4320-9C8D-2DE8117899E5}" srcId="{852E34C9-9D02-44BC-B87C-8C4B5790BD44}" destId="{AFA8EC43-AD36-4DF7-9F3B-7F583754D685}" srcOrd="0" destOrd="0" parTransId="{1457BECC-7CB4-418A-8FB6-C06E8A47D0F6}" sibTransId="{82605F5B-8B82-4FEA-ACCB-30B8B1D3C509}"/>
    <dgm:cxn modelId="{DAF69157-3330-4050-AC97-3839EBEA10F3}" type="presOf" srcId="{FE0F9A99-B854-44A6-A7C6-31F0B7213BEC}" destId="{49969ABA-C909-4BBA-AEE8-EF8F979199E8}" srcOrd="0" destOrd="0" presId="urn:microsoft.com/office/officeart/2005/8/layout/gear1"/>
    <dgm:cxn modelId="{A940ADF4-0390-4832-8967-E9238231777F}" type="presOf" srcId="{9BC6C103-6102-42BD-B89D-97AB7A5FAD4D}" destId="{9CA7EC07-7730-4C65-99E9-B8869A82C2AF}" srcOrd="1" destOrd="0" presId="urn:microsoft.com/office/officeart/2005/8/layout/gear1"/>
    <dgm:cxn modelId="{16810774-569A-4F62-998F-5451E028EBC5}" type="presOf" srcId="{AFA8EC43-AD36-4DF7-9F3B-7F583754D685}" destId="{F6558E1F-E852-4C15-A836-F954F73ADA36}" srcOrd="2" destOrd="0" presId="urn:microsoft.com/office/officeart/2005/8/layout/gear1"/>
    <dgm:cxn modelId="{B5239D48-C958-424F-BE39-7037A1256917}" type="presOf" srcId="{9BC6C103-6102-42BD-B89D-97AB7A5FAD4D}" destId="{A09A2DBD-80CA-4D52-B90A-7D0FAE40A7B7}" srcOrd="2" destOrd="0" presId="urn:microsoft.com/office/officeart/2005/8/layout/gear1"/>
    <dgm:cxn modelId="{2E6361ED-C8EB-436D-8367-C11330B21EA7}" srcId="{852E34C9-9D02-44BC-B87C-8C4B5790BD44}" destId="{9BC6C103-6102-42BD-B89D-97AB7A5FAD4D}" srcOrd="1" destOrd="0" parTransId="{9DD30A38-BCCE-48BE-A8E8-21BEB88228D8}" sibTransId="{FE0F9A99-B854-44A6-A7C6-31F0B7213BEC}"/>
    <dgm:cxn modelId="{1B49D5F8-73E1-43DD-8AAC-49B1B46E03A7}" type="presOf" srcId="{CA0A2CF8-FF6D-4AB9-8E90-800FB6684969}" destId="{58EE603D-A061-48D7-ADAB-CBFB218F7E37}" srcOrd="2" destOrd="0" presId="urn:microsoft.com/office/officeart/2005/8/layout/gear1"/>
    <dgm:cxn modelId="{A7616240-1337-40A5-81AE-C8BF7189CA18}" type="presOf" srcId="{852E34C9-9D02-44BC-B87C-8C4B5790BD44}" destId="{91F6EA82-DDEE-4099-8F62-FE91BA872DF2}" srcOrd="0" destOrd="0" presId="urn:microsoft.com/office/officeart/2005/8/layout/gear1"/>
    <dgm:cxn modelId="{234446A8-CD09-4019-AAFA-EF61C7F24B32}" type="presOf" srcId="{CA0A2CF8-FF6D-4AB9-8E90-800FB6684969}" destId="{058F028D-B528-4AFD-AD31-4EEFC09256D0}" srcOrd="1" destOrd="0" presId="urn:microsoft.com/office/officeart/2005/8/layout/gear1"/>
    <dgm:cxn modelId="{135EE82E-6CE2-451F-A94B-864272ED5486}" type="presOf" srcId="{82605F5B-8B82-4FEA-ACCB-30B8B1D3C509}" destId="{05ABEDB4-AF0B-46F3-932D-4A81F3950299}" srcOrd="0" destOrd="0" presId="urn:microsoft.com/office/officeart/2005/8/layout/gear1"/>
    <dgm:cxn modelId="{02D32960-59D7-4190-997C-894E6C5DC9C2}" type="presOf" srcId="{AFA8EC43-AD36-4DF7-9F3B-7F583754D685}" destId="{04B8620B-5CBE-4502-943B-72AF8615B53D}" srcOrd="1" destOrd="0" presId="urn:microsoft.com/office/officeart/2005/8/layout/gear1"/>
    <dgm:cxn modelId="{131078DA-385A-4BBE-9BDE-19FB08ED1761}" type="presOf" srcId="{9BC6C103-6102-42BD-B89D-97AB7A5FAD4D}" destId="{0C08D446-1F8D-4B75-A569-40E69DFA501F}" srcOrd="0" destOrd="0" presId="urn:microsoft.com/office/officeart/2005/8/layout/gear1"/>
    <dgm:cxn modelId="{11C36F5F-7F9C-43B2-82E9-8CF056A3D691}" type="presParOf" srcId="{91F6EA82-DDEE-4099-8F62-FE91BA872DF2}" destId="{D88EAF24-2304-4C7C-9232-FD379E7EEAD2}" srcOrd="0" destOrd="0" presId="urn:microsoft.com/office/officeart/2005/8/layout/gear1"/>
    <dgm:cxn modelId="{20B49200-A575-44A5-8C42-69D0C1093322}" type="presParOf" srcId="{91F6EA82-DDEE-4099-8F62-FE91BA872DF2}" destId="{04B8620B-5CBE-4502-943B-72AF8615B53D}" srcOrd="1" destOrd="0" presId="urn:microsoft.com/office/officeart/2005/8/layout/gear1"/>
    <dgm:cxn modelId="{06D5440A-1DAE-4CA4-846A-9F7CE3B813C3}" type="presParOf" srcId="{91F6EA82-DDEE-4099-8F62-FE91BA872DF2}" destId="{F6558E1F-E852-4C15-A836-F954F73ADA36}" srcOrd="2" destOrd="0" presId="urn:microsoft.com/office/officeart/2005/8/layout/gear1"/>
    <dgm:cxn modelId="{05BC6B2C-B1E9-4654-9DF7-E2C71847AF68}" type="presParOf" srcId="{91F6EA82-DDEE-4099-8F62-FE91BA872DF2}" destId="{0C08D446-1F8D-4B75-A569-40E69DFA501F}" srcOrd="3" destOrd="0" presId="urn:microsoft.com/office/officeart/2005/8/layout/gear1"/>
    <dgm:cxn modelId="{198861D2-A7CB-4772-B5B6-B9FD856DD997}" type="presParOf" srcId="{91F6EA82-DDEE-4099-8F62-FE91BA872DF2}" destId="{9CA7EC07-7730-4C65-99E9-B8869A82C2AF}" srcOrd="4" destOrd="0" presId="urn:microsoft.com/office/officeart/2005/8/layout/gear1"/>
    <dgm:cxn modelId="{F3DEB079-20B2-434A-9AB9-4E7287F3590A}" type="presParOf" srcId="{91F6EA82-DDEE-4099-8F62-FE91BA872DF2}" destId="{A09A2DBD-80CA-4D52-B90A-7D0FAE40A7B7}" srcOrd="5" destOrd="0" presId="urn:microsoft.com/office/officeart/2005/8/layout/gear1"/>
    <dgm:cxn modelId="{046EAD3E-8005-4892-8044-0F930100A794}" type="presParOf" srcId="{91F6EA82-DDEE-4099-8F62-FE91BA872DF2}" destId="{317688A4-79FA-4E76-A5FC-168FD3830F72}" srcOrd="6" destOrd="0" presId="urn:microsoft.com/office/officeart/2005/8/layout/gear1"/>
    <dgm:cxn modelId="{2850093D-9896-42DF-BFE8-1F71804551E3}" type="presParOf" srcId="{91F6EA82-DDEE-4099-8F62-FE91BA872DF2}" destId="{058F028D-B528-4AFD-AD31-4EEFC09256D0}" srcOrd="7" destOrd="0" presId="urn:microsoft.com/office/officeart/2005/8/layout/gear1"/>
    <dgm:cxn modelId="{64C74257-B2C3-44C9-88E7-155DCB85B5D8}" type="presParOf" srcId="{91F6EA82-DDEE-4099-8F62-FE91BA872DF2}" destId="{58EE603D-A061-48D7-ADAB-CBFB218F7E37}" srcOrd="8" destOrd="0" presId="urn:microsoft.com/office/officeart/2005/8/layout/gear1"/>
    <dgm:cxn modelId="{5205C371-3F26-4579-8908-B79EADFDE504}" type="presParOf" srcId="{91F6EA82-DDEE-4099-8F62-FE91BA872DF2}" destId="{DEFB9678-3F5D-47E4-9DBA-616A8C8C1085}" srcOrd="9" destOrd="0" presId="urn:microsoft.com/office/officeart/2005/8/layout/gear1"/>
    <dgm:cxn modelId="{814E9F8C-D513-4858-8FDF-EFE7198F3360}" type="presParOf" srcId="{91F6EA82-DDEE-4099-8F62-FE91BA872DF2}" destId="{05ABEDB4-AF0B-46F3-932D-4A81F3950299}" srcOrd="10" destOrd="0" presId="urn:microsoft.com/office/officeart/2005/8/layout/gear1"/>
    <dgm:cxn modelId="{BE5865EF-1372-47F8-A6BA-3F8669B158D3}" type="presParOf" srcId="{91F6EA82-DDEE-4099-8F62-FE91BA872DF2}" destId="{49969ABA-C909-4BBA-AEE8-EF8F979199E8}" srcOrd="11" destOrd="0" presId="urn:microsoft.com/office/officeart/2005/8/layout/gear1"/>
    <dgm:cxn modelId="{DCED0456-E050-42C1-8051-53DC4CD3CEDC}" type="presParOf" srcId="{91F6EA82-DDEE-4099-8F62-FE91BA872DF2}" destId="{136A7794-D042-4565-84B7-8A4E78FCDC14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EAF24-2304-4C7C-9232-FD379E7EEAD2}">
      <dsp:nvSpPr>
        <dsp:cNvPr id="0" name=""/>
        <dsp:cNvSpPr/>
      </dsp:nvSpPr>
      <dsp:spPr>
        <a:xfrm>
          <a:off x="2331720" y="2369820"/>
          <a:ext cx="2849880" cy="2849880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People</a:t>
          </a:r>
          <a:endParaRPr lang="en-US" sz="1400" kern="1200" dirty="0"/>
        </a:p>
      </dsp:txBody>
      <dsp:txXfrm>
        <a:off x="2904673" y="3037391"/>
        <a:ext cx="1703974" cy="1464897"/>
      </dsp:txXfrm>
    </dsp:sp>
    <dsp:sp modelId="{0C08D446-1F8D-4B75-A569-40E69DFA501F}">
      <dsp:nvSpPr>
        <dsp:cNvPr id="0" name=""/>
        <dsp:cNvSpPr/>
      </dsp:nvSpPr>
      <dsp:spPr>
        <a:xfrm>
          <a:off x="673608" y="1696212"/>
          <a:ext cx="2072640" cy="2072640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Systems</a:t>
          </a:r>
          <a:endParaRPr lang="en-US" sz="1400" kern="1200" dirty="0"/>
        </a:p>
      </dsp:txBody>
      <dsp:txXfrm>
        <a:off x="1195401" y="2221159"/>
        <a:ext cx="1029054" cy="1022746"/>
      </dsp:txXfrm>
    </dsp:sp>
    <dsp:sp modelId="{317688A4-79FA-4E76-A5FC-168FD3830F72}">
      <dsp:nvSpPr>
        <dsp:cNvPr id="0" name=""/>
        <dsp:cNvSpPr/>
      </dsp:nvSpPr>
      <dsp:spPr>
        <a:xfrm rot="20700000">
          <a:off x="1834497" y="266301"/>
          <a:ext cx="2030764" cy="2030764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Infrastructure</a:t>
          </a:r>
          <a:endParaRPr lang="en-US" sz="1400" kern="1200" dirty="0"/>
        </a:p>
      </dsp:txBody>
      <dsp:txXfrm rot="-20700000">
        <a:off x="2279904" y="711708"/>
        <a:ext cx="1139952" cy="1139952"/>
      </dsp:txXfrm>
    </dsp:sp>
    <dsp:sp modelId="{05ABEDB4-AF0B-46F3-932D-4A81F3950299}">
      <dsp:nvSpPr>
        <dsp:cNvPr id="0" name=""/>
        <dsp:cNvSpPr/>
      </dsp:nvSpPr>
      <dsp:spPr>
        <a:xfrm>
          <a:off x="2123574" y="1933499"/>
          <a:ext cx="3647846" cy="3647846"/>
        </a:xfrm>
        <a:prstGeom prst="circularArrow">
          <a:avLst>
            <a:gd name="adj1" fmla="val 4688"/>
            <a:gd name="adj2" fmla="val 299029"/>
            <a:gd name="adj3" fmla="val 2535592"/>
            <a:gd name="adj4" fmla="val 15820046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69ABA-C909-4BBA-AEE8-EF8F979199E8}">
      <dsp:nvSpPr>
        <dsp:cNvPr id="0" name=""/>
        <dsp:cNvSpPr/>
      </dsp:nvSpPr>
      <dsp:spPr>
        <a:xfrm>
          <a:off x="306547" y="1233378"/>
          <a:ext cx="2650388" cy="265038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6A7794-D042-4565-84B7-8A4E78FCDC14}">
      <dsp:nvSpPr>
        <dsp:cNvPr id="0" name=""/>
        <dsp:cNvSpPr/>
      </dsp:nvSpPr>
      <dsp:spPr>
        <a:xfrm>
          <a:off x="1364761" y="-182748"/>
          <a:ext cx="2857652" cy="285765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EAF24-2304-4C7C-9232-FD379E7EEAD2}">
      <dsp:nvSpPr>
        <dsp:cNvPr id="0" name=""/>
        <dsp:cNvSpPr/>
      </dsp:nvSpPr>
      <dsp:spPr>
        <a:xfrm>
          <a:off x="2331720" y="2369820"/>
          <a:ext cx="2849880" cy="2849880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People</a:t>
          </a:r>
          <a:endParaRPr lang="en-US" sz="1400" kern="1200" dirty="0"/>
        </a:p>
      </dsp:txBody>
      <dsp:txXfrm>
        <a:off x="2904673" y="3037391"/>
        <a:ext cx="1703974" cy="1464897"/>
      </dsp:txXfrm>
    </dsp:sp>
    <dsp:sp modelId="{0C08D446-1F8D-4B75-A569-40E69DFA501F}">
      <dsp:nvSpPr>
        <dsp:cNvPr id="0" name=""/>
        <dsp:cNvSpPr/>
      </dsp:nvSpPr>
      <dsp:spPr>
        <a:xfrm>
          <a:off x="673608" y="1696212"/>
          <a:ext cx="2072640" cy="2072640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Systems</a:t>
          </a:r>
          <a:endParaRPr lang="en-US" sz="1400" kern="1200" dirty="0"/>
        </a:p>
      </dsp:txBody>
      <dsp:txXfrm>
        <a:off x="1195401" y="2221159"/>
        <a:ext cx="1029054" cy="1022746"/>
      </dsp:txXfrm>
    </dsp:sp>
    <dsp:sp modelId="{317688A4-79FA-4E76-A5FC-168FD3830F72}">
      <dsp:nvSpPr>
        <dsp:cNvPr id="0" name=""/>
        <dsp:cNvSpPr/>
      </dsp:nvSpPr>
      <dsp:spPr>
        <a:xfrm rot="20700000">
          <a:off x="1834497" y="266301"/>
          <a:ext cx="2030764" cy="2030764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Infrastructure</a:t>
          </a:r>
          <a:endParaRPr lang="en-US" sz="1400" kern="1200" dirty="0"/>
        </a:p>
      </dsp:txBody>
      <dsp:txXfrm rot="-20700000">
        <a:off x="2279904" y="711708"/>
        <a:ext cx="1139952" cy="1139952"/>
      </dsp:txXfrm>
    </dsp:sp>
    <dsp:sp modelId="{05ABEDB4-AF0B-46F3-932D-4A81F3950299}">
      <dsp:nvSpPr>
        <dsp:cNvPr id="0" name=""/>
        <dsp:cNvSpPr/>
      </dsp:nvSpPr>
      <dsp:spPr>
        <a:xfrm>
          <a:off x="2123574" y="1933499"/>
          <a:ext cx="3647846" cy="3647846"/>
        </a:xfrm>
        <a:prstGeom prst="circularArrow">
          <a:avLst>
            <a:gd name="adj1" fmla="val 4688"/>
            <a:gd name="adj2" fmla="val 299029"/>
            <a:gd name="adj3" fmla="val 2535592"/>
            <a:gd name="adj4" fmla="val 15820046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69ABA-C909-4BBA-AEE8-EF8F979199E8}">
      <dsp:nvSpPr>
        <dsp:cNvPr id="0" name=""/>
        <dsp:cNvSpPr/>
      </dsp:nvSpPr>
      <dsp:spPr>
        <a:xfrm>
          <a:off x="306547" y="1233378"/>
          <a:ext cx="2650388" cy="265038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6A7794-D042-4565-84B7-8A4E78FCDC14}">
      <dsp:nvSpPr>
        <dsp:cNvPr id="0" name=""/>
        <dsp:cNvSpPr/>
      </dsp:nvSpPr>
      <dsp:spPr>
        <a:xfrm>
          <a:off x="1364761" y="-182748"/>
          <a:ext cx="2857652" cy="285765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EAF24-2304-4C7C-9232-FD379E7EEAD2}">
      <dsp:nvSpPr>
        <dsp:cNvPr id="0" name=""/>
        <dsp:cNvSpPr/>
      </dsp:nvSpPr>
      <dsp:spPr>
        <a:xfrm>
          <a:off x="2331720" y="2369820"/>
          <a:ext cx="2849880" cy="2849880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People</a:t>
          </a:r>
          <a:endParaRPr lang="en-US" sz="1400" kern="1200" dirty="0"/>
        </a:p>
      </dsp:txBody>
      <dsp:txXfrm>
        <a:off x="2904673" y="3037391"/>
        <a:ext cx="1703974" cy="1464897"/>
      </dsp:txXfrm>
    </dsp:sp>
    <dsp:sp modelId="{0C08D446-1F8D-4B75-A569-40E69DFA501F}">
      <dsp:nvSpPr>
        <dsp:cNvPr id="0" name=""/>
        <dsp:cNvSpPr/>
      </dsp:nvSpPr>
      <dsp:spPr>
        <a:xfrm>
          <a:off x="673608" y="1696212"/>
          <a:ext cx="2072640" cy="2072640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Systems</a:t>
          </a:r>
          <a:endParaRPr lang="en-US" sz="1400" kern="1200" dirty="0"/>
        </a:p>
      </dsp:txBody>
      <dsp:txXfrm>
        <a:off x="1195401" y="2221159"/>
        <a:ext cx="1029054" cy="1022746"/>
      </dsp:txXfrm>
    </dsp:sp>
    <dsp:sp modelId="{317688A4-79FA-4E76-A5FC-168FD3830F72}">
      <dsp:nvSpPr>
        <dsp:cNvPr id="0" name=""/>
        <dsp:cNvSpPr/>
      </dsp:nvSpPr>
      <dsp:spPr>
        <a:xfrm rot="20700000">
          <a:off x="1834497" y="266301"/>
          <a:ext cx="2030764" cy="2030764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Infrastructure</a:t>
          </a:r>
          <a:endParaRPr lang="en-US" sz="1400" kern="1200" dirty="0"/>
        </a:p>
      </dsp:txBody>
      <dsp:txXfrm rot="-20700000">
        <a:off x="2279904" y="711708"/>
        <a:ext cx="1139952" cy="1139952"/>
      </dsp:txXfrm>
    </dsp:sp>
    <dsp:sp modelId="{05ABEDB4-AF0B-46F3-932D-4A81F3950299}">
      <dsp:nvSpPr>
        <dsp:cNvPr id="0" name=""/>
        <dsp:cNvSpPr/>
      </dsp:nvSpPr>
      <dsp:spPr>
        <a:xfrm>
          <a:off x="2123574" y="1933499"/>
          <a:ext cx="3647846" cy="3647846"/>
        </a:xfrm>
        <a:prstGeom prst="circularArrow">
          <a:avLst>
            <a:gd name="adj1" fmla="val 4688"/>
            <a:gd name="adj2" fmla="val 299029"/>
            <a:gd name="adj3" fmla="val 2535592"/>
            <a:gd name="adj4" fmla="val 15820046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69ABA-C909-4BBA-AEE8-EF8F979199E8}">
      <dsp:nvSpPr>
        <dsp:cNvPr id="0" name=""/>
        <dsp:cNvSpPr/>
      </dsp:nvSpPr>
      <dsp:spPr>
        <a:xfrm>
          <a:off x="306547" y="1233378"/>
          <a:ext cx="2650388" cy="265038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6A7794-D042-4565-84B7-8A4E78FCDC14}">
      <dsp:nvSpPr>
        <dsp:cNvPr id="0" name=""/>
        <dsp:cNvSpPr/>
      </dsp:nvSpPr>
      <dsp:spPr>
        <a:xfrm>
          <a:off x="1364761" y="-182748"/>
          <a:ext cx="2857652" cy="285765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EAF24-2304-4C7C-9232-FD379E7EEAD2}">
      <dsp:nvSpPr>
        <dsp:cNvPr id="0" name=""/>
        <dsp:cNvSpPr/>
      </dsp:nvSpPr>
      <dsp:spPr>
        <a:xfrm>
          <a:off x="2331720" y="2326444"/>
          <a:ext cx="2849880" cy="2849880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People</a:t>
          </a:r>
          <a:endParaRPr lang="en-US" sz="1400" kern="1200" dirty="0"/>
        </a:p>
      </dsp:txBody>
      <dsp:txXfrm>
        <a:off x="2904673" y="2994015"/>
        <a:ext cx="1703974" cy="1464897"/>
      </dsp:txXfrm>
    </dsp:sp>
    <dsp:sp modelId="{0C08D446-1F8D-4B75-A569-40E69DFA501F}">
      <dsp:nvSpPr>
        <dsp:cNvPr id="0" name=""/>
        <dsp:cNvSpPr/>
      </dsp:nvSpPr>
      <dsp:spPr>
        <a:xfrm>
          <a:off x="673608" y="1696212"/>
          <a:ext cx="2072640" cy="2072640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Systems</a:t>
          </a:r>
          <a:endParaRPr lang="en-US" sz="1400" kern="1200" dirty="0"/>
        </a:p>
      </dsp:txBody>
      <dsp:txXfrm>
        <a:off x="1195401" y="2221159"/>
        <a:ext cx="1029054" cy="1022746"/>
      </dsp:txXfrm>
    </dsp:sp>
    <dsp:sp modelId="{317688A4-79FA-4E76-A5FC-168FD3830F72}">
      <dsp:nvSpPr>
        <dsp:cNvPr id="0" name=""/>
        <dsp:cNvSpPr/>
      </dsp:nvSpPr>
      <dsp:spPr>
        <a:xfrm rot="20700000">
          <a:off x="1834497" y="266301"/>
          <a:ext cx="2030764" cy="2030764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Infrastructure</a:t>
          </a:r>
          <a:endParaRPr lang="en-US" sz="1400" kern="1200" dirty="0"/>
        </a:p>
      </dsp:txBody>
      <dsp:txXfrm rot="-20700000">
        <a:off x="2279904" y="711708"/>
        <a:ext cx="1139952" cy="1139952"/>
      </dsp:txXfrm>
    </dsp:sp>
    <dsp:sp modelId="{05ABEDB4-AF0B-46F3-932D-4A81F3950299}">
      <dsp:nvSpPr>
        <dsp:cNvPr id="0" name=""/>
        <dsp:cNvSpPr/>
      </dsp:nvSpPr>
      <dsp:spPr>
        <a:xfrm>
          <a:off x="2123574" y="1933499"/>
          <a:ext cx="3647846" cy="3647846"/>
        </a:xfrm>
        <a:prstGeom prst="circularArrow">
          <a:avLst>
            <a:gd name="adj1" fmla="val 4688"/>
            <a:gd name="adj2" fmla="val 299029"/>
            <a:gd name="adj3" fmla="val 2535592"/>
            <a:gd name="adj4" fmla="val 15820046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69ABA-C909-4BBA-AEE8-EF8F979199E8}">
      <dsp:nvSpPr>
        <dsp:cNvPr id="0" name=""/>
        <dsp:cNvSpPr/>
      </dsp:nvSpPr>
      <dsp:spPr>
        <a:xfrm>
          <a:off x="306547" y="1233378"/>
          <a:ext cx="2650388" cy="265038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6A7794-D042-4565-84B7-8A4E78FCDC14}">
      <dsp:nvSpPr>
        <dsp:cNvPr id="0" name=""/>
        <dsp:cNvSpPr/>
      </dsp:nvSpPr>
      <dsp:spPr>
        <a:xfrm>
          <a:off x="1364761" y="-182748"/>
          <a:ext cx="2857652" cy="285765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6255" cy="46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22" tIns="46961" rIns="93922" bIns="46961" numCol="1" anchor="t" anchorCtr="0" compatLnSpc="1">
            <a:prstTxWarp prst="textNoShape">
              <a:avLst/>
            </a:prstTxWarp>
          </a:bodyPr>
          <a:lstStyle>
            <a:lvl1pPr defTabSz="938666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5416" y="0"/>
            <a:ext cx="3056255" cy="46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22" tIns="46961" rIns="93922" bIns="46961" numCol="1" anchor="t" anchorCtr="0" compatLnSpc="1">
            <a:prstTxWarp prst="textNoShape">
              <a:avLst/>
            </a:prstTxWarp>
          </a:bodyPr>
          <a:lstStyle>
            <a:lvl1pPr algn="r" defTabSz="938666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3009"/>
            <a:ext cx="3056255" cy="46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22" tIns="46961" rIns="93922" bIns="46961" numCol="1" anchor="b" anchorCtr="0" compatLnSpc="1">
            <a:prstTxWarp prst="textNoShape">
              <a:avLst/>
            </a:prstTxWarp>
          </a:bodyPr>
          <a:lstStyle>
            <a:lvl1pPr defTabSz="938666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5416" y="8903009"/>
            <a:ext cx="3056255" cy="46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22" tIns="46961" rIns="93922" bIns="46961" numCol="1" anchor="b" anchorCtr="0" compatLnSpc="1">
            <a:prstTxWarp prst="textNoShape">
              <a:avLst/>
            </a:prstTxWarp>
          </a:bodyPr>
          <a:lstStyle>
            <a:lvl1pPr algn="r" defTabSz="938666" eaLnBrk="1" hangingPunct="1">
              <a:defRPr sz="1200">
                <a:latin typeface="Arial" charset="0"/>
              </a:defRPr>
            </a:lvl1pPr>
          </a:lstStyle>
          <a:p>
            <a:fld id="{DD931C95-467B-4A1F-BFF3-FF0BDF1B45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51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255" cy="467989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416" y="0"/>
            <a:ext cx="3056255" cy="467989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B952C7B8-868C-48F0-ACF3-0F448B8F976C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704850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168" y="4452306"/>
            <a:ext cx="5642928" cy="4216709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3009"/>
            <a:ext cx="3056255" cy="467989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416" y="8903009"/>
            <a:ext cx="3056255" cy="467989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58EA83C3-4F95-4190-8379-F5EE4652D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92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EA83C3-4F95-4190-8379-F5EE4652D9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58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Upgrades done in ICT/power</a:t>
            </a:r>
            <a:r>
              <a:rPr lang="en-US" baseline="0" dirty="0" smtClean="0"/>
              <a:t> supply to support EDC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EA83C3-4F95-4190-8379-F5EE4652D91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5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AD505D15-6459-436B-8728-2A2C9F528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962400" y="1371600"/>
            <a:ext cx="4724400" cy="4724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 marL="2057400" indent="-2286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81000" y="1371600"/>
            <a:ext cx="2743200" cy="3581400"/>
          </a:xfrm>
        </p:spPr>
        <p:txBody>
          <a:bodyPr anchor="t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rot="5400000">
            <a:off x="1440140" y="3694906"/>
            <a:ext cx="4648200" cy="1588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37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57C49-E88D-4265-9C05-DA02514295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20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8CF999-8D99-4A4C-8E50-A14C4A7A7D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72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E286D-8483-43FE-B2F9-994A1F5523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06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208C21-A703-461D-86C6-E7436335E9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42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61A89F-B67A-48B0-A225-232D2A0107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085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59D1A7-F6F8-4774-9225-B47BC523FE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892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A19648-0398-491A-AD1F-79FD1EA61C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94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9367CD-E582-4C84-B8EA-7241742F86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55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130A96-82EF-43E0-B901-DCAB0AF23C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70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C236C4-8B20-4768-8676-ED9EF789C2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02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25E5E469-9E19-4C9A-A447-D3CB0C3C5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1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22588" cy="17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74007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99009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2159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9863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74007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52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939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9863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696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696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93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9863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268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2451"/>
            <a:ext cx="4040188" cy="42873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42689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2451"/>
            <a:ext cx="4041775" cy="42873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930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9863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33199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339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934FC-99B5-4E30-BFB3-F3921F8856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5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230AA6D-6674-460F-B129-5B098C941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8737600" y="152400"/>
            <a:ext cx="228600" cy="186342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79400" y="152400"/>
            <a:ext cx="8455025" cy="186342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79400" y="338742"/>
            <a:ext cx="8455025" cy="11309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8737600" y="338742"/>
            <a:ext cx="228600" cy="11052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3" name="Picture 12" descr="MTN LOGO_Fin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96000"/>
            <a:ext cx="1169988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6524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3A3E23BA-B349-47CE-AA4C-3290E973C6B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3/18/2017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6A5B6429-6ED7-4B0A-99FC-6A29B22D66BA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2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83B8DA-9A76-4347-8A4B-8A2EDE2DDA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2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6.png"/><Relationship Id="rId7" Type="http://schemas.openxmlformats.org/officeDocument/2006/relationships/diagramLayout" Target="../diagrams/layout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diagramData" Target="../diagrams/data4.xml"/><Relationship Id="rId5" Type="http://schemas.openxmlformats.org/officeDocument/2006/relationships/image" Target="../media/image20.jpg"/><Relationship Id="rId10" Type="http://schemas.microsoft.com/office/2007/relationships/diagramDrawing" Target="../diagrams/drawing4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31.jpg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5.png"/><Relationship Id="rId7" Type="http://schemas.openxmlformats.org/officeDocument/2006/relationships/image" Target="../media/image10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karenp\AppData\Local\Microsoft\Windows\Temporary Internet Files\Content.IE5\8RIPXFJI\data-network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-33706"/>
            <a:ext cx="4518191" cy="338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304800" y="3124200"/>
            <a:ext cx="8686800" cy="1470025"/>
          </a:xfrm>
          <a:solidFill>
            <a:schemeClr val="bg1"/>
          </a:solidFill>
        </p:spPr>
        <p:txBody>
          <a:bodyPr/>
          <a:lstStyle/>
          <a:p>
            <a:r>
              <a:rPr lang="en-US" sz="5400" b="1" i="1" dirty="0" smtClean="0"/>
              <a:t>Transition to </a:t>
            </a:r>
            <a:r>
              <a:rPr lang="en-US" sz="5400" b="1" i="1" dirty="0" err="1" smtClean="0"/>
              <a:t>MediData</a:t>
            </a:r>
            <a:r>
              <a:rPr lang="en-US" sz="5400" b="1" i="1" dirty="0" smtClean="0"/>
              <a:t> Rave</a:t>
            </a:r>
            <a:br>
              <a:rPr lang="en-US" sz="5400" b="1" i="1" dirty="0" smtClean="0"/>
            </a:br>
            <a:r>
              <a:rPr lang="en-US" sz="4000" b="1" dirty="0" smtClean="0"/>
              <a:t>MU-JHU UGANDA experience </a:t>
            </a:r>
            <a:r>
              <a:rPr lang="en-US" sz="5400" b="1" i="1" dirty="0" smtClean="0"/>
              <a:t>  </a:t>
            </a:r>
            <a:endParaRPr lang="en-US" sz="5400" b="1" i="1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81000" y="5046396"/>
            <a:ext cx="8305800" cy="2268804"/>
          </a:xfrm>
        </p:spPr>
        <p:txBody>
          <a:bodyPr/>
          <a:lstStyle/>
          <a:p>
            <a:r>
              <a:rPr lang="en-US" altLang="en-US" sz="3000" b="1" i="1" dirty="0">
                <a:solidFill>
                  <a:srgbClr val="32EE36"/>
                </a:solidFill>
              </a:rPr>
              <a:t>Dr. Carolyne </a:t>
            </a:r>
            <a:r>
              <a:rPr lang="en-US" altLang="en-US" sz="3000" b="1" i="1" dirty="0" smtClean="0">
                <a:solidFill>
                  <a:srgbClr val="32EE36"/>
                </a:solidFill>
              </a:rPr>
              <a:t>AKELLO </a:t>
            </a:r>
            <a:r>
              <a:rPr lang="en-US" altLang="en-US" sz="3000" i="1" dirty="0">
                <a:solidFill>
                  <a:srgbClr val="32EE36"/>
                </a:solidFill>
              </a:rPr>
              <a:t>on behalf of </a:t>
            </a:r>
            <a:r>
              <a:rPr lang="en-US" altLang="en-US" sz="3000" i="1" dirty="0" smtClean="0">
                <a:solidFill>
                  <a:srgbClr val="32EE36"/>
                </a:solidFill>
              </a:rPr>
              <a:t>the MU-JHU </a:t>
            </a:r>
            <a:r>
              <a:rPr lang="en-US" altLang="en-US" sz="3000" i="1" dirty="0">
                <a:solidFill>
                  <a:srgbClr val="32EE36"/>
                </a:solidFill>
              </a:rPr>
              <a:t>team</a:t>
            </a:r>
          </a:p>
          <a:p>
            <a:pPr eaLnBrk="1" hangingPunct="1"/>
            <a:r>
              <a:rPr lang="en-US" altLang="en-US" sz="2800" i="1" dirty="0" smtClean="0">
                <a:solidFill>
                  <a:schemeClr val="tx1"/>
                </a:solidFill>
              </a:rPr>
              <a:t>MTN Annual Meeting </a:t>
            </a:r>
          </a:p>
          <a:p>
            <a:pPr eaLnBrk="1" hangingPunct="1"/>
            <a:r>
              <a:rPr lang="en-US" altLang="en-US" sz="2800" i="1" dirty="0" smtClean="0">
                <a:solidFill>
                  <a:schemeClr val="tx1"/>
                </a:solidFill>
              </a:rPr>
              <a:t>19 March 2017</a:t>
            </a:r>
            <a:endParaRPr lang="en-US" altLang="en-US" sz="2800" i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710" y="5822796"/>
            <a:ext cx="914400" cy="1027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110" y="5666943"/>
            <a:ext cx="931584" cy="1027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70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Infrastructure – Study facilities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9067800" cy="478523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Dedicated space created for HOPE study (EDC considered) </a:t>
            </a:r>
          </a:p>
          <a:p>
            <a:pPr>
              <a:buFontTx/>
              <a:buChar char="-"/>
            </a:pPr>
            <a:r>
              <a:rPr lang="en-US" sz="2400" dirty="0" smtClean="0"/>
              <a:t>Initial consultation with team and renovation designed</a:t>
            </a:r>
          </a:p>
          <a:p>
            <a:pPr>
              <a:buFontTx/>
              <a:buChar char="-"/>
            </a:pPr>
            <a:r>
              <a:rPr lang="en-US" sz="2400" dirty="0" smtClean="0"/>
              <a:t>New counseling rooms</a:t>
            </a:r>
          </a:p>
          <a:p>
            <a:pPr>
              <a:buFontTx/>
              <a:buChar char="-"/>
            </a:pPr>
            <a:r>
              <a:rPr lang="en-US" sz="2400" dirty="0" smtClean="0"/>
              <a:t>Others to be completed in Q2</a:t>
            </a:r>
            <a:endParaRPr lang="en-US" sz="2400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25" y="3826912"/>
            <a:ext cx="4648389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2" r="13334"/>
          <a:stretch/>
        </p:blipFill>
        <p:spPr>
          <a:xfrm rot="5400000">
            <a:off x="4978506" y="2692506"/>
            <a:ext cx="4368586" cy="3962401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4038600" y="2421488"/>
            <a:ext cx="1066797" cy="626512"/>
          </a:xfrm>
          <a:prstGeom prst="rightArrow">
            <a:avLst/>
          </a:prstGeom>
          <a:solidFill>
            <a:srgbClr val="32EE36"/>
          </a:solidFill>
          <a:ln>
            <a:solidFill>
              <a:srgbClr val="7400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2010476">
            <a:off x="3656710" y="5314368"/>
            <a:ext cx="1066797" cy="626512"/>
          </a:xfrm>
          <a:prstGeom prst="rightArrow">
            <a:avLst/>
          </a:prstGeom>
          <a:solidFill>
            <a:srgbClr val="32EE36"/>
          </a:solidFill>
          <a:ln>
            <a:solidFill>
              <a:srgbClr val="7400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1396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planning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055731"/>
            <a:ext cx="4572000" cy="430599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8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43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Systems &amp; </a:t>
            </a:r>
            <a:r>
              <a:rPr lang="en-US" altLang="en-US" b="1" dirty="0" err="1"/>
              <a:t>Proceses</a:t>
            </a:r>
            <a:r>
              <a:rPr lang="en-US" altLang="en-US" b="1" dirty="0"/>
              <a:t> </a:t>
            </a:r>
            <a:endParaRPr lang="en-US" altLang="en-US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304800" y="1600201"/>
          <a:ext cx="5181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4038600" cy="496964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considered shifts required in:</a:t>
            </a:r>
          </a:p>
          <a:p>
            <a:r>
              <a:rPr lang="en-US" dirty="0" smtClean="0"/>
              <a:t>Infrastructure</a:t>
            </a:r>
          </a:p>
          <a:p>
            <a:r>
              <a:rPr lang="en-US" sz="4400" b="1" dirty="0" smtClean="0">
                <a:solidFill>
                  <a:srgbClr val="92D050"/>
                </a:solidFill>
              </a:rPr>
              <a:t>Systems &amp; processes</a:t>
            </a:r>
          </a:p>
          <a:p>
            <a:r>
              <a:rPr lang="en-US" dirty="0" smtClean="0"/>
              <a:t>Human resources</a:t>
            </a:r>
          </a:p>
          <a:p>
            <a:pPr lvl="1"/>
            <a:r>
              <a:rPr lang="en-US" dirty="0" smtClean="0"/>
              <a:t>Quantitative &amp; Qualitative  </a:t>
            </a:r>
            <a:endParaRPr lang="en-US" dirty="0"/>
          </a:p>
        </p:txBody>
      </p:sp>
      <p:pic>
        <p:nvPicPr>
          <p:cNvPr id="6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3498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Data Management System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639762"/>
          </a:xfrm>
        </p:spPr>
        <p:txBody>
          <a:bodyPr/>
          <a:lstStyle/>
          <a:p>
            <a:r>
              <a:rPr lang="en-US" sz="2800" dirty="0" smtClean="0">
                <a:solidFill>
                  <a:srgbClr val="740074"/>
                </a:solidFill>
              </a:rPr>
              <a:t>We reflected on shift from old system and processes </a:t>
            </a:r>
            <a:endParaRPr lang="en-US" sz="2800" dirty="0">
              <a:solidFill>
                <a:srgbClr val="74007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90500" y="2189602"/>
            <a:ext cx="8801100" cy="4287398"/>
          </a:xfrm>
        </p:spPr>
        <p:txBody>
          <a:bodyPr/>
          <a:lstStyle/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b="1" dirty="0" smtClean="0"/>
              <a:t>Roles – shifts in all roles: 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200" dirty="0" smtClean="0"/>
              <a:t>From receptionist, counselor, clinician, study coordinator, QC-1, QC-11, data entrants, data managers, records clerks to IOR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200" dirty="0" smtClean="0"/>
              <a:t>System generated queries requiring immediate correction eliminate many user errors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200" dirty="0" smtClean="0"/>
              <a:t>Requires use of computers for some cadres who had no/limited use in old system (</a:t>
            </a:r>
            <a:r>
              <a:rPr lang="en-US" sz="2200" dirty="0" err="1" smtClean="0"/>
              <a:t>eg</a:t>
            </a:r>
            <a:r>
              <a:rPr lang="en-US" sz="2200" dirty="0" smtClean="0"/>
              <a:t> QC-1, QC-11, counsellors)        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b="1" dirty="0" smtClean="0"/>
              <a:t>Paper–based file </a:t>
            </a:r>
            <a:r>
              <a:rPr lang="en-US" dirty="0" smtClean="0"/>
              <a:t>– still needed for information NOT captured   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Identified need to review and </a:t>
            </a:r>
            <a:r>
              <a:rPr lang="en-US" b="1" dirty="0" smtClean="0"/>
              <a:t>update site CQMP </a:t>
            </a:r>
            <a:r>
              <a:rPr lang="en-US" dirty="0" smtClean="0"/>
              <a:t>in view of EDC</a:t>
            </a:r>
          </a:p>
          <a:p>
            <a:pPr marL="0" indent="0">
              <a:buClr>
                <a:srgbClr val="32EE36"/>
              </a:buClr>
              <a:buNone/>
            </a:pPr>
            <a:r>
              <a:rPr lang="en-US" b="1" dirty="0" smtClean="0">
                <a:solidFill>
                  <a:srgbClr val="740074"/>
                </a:solidFill>
              </a:rPr>
              <a:t>CHANGE MANAGEMENT +++  is required to embrace new system</a:t>
            </a:r>
            <a:endParaRPr lang="en-US" b="1" dirty="0">
              <a:solidFill>
                <a:srgbClr val="740074"/>
              </a:solidFill>
            </a:endParaRPr>
          </a:p>
        </p:txBody>
      </p:sp>
      <p:pic>
        <p:nvPicPr>
          <p:cNvPr id="10" name="Picture 9" descr="Gerelateerde afbeeldi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399"/>
            <a:ext cx="1524000" cy="1265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972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740074"/>
                </a:solidFill>
              </a:rPr>
              <a:t>Preparing for </a:t>
            </a:r>
            <a:r>
              <a:rPr lang="en-US" altLang="en-US" b="1" dirty="0" err="1" smtClean="0">
                <a:solidFill>
                  <a:srgbClr val="740074"/>
                </a:solidFill>
              </a:rPr>
              <a:t>Medidata</a:t>
            </a:r>
            <a:r>
              <a:rPr lang="en-US" altLang="en-US" b="1" dirty="0" smtClean="0">
                <a:solidFill>
                  <a:srgbClr val="740074"/>
                </a:solidFill>
              </a:rPr>
              <a:t> Rave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304800" y="1600201"/>
          <a:ext cx="5181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4038600" cy="496964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considered shifts required in:</a:t>
            </a:r>
          </a:p>
          <a:p>
            <a:r>
              <a:rPr lang="en-US" dirty="0" smtClean="0"/>
              <a:t>Infrastructure</a:t>
            </a:r>
          </a:p>
          <a:p>
            <a:r>
              <a:rPr lang="en-US" dirty="0" smtClean="0"/>
              <a:t>Systems &amp; processes</a:t>
            </a:r>
          </a:p>
          <a:p>
            <a:r>
              <a:rPr lang="en-US" sz="3200" dirty="0" smtClean="0">
                <a:solidFill>
                  <a:srgbClr val="CC0000"/>
                </a:solidFill>
              </a:rPr>
              <a:t>Human resources</a:t>
            </a:r>
          </a:p>
          <a:p>
            <a:pPr lvl="1"/>
            <a:r>
              <a:rPr lang="en-US" sz="3200" dirty="0" smtClean="0">
                <a:solidFill>
                  <a:srgbClr val="CC0000"/>
                </a:solidFill>
              </a:rPr>
              <a:t>Quantitative &amp; Qualitative  </a:t>
            </a:r>
            <a:endParaRPr lang="en-US" sz="3200" dirty="0">
              <a:solidFill>
                <a:srgbClr val="CC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9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The most valuable asset = people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7010400" cy="5257800"/>
          </a:xfrm>
        </p:spPr>
      </p:pic>
      <p:sp>
        <p:nvSpPr>
          <p:cNvPr id="3" name="TextBox 2"/>
          <p:cNvSpPr txBox="1"/>
          <p:nvPr/>
        </p:nvSpPr>
        <p:spPr>
          <a:xfrm>
            <a:off x="7037882" y="2286000"/>
            <a:ext cx="180131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40074"/>
                </a:solidFill>
                <a:latin typeface="+mn-lt"/>
              </a:rPr>
              <a:t>Working together with their heads and hearts !</a:t>
            </a:r>
            <a:endParaRPr lang="en-US" sz="3200" dirty="0">
              <a:solidFill>
                <a:srgbClr val="740074"/>
              </a:solidFill>
              <a:latin typeface="+mn-lt"/>
            </a:endParaRPr>
          </a:p>
        </p:txBody>
      </p:sp>
      <p:pic>
        <p:nvPicPr>
          <p:cNvPr id="5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1371600" y="6396335"/>
            <a:ext cx="4895341" cy="461665"/>
          </a:xfrm>
          <a:prstGeom prst="rect">
            <a:avLst/>
          </a:prstGeom>
          <a:solidFill>
            <a:srgbClr val="32EE36"/>
          </a:solidFill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740074"/>
                </a:solidFill>
              </a:rPr>
              <a:t>HOPE </a:t>
            </a:r>
            <a:r>
              <a:rPr lang="en-US" altLang="en-US" sz="2400" b="1" dirty="0" err="1" smtClean="0">
                <a:solidFill>
                  <a:srgbClr val="740074"/>
                </a:solidFill>
              </a:rPr>
              <a:t>PoR</a:t>
            </a:r>
            <a:r>
              <a:rPr lang="en-US" altLang="en-US" sz="2400" b="1" dirty="0" smtClean="0">
                <a:solidFill>
                  <a:srgbClr val="740074"/>
                </a:solidFill>
              </a:rPr>
              <a:t> and Study Coordinator</a:t>
            </a:r>
            <a:endParaRPr lang="en-US" altLang="en-US" sz="2400" b="1" dirty="0">
              <a:solidFill>
                <a:srgbClr val="7400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3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6" r="13333"/>
          <a:stretch/>
        </p:blipFill>
        <p:spPr>
          <a:xfrm rot="5400000">
            <a:off x="3949365" y="669623"/>
            <a:ext cx="5161480" cy="46782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301053" y="197156"/>
            <a:ext cx="1752599" cy="461665"/>
          </a:xfrm>
          <a:prstGeom prst="rect">
            <a:avLst/>
          </a:prstGeom>
          <a:solidFill>
            <a:srgbClr val="32EE36"/>
          </a:solidFill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740074"/>
                </a:solidFill>
              </a:rPr>
              <a:t>IoR with IT </a:t>
            </a:r>
            <a:endParaRPr lang="en-US" altLang="en-US" sz="2400" b="1" dirty="0">
              <a:solidFill>
                <a:srgbClr val="740074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0600" y="233193"/>
            <a:ext cx="2321713" cy="461665"/>
          </a:xfrm>
          <a:prstGeom prst="rect">
            <a:avLst/>
          </a:prstGeom>
          <a:solidFill>
            <a:srgbClr val="32EE36"/>
          </a:solidFill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740074"/>
                </a:solidFill>
              </a:rPr>
              <a:t>Site MTN Lead</a:t>
            </a:r>
            <a:endParaRPr lang="en-US" altLang="en-US" sz="2400" b="1" dirty="0">
              <a:solidFill>
                <a:srgbClr val="740074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" t="772" r="7963" b="-772"/>
          <a:stretch/>
        </p:blipFill>
        <p:spPr>
          <a:xfrm rot="16200000">
            <a:off x="-136682" y="-22861"/>
            <a:ext cx="4457221" cy="41981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497687" y="3276600"/>
            <a:ext cx="2321713" cy="461665"/>
          </a:xfrm>
          <a:prstGeom prst="rect">
            <a:avLst/>
          </a:prstGeom>
          <a:solidFill>
            <a:srgbClr val="32EE36"/>
          </a:solidFill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740074"/>
                </a:solidFill>
              </a:rPr>
              <a:t>Site IOR &amp; IT</a:t>
            </a:r>
            <a:endParaRPr lang="en-US" altLang="en-US" sz="2400" b="1" dirty="0">
              <a:solidFill>
                <a:srgbClr val="740074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35185" r="3333"/>
          <a:stretch/>
        </p:blipFill>
        <p:spPr>
          <a:xfrm>
            <a:off x="1447800" y="3886200"/>
            <a:ext cx="6553200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4248659" y="6363325"/>
            <a:ext cx="4895341" cy="461665"/>
          </a:xfrm>
          <a:prstGeom prst="rect">
            <a:avLst/>
          </a:prstGeom>
          <a:solidFill>
            <a:srgbClr val="32EE36"/>
          </a:solidFill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740074"/>
                </a:solidFill>
              </a:rPr>
              <a:t>Community team and counsellors</a:t>
            </a:r>
            <a:endParaRPr lang="en-US" altLang="en-US" sz="2400" b="1" dirty="0">
              <a:solidFill>
                <a:srgbClr val="7400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1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/>
            </a:r>
            <a:br>
              <a:rPr lang="en-US" dirty="0" smtClean="0"/>
            </a:br>
            <a:r>
              <a:rPr lang="en-US" altLang="en-US" b="1" dirty="0" smtClean="0">
                <a:solidFill>
                  <a:srgbClr val="740074"/>
                </a:solidFill>
              </a:rPr>
              <a:t>MU-JHU </a:t>
            </a:r>
            <a:r>
              <a:rPr lang="en-US" altLang="en-US" b="1" dirty="0" smtClean="0">
                <a:solidFill>
                  <a:srgbClr val="32EE36"/>
                </a:solidFill>
              </a:rPr>
              <a:t>H</a:t>
            </a:r>
            <a:r>
              <a:rPr lang="en-US" altLang="en-US" sz="4800" b="1" dirty="0" smtClean="0">
                <a:solidFill>
                  <a:srgbClr val="740074"/>
                </a:solidFill>
              </a:rPr>
              <a:t>O</a:t>
            </a:r>
            <a:r>
              <a:rPr lang="en-US" altLang="en-US" b="1" dirty="0" smtClean="0">
                <a:solidFill>
                  <a:srgbClr val="32EE36"/>
                </a:solidFill>
              </a:rPr>
              <a:t>PE</a:t>
            </a:r>
            <a:r>
              <a:rPr lang="en-US" altLang="en-US" b="1" dirty="0" smtClean="0">
                <a:solidFill>
                  <a:srgbClr val="740074"/>
                </a:solidFill>
              </a:rPr>
              <a:t> &amp; X-cutting staff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686800" cy="4785232"/>
          </a:xfrm>
        </p:spPr>
        <p:txBody>
          <a:bodyPr/>
          <a:lstStyle/>
          <a:p>
            <a:pPr lvl="1"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altLang="en-US" sz="2600" dirty="0" smtClean="0"/>
              <a:t>Identified roles in relation to </a:t>
            </a:r>
            <a:r>
              <a:rPr lang="en-US" altLang="en-US" sz="2600" dirty="0" err="1" smtClean="0"/>
              <a:t>Medidata</a:t>
            </a:r>
            <a:r>
              <a:rPr lang="en-US" altLang="en-US" sz="2600" dirty="0" smtClean="0"/>
              <a:t> Rave through process mapping &amp; definition of individual roles </a:t>
            </a:r>
          </a:p>
          <a:p>
            <a:pPr lvl="1"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altLang="en-US" sz="2600" dirty="0" smtClean="0"/>
              <a:t>Identified individual training/support needs  </a:t>
            </a:r>
          </a:p>
          <a:p>
            <a:pPr lvl="2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Data team </a:t>
            </a:r>
            <a:r>
              <a:rPr lang="en-US" altLang="en-US" dirty="0" smtClean="0"/>
              <a:t>and IMPAACT 1115 team had </a:t>
            </a:r>
            <a:r>
              <a:rPr lang="en-US" altLang="en-US" dirty="0"/>
              <a:t>already done e-learning course for </a:t>
            </a:r>
            <a:r>
              <a:rPr lang="en-US" altLang="en-US" dirty="0" err="1" smtClean="0"/>
              <a:t>Medidata</a:t>
            </a:r>
            <a:r>
              <a:rPr lang="en-US" altLang="en-US" dirty="0" smtClean="0"/>
              <a:t> Rave  </a:t>
            </a:r>
          </a:p>
          <a:p>
            <a:pPr lvl="2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altLang="en-US" dirty="0" smtClean="0"/>
              <a:t>Staff already proficient in computer use    </a:t>
            </a:r>
          </a:p>
          <a:p>
            <a:pPr lvl="2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altLang="en-US" dirty="0" smtClean="0"/>
              <a:t>Staff completed e-learning </a:t>
            </a:r>
            <a:r>
              <a:rPr lang="en-US" altLang="en-US" dirty="0"/>
              <a:t>modules </a:t>
            </a:r>
            <a:r>
              <a:rPr lang="en-US" altLang="en-US" dirty="0" smtClean="0"/>
              <a:t>&amp; on-site pilot testing and review of competencies</a:t>
            </a:r>
          </a:p>
          <a:p>
            <a:pPr lvl="1"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altLang="en-US" sz="2600" dirty="0" smtClean="0"/>
              <a:t>Source </a:t>
            </a:r>
            <a:r>
              <a:rPr lang="en-US" altLang="en-US" sz="2600" dirty="0"/>
              <a:t>Documentation SOP </a:t>
            </a:r>
            <a:r>
              <a:rPr lang="en-US" altLang="en-US" sz="2600" dirty="0" smtClean="0"/>
              <a:t>made clear </a:t>
            </a:r>
          </a:p>
          <a:p>
            <a:pPr lvl="2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eCRFs</a:t>
            </a:r>
            <a:r>
              <a:rPr lang="en-US" altLang="en-US" dirty="0" smtClean="0"/>
              <a:t> </a:t>
            </a:r>
            <a:r>
              <a:rPr lang="en-US" altLang="en-US" dirty="0"/>
              <a:t>Vs </a:t>
            </a:r>
            <a:r>
              <a:rPr lang="en-US" altLang="en-US" dirty="0" smtClean="0"/>
              <a:t>Paper CRFs</a:t>
            </a:r>
          </a:p>
          <a:p>
            <a:pPr lvl="1"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altLang="en-US" sz="2600" dirty="0" smtClean="0"/>
              <a:t>Commitment to ongoing learning and improvement</a:t>
            </a:r>
          </a:p>
          <a:p>
            <a:pPr lvl="1"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altLang="en-US" sz="2600" dirty="0" smtClean="0">
                <a:solidFill>
                  <a:srgbClr val="740074"/>
                </a:solidFill>
              </a:rPr>
              <a:t>Team enthusiastic about using </a:t>
            </a:r>
            <a:r>
              <a:rPr lang="en-US" altLang="en-US" sz="2600" dirty="0" err="1" smtClean="0">
                <a:solidFill>
                  <a:srgbClr val="740074"/>
                </a:solidFill>
              </a:rPr>
              <a:t>Medidata</a:t>
            </a:r>
            <a:r>
              <a:rPr lang="en-US" altLang="en-US" sz="2600" dirty="0">
                <a:solidFill>
                  <a:srgbClr val="740074"/>
                </a:solidFill>
              </a:rPr>
              <a:t> Rave </a:t>
            </a:r>
            <a:r>
              <a:rPr lang="en-US" altLang="en-US" sz="2600" dirty="0" smtClean="0">
                <a:solidFill>
                  <a:srgbClr val="740074"/>
                </a:solidFill>
              </a:rPr>
              <a:t>+++</a:t>
            </a:r>
            <a:endParaRPr lang="en-US" altLang="en-US" sz="2600" dirty="0">
              <a:solidFill>
                <a:srgbClr val="740074"/>
              </a:solidFill>
            </a:endParaRP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beeldingsresultaat voor preparation clipart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1344232" cy="15287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082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Medidata Rave Training…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31919"/>
            <a:ext cx="4038600" cy="518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72" y="1596388"/>
            <a:ext cx="8074028" cy="162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495800" y="3454331"/>
            <a:ext cx="4572000" cy="210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285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MT" charset="0"/>
              </a:rPr>
              <a:t>                                                                                                                                                         ID#: DSO374200022313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285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MT" charset="0"/>
              </a:rPr>
              <a:t>Medidata Solutions certifies that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500" b="1" dirty="0" smtClean="0">
                <a:solidFill>
                  <a:srgbClr val="0055B8"/>
                </a:solidFill>
                <a:latin typeface="Calibri" panose="020F0502020204030204" pitchFamily="34" charset="0"/>
                <a:ea typeface="Calibri" panose="020F0502020204030204" pitchFamily="34" charset="0"/>
                <a:cs typeface="Arial-BoldMT" charset="0"/>
              </a:rPr>
              <a:t>Joselyn</a:t>
            </a:r>
            <a:r>
              <a:rPr kumimoji="0" lang="en-US" altLang="en-US" sz="3500" b="1" i="0" u="none" strike="noStrike" cap="none" normalizeH="0" baseline="0" dirty="0" smtClean="0">
                <a:ln>
                  <a:noFill/>
                </a:ln>
                <a:solidFill>
                  <a:srgbClr val="0055B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-BoldMT" charset="0"/>
              </a:rPr>
              <a:t> </a:t>
            </a:r>
            <a:r>
              <a:rPr lang="en-US" altLang="en-US" sz="3500" b="1" dirty="0" err="1" smtClean="0">
                <a:solidFill>
                  <a:srgbClr val="0055B8"/>
                </a:solidFill>
                <a:latin typeface="Calibri" panose="020F0502020204030204" pitchFamily="34" charset="0"/>
                <a:ea typeface="Calibri" panose="020F0502020204030204" pitchFamily="34" charset="0"/>
                <a:cs typeface="Arial-BoldMT" charset="0"/>
              </a:rPr>
              <a:t>Nabisere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285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MT" charset="0"/>
              </a:rPr>
              <a:t>has fulfilled all requirements to be recognized as a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55B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-BoldMT" charset="0"/>
              </a:rPr>
              <a:t>Medidata Rave® Certified Clinical Research Coordinator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162C5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MT" charset="0"/>
              </a:rPr>
              <a:t>.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285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MT" charset="0"/>
              </a:rPr>
              <a:t>October 03, 2016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211936"/>
            <a:ext cx="533400" cy="49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6211936"/>
            <a:ext cx="609600" cy="49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82185" y="6139268"/>
            <a:ext cx="3556416" cy="461665"/>
          </a:xfrm>
          <a:prstGeom prst="rect">
            <a:avLst/>
          </a:prstGeom>
          <a:solidFill>
            <a:srgbClr val="32EE36"/>
          </a:solidFill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740074"/>
                </a:solidFill>
              </a:rPr>
              <a:t>Nurse Study Coordinator </a:t>
            </a:r>
            <a:endParaRPr lang="en-US" altLang="en-US" sz="2400" b="1" dirty="0">
              <a:solidFill>
                <a:srgbClr val="740074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5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39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740074"/>
                </a:solidFill>
              </a:rPr>
              <a:t>Prepared for </a:t>
            </a:r>
            <a:r>
              <a:rPr lang="en-US" altLang="en-US" b="1" dirty="0" err="1" smtClean="0">
                <a:solidFill>
                  <a:srgbClr val="740074"/>
                </a:solidFill>
              </a:rPr>
              <a:t>Medidata</a:t>
            </a:r>
            <a:r>
              <a:rPr lang="en-US" altLang="en-US" b="1" dirty="0" smtClean="0">
                <a:solidFill>
                  <a:srgbClr val="740074"/>
                </a:solidFill>
              </a:rPr>
              <a:t> Rave !</a:t>
            </a:r>
          </a:p>
        </p:txBody>
      </p:sp>
      <p:pic>
        <p:nvPicPr>
          <p:cNvPr id="7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764" y="1670265"/>
            <a:ext cx="5029200" cy="4736593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04020537"/>
              </p:ext>
            </p:extLst>
          </p:nvPr>
        </p:nvGraphicFramePr>
        <p:xfrm>
          <a:off x="457200" y="1417638"/>
          <a:ext cx="5181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97209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altLang="en-US" b="1" dirty="0" smtClean="0"/>
              <a:t>Presentation Overview</a:t>
            </a:r>
            <a:endParaRPr lang="en-US" altLang="en-US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133600"/>
            <a:ext cx="8229600" cy="4139595"/>
          </a:xfrm>
          <a:noFill/>
        </p:spPr>
        <p:txBody>
          <a:bodyPr wrap="square">
            <a:spAutoFit/>
          </a:bodyPr>
          <a:lstStyle/>
          <a:p>
            <a:pPr>
              <a:buClr>
                <a:srgbClr val="3FEE32"/>
              </a:buClr>
              <a:buFont typeface="Wingdings" panose="05000000000000000000" pitchFamily="2" charset="2"/>
              <a:buChar char="ü"/>
            </a:pPr>
            <a:r>
              <a:rPr lang="en-US" altLang="en-US" sz="3600" dirty="0" smtClean="0"/>
              <a:t>Introduction</a:t>
            </a:r>
          </a:p>
          <a:p>
            <a:pPr>
              <a:buClr>
                <a:srgbClr val="3FEE32"/>
              </a:buClr>
              <a:buFont typeface="Wingdings" panose="05000000000000000000" pitchFamily="2" charset="2"/>
              <a:buChar char="ü"/>
            </a:pPr>
            <a:r>
              <a:rPr lang="en-US" altLang="en-US" sz="3600" dirty="0" smtClean="0"/>
              <a:t>Preparing for </a:t>
            </a:r>
            <a:r>
              <a:rPr lang="en-US" altLang="en-US" sz="3600" dirty="0" err="1" smtClean="0"/>
              <a:t>Medidata</a:t>
            </a:r>
            <a:r>
              <a:rPr lang="en-US" altLang="en-US" sz="3600" dirty="0" smtClean="0"/>
              <a:t> Rave </a:t>
            </a:r>
          </a:p>
          <a:p>
            <a:pPr>
              <a:buClr>
                <a:srgbClr val="3FEE32"/>
              </a:buClr>
              <a:buFont typeface="Wingdings" panose="05000000000000000000" pitchFamily="2" charset="2"/>
              <a:buChar char="ü"/>
            </a:pPr>
            <a:r>
              <a:rPr lang="en-US" altLang="en-US" sz="3600" dirty="0" smtClean="0"/>
              <a:t>Implementation</a:t>
            </a:r>
          </a:p>
          <a:p>
            <a:pPr>
              <a:buClr>
                <a:srgbClr val="3FEE32"/>
              </a:buClr>
              <a:buFont typeface="Wingdings" panose="05000000000000000000" pitchFamily="2" charset="2"/>
              <a:buChar char="ü"/>
            </a:pPr>
            <a:r>
              <a:rPr lang="en-US" altLang="en-US" sz="3600" dirty="0" smtClean="0"/>
              <a:t>Lessons Learned &amp; Challenges</a:t>
            </a:r>
          </a:p>
          <a:p>
            <a:pPr>
              <a:buClr>
                <a:srgbClr val="3FEE32"/>
              </a:buClr>
              <a:buFont typeface="Wingdings" panose="05000000000000000000" pitchFamily="2" charset="2"/>
              <a:buChar char="ü"/>
            </a:pPr>
            <a:r>
              <a:rPr lang="en-US" altLang="en-US" sz="3600" dirty="0" smtClean="0"/>
              <a:t>Summary &amp; Looking Ahead</a:t>
            </a:r>
          </a:p>
          <a:p>
            <a:pPr>
              <a:buFont typeface="Wingdings" panose="05000000000000000000" pitchFamily="2" charset="2"/>
              <a:buChar char="q"/>
            </a:pPr>
            <a:endParaRPr lang="en-US" altLang="en-US" sz="3600" dirty="0" smtClean="0"/>
          </a:p>
          <a:p>
            <a:pPr>
              <a:spcBef>
                <a:spcPts val="0"/>
              </a:spcBef>
            </a:pPr>
            <a:endParaRPr lang="en-US" sz="1100" dirty="0">
              <a:ea typeface="ＭＳ Ｐゴシック" pitchFamily="34" charset="-128"/>
            </a:endParaRPr>
          </a:p>
        </p:txBody>
      </p:sp>
      <p:pic>
        <p:nvPicPr>
          <p:cNvPr id="5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5" y="129254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8602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Implementation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Smooth </a:t>
            </a:r>
            <a:r>
              <a:rPr lang="en-US" altLang="en-US" dirty="0"/>
              <a:t>implementation so far !! </a:t>
            </a:r>
            <a:r>
              <a:rPr lang="en-US" altLang="en-US" dirty="0">
                <a:sym typeface="Wingdings" panose="05000000000000000000" pitchFamily="2" charset="2"/>
              </a:rPr>
              <a:t> </a:t>
            </a:r>
            <a:endParaRPr lang="en-US" altLang="en-US" dirty="0" smtClean="0">
              <a:sym typeface="Wingdings" panose="05000000000000000000" pitchFamily="2" charset="2"/>
            </a:endParaRPr>
          </a:p>
          <a:p>
            <a:r>
              <a:rPr lang="en-US" dirty="0" smtClean="0"/>
              <a:t>MUJHU was site </a:t>
            </a:r>
            <a:r>
              <a:rPr lang="en-US" dirty="0"/>
              <a:t>activated for HOPE screening and enrolment on 05 Nov </a:t>
            </a:r>
            <a:r>
              <a:rPr lang="en-US" dirty="0" smtClean="0"/>
              <a:t>2016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Follow Source Doc and Data Management SOPs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Streamlined </a:t>
            </a:r>
            <a:r>
              <a:rPr lang="en-US" dirty="0"/>
              <a:t>generation of HOPE PTIDs </a:t>
            </a:r>
            <a:endParaRPr lang="en-US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By Data Manager only 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CRF completion guidelines were very helpful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Hard copies referred to by all staff entering data</a:t>
            </a:r>
            <a:endParaRPr lang="en-US" b="1" dirty="0" smtClean="0"/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89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r>
              <a:rPr lang="en-US" b="1" dirty="0" smtClean="0"/>
              <a:t>Paper CRFs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279455"/>
              </p:ext>
            </p:extLst>
          </p:nvPr>
        </p:nvGraphicFramePr>
        <p:xfrm>
          <a:off x="0" y="694895"/>
          <a:ext cx="9144000" cy="5279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865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Type of Visit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Comment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2200" b="1" dirty="0" smtClean="0">
                          <a:sym typeface="Wingdings" panose="05000000000000000000" pitchFamily="2" charset="2"/>
                        </a:rPr>
                        <a:t>Screening Visit 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2200" i="0" dirty="0" smtClean="0">
                          <a:sym typeface="Wingdings" panose="05000000000000000000" pitchFamily="2" charset="2"/>
                        </a:rPr>
                        <a:t>Paper CRFs filled for participant screening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2200" i="0" dirty="0" smtClean="0">
                          <a:sym typeface="Wingdings" panose="05000000000000000000" pitchFamily="2" charset="2"/>
                        </a:rPr>
                        <a:t>Visit only populates in EDS </a:t>
                      </a:r>
                      <a:r>
                        <a:rPr lang="en-US" altLang="en-US" sz="2200" b="1" i="0" u="sng" dirty="0" smtClean="0">
                          <a:sym typeface="Wingdings" panose="05000000000000000000" pitchFamily="2" charset="2"/>
                        </a:rPr>
                        <a:t>after</a:t>
                      </a:r>
                      <a:r>
                        <a:rPr lang="en-US" altLang="en-US" sz="2200" i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altLang="en-US" sz="2200" b="1" i="0" dirty="0" smtClean="0">
                          <a:sym typeface="Wingdings" panose="05000000000000000000" pitchFamily="2" charset="2"/>
                        </a:rPr>
                        <a:t>eligibility criteria CRF</a:t>
                      </a:r>
                      <a:r>
                        <a:rPr lang="en-US" altLang="en-US" sz="2200" i="0" dirty="0" smtClean="0">
                          <a:sym typeface="Wingdings" panose="05000000000000000000" pitchFamily="2" charset="2"/>
                        </a:rPr>
                        <a:t> is filled at participant enrolment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2200" i="0" dirty="0" smtClean="0">
                          <a:sym typeface="Wingdings" panose="05000000000000000000" pitchFamily="2" charset="2"/>
                        </a:rPr>
                        <a:t>Data team enter screening visit after participant enrolls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Enrolment Visit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 smtClean="0"/>
                        <a:t>Initially we had paper CRFs for all the forms filled at and </a:t>
                      </a:r>
                      <a:r>
                        <a:rPr lang="en-US" sz="2200" baseline="0" dirty="0" smtClean="0">
                          <a:solidFill>
                            <a:schemeClr val="tx1"/>
                          </a:solidFill>
                        </a:rPr>
                        <a:t>after enrolment in order to gain confidence in EDC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 smtClean="0">
                          <a:solidFill>
                            <a:schemeClr val="tx1"/>
                          </a:solidFill>
                        </a:rPr>
                        <a:t>From Jan 17 we entered directly into EDC in real time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594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Behavior Assessment CRFs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200" i="0" baseline="0" dirty="0" smtClean="0"/>
                        <a:t>English CRFs are entered directly into </a:t>
                      </a:r>
                      <a:r>
                        <a:rPr lang="en-US" sz="2200" i="0" baseline="0" dirty="0" err="1" smtClean="0"/>
                        <a:t>Medidata</a:t>
                      </a:r>
                      <a:r>
                        <a:rPr lang="en-US" sz="2200" i="0" baseline="0" dirty="0" smtClean="0"/>
                        <a:t> Rave</a:t>
                      </a:r>
                      <a:endParaRPr lang="en-US" sz="2200" i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smtClean="0"/>
                        <a:t>Delay in entry of </a:t>
                      </a:r>
                      <a:r>
                        <a:rPr lang="en-US" sz="2200" dirty="0" err="1" smtClean="0"/>
                        <a:t>Luganda</a:t>
                      </a:r>
                      <a:r>
                        <a:rPr lang="en-US" sz="2200" baseline="0" dirty="0" smtClean="0"/>
                        <a:t> CRF (awaiting upload - expected soon) – until then paper CRFs are entered in English into EDS after visit by data 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103">
                <a:tc gridSpan="2">
                  <a:txBody>
                    <a:bodyPr/>
                    <a:lstStyle/>
                    <a:p>
                      <a:r>
                        <a:rPr lang="en-US" sz="2200" b="1" dirty="0" smtClean="0"/>
                        <a:t>Non</a:t>
                      </a:r>
                      <a:r>
                        <a:rPr lang="en-US" sz="2200" b="1" baseline="0" dirty="0" smtClean="0"/>
                        <a:t> CRF source forms are paper-based: 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</a:rPr>
                        <a:t>lab results forms, prescriptions, certified FP card, chart note, baseline conditions &amp; AE follow-up form </a:t>
                      </a:r>
                      <a:r>
                        <a:rPr lang="en-US" sz="2200" b="0" baseline="0" dirty="0" err="1" smtClean="0">
                          <a:solidFill>
                            <a:schemeClr val="tx1"/>
                          </a:solidFill>
                        </a:rPr>
                        <a:t>etc</a:t>
                      </a:r>
                      <a:endParaRPr lang="en-US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8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20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Lessons Learned (1)</a:t>
            </a:r>
            <a:endParaRPr lang="en-US" b="1" dirty="0"/>
          </a:p>
        </p:txBody>
      </p:sp>
      <p:pic>
        <p:nvPicPr>
          <p:cNvPr id="7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8064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" descr=" "/>
          <p:cNvSpPr>
            <a:spLocks noChangeAspect="1" noChangeArrowheads="1"/>
          </p:cNvSpPr>
          <p:nvPr/>
        </p:nvSpPr>
        <p:spPr bwMode="auto">
          <a:xfrm>
            <a:off x="63500" y="-800100"/>
            <a:ext cx="14287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76" y="1823016"/>
            <a:ext cx="9045523" cy="4785232"/>
          </a:xfrm>
        </p:spPr>
        <p:txBody>
          <a:bodyPr/>
          <a:lstStyle/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800" dirty="0" smtClean="0"/>
              <a:t>It worked well to approach the transition :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As a site-wide priority not just as a study priority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Engage </a:t>
            </a:r>
            <a:r>
              <a:rPr lang="en-US" sz="2400" dirty="0"/>
              <a:t>key users as part of a multidisciplinary team    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Integrate change management &amp; ongoing learning processes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800" dirty="0" smtClean="0"/>
              <a:t>The </a:t>
            </a:r>
            <a:r>
              <a:rPr lang="en-US" sz="2800" dirty="0"/>
              <a:t>QC </a:t>
            </a:r>
            <a:r>
              <a:rPr lang="en-US" sz="2800" dirty="0" smtClean="0"/>
              <a:t>resolution process was streamlined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Systems queries </a:t>
            </a:r>
            <a:r>
              <a:rPr lang="en-US" sz="2400" dirty="0" smtClean="0"/>
              <a:t>are resolved </a:t>
            </a:r>
            <a:r>
              <a:rPr lang="en-US" sz="2400" dirty="0"/>
              <a:t>immediately by primary data collector that created them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QC </a:t>
            </a:r>
            <a:r>
              <a:rPr lang="en-US" sz="2400" dirty="0"/>
              <a:t>team </a:t>
            </a:r>
            <a:r>
              <a:rPr lang="en-US" sz="2400" dirty="0" smtClean="0"/>
              <a:t>members responsible for resolution of manual queries  </a:t>
            </a:r>
            <a:r>
              <a:rPr lang="en-US" sz="2400" dirty="0"/>
              <a:t>with the help of staff who </a:t>
            </a:r>
            <a:r>
              <a:rPr lang="en-US" sz="2400" dirty="0" smtClean="0"/>
              <a:t>collected the data </a:t>
            </a:r>
          </a:p>
          <a:p>
            <a:pPr lvl="2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This has resulted in fewer queries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endParaRPr lang="en-US" dirty="0"/>
          </a:p>
        </p:txBody>
      </p:sp>
      <p:sp>
        <p:nvSpPr>
          <p:cNvPr id="12" name="AutoShape 4" descr=" "/>
          <p:cNvSpPr>
            <a:spLocks noChangeAspect="1" noChangeArrowheads="1"/>
          </p:cNvSpPr>
          <p:nvPr/>
        </p:nvSpPr>
        <p:spPr bwMode="auto">
          <a:xfrm>
            <a:off x="6553200" y="680016"/>
            <a:ext cx="14287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127" y="76200"/>
            <a:ext cx="1835673" cy="224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76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Lessons learned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39368"/>
            <a:ext cx="8153400" cy="4785232"/>
          </a:xfrm>
        </p:spPr>
        <p:txBody>
          <a:bodyPr/>
          <a:lstStyle/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600" dirty="0"/>
              <a:t>All files are a click away </a:t>
            </a:r>
            <a:endParaRPr lang="en-US" sz="2600" dirty="0" smtClean="0"/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easy </a:t>
            </a:r>
            <a:r>
              <a:rPr lang="en-US" sz="2400" dirty="0"/>
              <a:t>to follow up on queries (manual &amp; lab) </a:t>
            </a:r>
            <a:endParaRPr lang="en-US" sz="2400" dirty="0" smtClean="0"/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600" dirty="0"/>
              <a:t>SCHARP team </a:t>
            </a:r>
            <a:r>
              <a:rPr lang="en-US" sz="2600" dirty="0" smtClean="0"/>
              <a:t>are very helpful </a:t>
            </a:r>
            <a:r>
              <a:rPr lang="en-US" sz="2600" dirty="0"/>
              <a:t>+++ </a:t>
            </a:r>
            <a:endParaRPr lang="en-US" sz="2600" dirty="0" smtClean="0"/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err="1" smtClean="0"/>
              <a:t>Medidata</a:t>
            </a:r>
            <a:r>
              <a:rPr lang="en-US" sz="2400" dirty="0" smtClean="0"/>
              <a:t> </a:t>
            </a:r>
            <a:r>
              <a:rPr lang="en-US" sz="2400" dirty="0"/>
              <a:t>migrations have made it user friendly and more streamlined </a:t>
            </a:r>
            <a:r>
              <a:rPr lang="en-US" sz="2400" i="1" dirty="0"/>
              <a:t>(skip patterns/prompts</a:t>
            </a:r>
            <a:r>
              <a:rPr lang="en-US" sz="2400" i="1" dirty="0" smtClean="0"/>
              <a:t>..)</a:t>
            </a:r>
            <a:endParaRPr lang="en-US" sz="2400" dirty="0"/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600" dirty="0" smtClean="0"/>
              <a:t>Early corrective actions at weekly study meetings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I (Study Coordinator) shared trends </a:t>
            </a:r>
            <a:r>
              <a:rPr lang="en-US" sz="2400" dirty="0"/>
              <a:t>of queries and correct </a:t>
            </a:r>
            <a:r>
              <a:rPr lang="en-US" sz="2400" dirty="0" smtClean="0"/>
              <a:t>entry for the </a:t>
            </a:r>
            <a:r>
              <a:rPr lang="en-US" sz="2400" dirty="0"/>
              <a:t>eCRFs </a:t>
            </a:r>
            <a:r>
              <a:rPr lang="en-US" sz="2400" i="1" dirty="0"/>
              <a:t>(</a:t>
            </a:r>
            <a:r>
              <a:rPr lang="en-US" sz="2400" i="1" dirty="0" err="1" smtClean="0"/>
              <a:t>contracept</a:t>
            </a:r>
            <a:r>
              <a:rPr lang="en-US" sz="2400" i="1" dirty="0" smtClean="0"/>
              <a:t>, con </a:t>
            </a:r>
            <a:r>
              <a:rPr lang="en-US" sz="2400" i="1" dirty="0"/>
              <a:t>meds etc</a:t>
            </a:r>
            <a:r>
              <a:rPr lang="en-US" sz="2400" i="1" dirty="0" smtClean="0"/>
              <a:t>.)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ym typeface="Wingdings" panose="05000000000000000000" pitchFamily="2" charset="2"/>
              </a:rPr>
              <a:t>Provided individualized feedback as needed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altLang="en-US" sz="2600" dirty="0" smtClean="0">
                <a:sym typeface="Wingdings" panose="05000000000000000000" pitchFamily="2" charset="2"/>
              </a:rPr>
              <a:t>Use of general </a:t>
            </a:r>
            <a:r>
              <a:rPr lang="en-US" altLang="en-US" sz="2600" dirty="0">
                <a:sym typeface="Wingdings" panose="05000000000000000000" pitchFamily="2" charset="2"/>
              </a:rPr>
              <a:t>note </a:t>
            </a:r>
            <a:r>
              <a:rPr lang="en-US" altLang="en-US" sz="2600" dirty="0" smtClean="0">
                <a:sym typeface="Wingdings" panose="05000000000000000000" pitchFamily="2" charset="2"/>
              </a:rPr>
              <a:t>form was not optimal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ym typeface="Wingdings" panose="05000000000000000000" pitchFamily="2" charset="2"/>
              </a:rPr>
              <a:t>Developed </a:t>
            </a:r>
            <a:r>
              <a:rPr lang="en-US" altLang="en-US" sz="2400" i="1" dirty="0" smtClean="0">
                <a:sym typeface="Wingdings" panose="05000000000000000000" pitchFamily="2" charset="2"/>
              </a:rPr>
              <a:t>‘Baseline Conditions’ </a:t>
            </a:r>
            <a:r>
              <a:rPr lang="en-US" altLang="en-US" sz="2400" dirty="0">
                <a:sym typeface="Wingdings" panose="05000000000000000000" pitchFamily="2" charset="2"/>
              </a:rPr>
              <a:t>and </a:t>
            </a:r>
            <a:r>
              <a:rPr lang="en-US" altLang="en-US" sz="2400" dirty="0" smtClean="0">
                <a:sym typeface="Wingdings" panose="05000000000000000000" pitchFamily="2" charset="2"/>
              </a:rPr>
              <a:t>‘</a:t>
            </a:r>
            <a:r>
              <a:rPr lang="en-US" altLang="en-US" sz="2400" i="1" dirty="0" smtClean="0">
                <a:sym typeface="Wingdings" panose="05000000000000000000" pitchFamily="2" charset="2"/>
              </a:rPr>
              <a:t>Adverse Events Follow-up</a:t>
            </a:r>
            <a:r>
              <a:rPr lang="en-US" altLang="en-US" sz="2400" dirty="0" smtClean="0">
                <a:sym typeface="Wingdings" panose="05000000000000000000" pitchFamily="2" charset="2"/>
              </a:rPr>
              <a:t>’ forms to improve documentation/tracking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1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127" y="76200"/>
            <a:ext cx="1835673" cy="22438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768"/>
            <a:ext cx="1545466" cy="146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05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Baseline Condition &amp; AE Follow-up forms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166131"/>
              </p:ext>
            </p:extLst>
          </p:nvPr>
        </p:nvGraphicFramePr>
        <p:xfrm>
          <a:off x="990600" y="1600200"/>
          <a:ext cx="6781801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Document" r:id="rId3" imgW="7972655" imgH="8352825" progId="Word.Document.8">
                  <p:embed/>
                </p:oleObj>
              </mc:Choice>
              <mc:Fallback>
                <p:oleObj name="Document" r:id="rId3" imgW="7972655" imgH="8352825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1600200"/>
                        <a:ext cx="6781801" cy="548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694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Lessons Learned (3)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767968"/>
            <a:ext cx="8496300" cy="4785232"/>
          </a:xfrm>
        </p:spPr>
        <p:txBody>
          <a:bodyPr/>
          <a:lstStyle/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800" dirty="0" smtClean="0"/>
              <a:t>Change in our filing system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PTIDs </a:t>
            </a:r>
            <a:r>
              <a:rPr lang="en-US" sz="2400" dirty="0"/>
              <a:t>are generated as random </a:t>
            </a:r>
            <a:r>
              <a:rPr lang="en-US" sz="2400" dirty="0" smtClean="0"/>
              <a:t>numbers </a:t>
            </a:r>
            <a:r>
              <a:rPr lang="en-US" sz="2400" dirty="0"/>
              <a:t>not </a:t>
            </a:r>
            <a:r>
              <a:rPr lang="en-US" sz="2400" dirty="0" smtClean="0"/>
              <a:t>sequential =&gt; now file and retrieve according to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</a:t>
            </a:r>
            <a:r>
              <a:rPr lang="en-US" sz="2400" dirty="0"/>
              <a:t>6 </a:t>
            </a:r>
            <a:r>
              <a:rPr lang="en-US" sz="2400" dirty="0" smtClean="0"/>
              <a:t>digits</a:t>
            </a:r>
            <a:endParaRPr lang="en-US" sz="2400" dirty="0"/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800" dirty="0" smtClean="0"/>
              <a:t>Files with information missed on eCRFs are physically flagged for update on participant next visit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742950" lvl="2" indent="-342900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dirty="0"/>
              <a:t>E.g. LNMP, con-med start/stop dates, AEs, VR tracking log last 2 questions, ring adherence 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800" dirty="0" smtClean="0"/>
              <a:t>Intermittent file review &amp; preparing for PPD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Hard and e-copy to ensure consistent information and timely clean data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This was a priority prior to PPD monitoring visits</a:t>
            </a:r>
            <a:endParaRPr lang="en-US" dirty="0" smtClean="0"/>
          </a:p>
          <a:p>
            <a:pPr>
              <a:buClr>
                <a:srgbClr val="740074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127" y="76200"/>
            <a:ext cx="1835673" cy="224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42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Lessons Learned (4)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767968"/>
            <a:ext cx="8229600" cy="4785232"/>
          </a:xfrm>
        </p:spPr>
        <p:txBody>
          <a:bodyPr/>
          <a:lstStyle/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Streamlined clinic </a:t>
            </a:r>
            <a:r>
              <a:rPr lang="en-US" sz="2800" dirty="0" smtClean="0"/>
              <a:t>and data flow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Laptops </a:t>
            </a:r>
            <a:r>
              <a:rPr lang="en-US" sz="2400" dirty="0"/>
              <a:t>move around </a:t>
            </a:r>
            <a:r>
              <a:rPr lang="en-US" sz="2400" dirty="0" smtClean="0"/>
              <a:t>rather than participants charts and participants 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Waiting </a:t>
            </a:r>
            <a:r>
              <a:rPr lang="en-US" sz="2400" dirty="0"/>
              <a:t>time for </a:t>
            </a:r>
            <a:r>
              <a:rPr lang="en-US" sz="2400" dirty="0" smtClean="0"/>
              <a:t>HOPE participants </a:t>
            </a:r>
            <a:r>
              <a:rPr lang="en-US" sz="2400" dirty="0"/>
              <a:t>has markedly reduced compared to </a:t>
            </a:r>
            <a:r>
              <a:rPr lang="en-US" sz="2400" dirty="0" smtClean="0"/>
              <a:t>ASPIRE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Participants are </a:t>
            </a:r>
            <a:r>
              <a:rPr lang="en-US" sz="2400" dirty="0" smtClean="0"/>
              <a:t>amazed </a:t>
            </a:r>
            <a:r>
              <a:rPr lang="en-US" sz="2400" dirty="0"/>
              <a:t>at the .com era in HOPE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sz="2800" dirty="0" smtClean="0"/>
              <a:t>Printing </a:t>
            </a:r>
            <a:r>
              <a:rPr lang="en-US" sz="2800" dirty="0"/>
              <a:t>needs </a:t>
            </a:r>
            <a:r>
              <a:rPr lang="en-US" sz="2800" dirty="0" smtClean="0"/>
              <a:t>is markedly </a:t>
            </a:r>
            <a:r>
              <a:rPr lang="en-US" sz="2800" dirty="0"/>
              <a:t>reduced </a:t>
            </a:r>
            <a:r>
              <a:rPr lang="en-US" sz="2800" dirty="0" smtClean="0"/>
              <a:t>with small file</a:t>
            </a:r>
          </a:p>
          <a:p>
            <a:pPr lvl="1">
              <a:buClr>
                <a:srgbClr val="740074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visit </a:t>
            </a:r>
            <a:r>
              <a:rPr lang="en-US" sz="2400" dirty="0"/>
              <a:t>checklist, follow-up </a:t>
            </a:r>
            <a:r>
              <a:rPr lang="en-US" sz="2400" dirty="0" smtClean="0"/>
              <a:t>form, counseling documents</a:t>
            </a:r>
            <a:endParaRPr lang="en-US" sz="2400" dirty="0"/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endParaRPr lang="en-US" sz="2800" dirty="0">
              <a:solidFill>
                <a:srgbClr val="FF0000"/>
              </a:solidFill>
            </a:endParaRPr>
          </a:p>
          <a:p>
            <a:pPr>
              <a:buClr>
                <a:srgbClr val="740074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127" y="76200"/>
            <a:ext cx="1835673" cy="224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Challenges were minimal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7968"/>
            <a:ext cx="8229600" cy="4785232"/>
          </a:xfrm>
        </p:spPr>
        <p:txBody>
          <a:bodyPr/>
          <a:lstStyle/>
          <a:p>
            <a:r>
              <a:rPr lang="en-US" sz="2800" dirty="0" smtClean="0"/>
              <a:t>Waiting for migration of </a:t>
            </a:r>
            <a:r>
              <a:rPr lang="en-US" sz="2800" dirty="0" err="1" smtClean="0"/>
              <a:t>Luganda</a:t>
            </a:r>
            <a:r>
              <a:rPr lang="en-US" sz="2800" dirty="0" smtClean="0"/>
              <a:t> docs with work around of data entry of English forms</a:t>
            </a:r>
          </a:p>
          <a:p>
            <a:endParaRPr lang="en-US" sz="2800" dirty="0"/>
          </a:p>
          <a:p>
            <a:r>
              <a:rPr lang="en-US" sz="2800" dirty="0" smtClean="0"/>
              <a:t>Despite power planning – still had some issues with connectivity speeds</a:t>
            </a:r>
          </a:p>
          <a:p>
            <a:pPr lvl="1"/>
            <a:r>
              <a:rPr lang="en-US" sz="2400" dirty="0" smtClean="0"/>
              <a:t>We </a:t>
            </a:r>
            <a:r>
              <a:rPr lang="en-US" sz="2400" dirty="0"/>
              <a:t>sometimes fill paper CRFs/non CRF sources for this information and update </a:t>
            </a:r>
            <a:r>
              <a:rPr lang="en-US" sz="2400" dirty="0" err="1"/>
              <a:t>Medidata</a:t>
            </a:r>
            <a:r>
              <a:rPr lang="en-US" sz="2400" dirty="0"/>
              <a:t> Rave before COB </a:t>
            </a: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740074"/>
                </a:solidFill>
              </a:rPr>
              <a:t>IT and admin working to address this issue… </a:t>
            </a:r>
            <a:endParaRPr lang="en-US" sz="2400" dirty="0">
              <a:solidFill>
                <a:srgbClr val="740074"/>
              </a:solidFill>
            </a:endParaRPr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87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1768"/>
            <a:ext cx="8229600" cy="4785232"/>
          </a:xfrm>
        </p:spPr>
        <p:txBody>
          <a:bodyPr/>
          <a:lstStyle/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800" dirty="0" smtClean="0"/>
              <a:t>Investment in good planning paid dividends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800" dirty="0" smtClean="0"/>
              <a:t>Real time entry of data into Medidata Rave </a:t>
            </a:r>
            <a:r>
              <a:rPr lang="en-ZA" sz="2800" dirty="0"/>
              <a:t>is </a:t>
            </a:r>
            <a:r>
              <a:rPr lang="en-ZA" sz="2800" dirty="0" smtClean="0"/>
              <a:t>simple, feasible and efficient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800" dirty="0" smtClean="0"/>
              <a:t>QC and data entry processes shifted with reduced burden compared to prior era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800" dirty="0" smtClean="0"/>
              <a:t>Our staff have embraced shift in roles and greater computer use (for many)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800" dirty="0" smtClean="0"/>
              <a:t>Strong relationship and support from DMC critical to optimise study specific data management system and trouble shoot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94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Way forward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1768"/>
            <a:ext cx="8229600" cy="4785232"/>
          </a:xfrm>
        </p:spPr>
        <p:txBody>
          <a:bodyPr/>
          <a:lstStyle/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800" dirty="0" smtClean="0"/>
              <a:t>Ongoing learning and sharing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800" dirty="0" smtClean="0"/>
              <a:t>Update site CQMP integrating EDC data and QC processes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800" dirty="0" smtClean="0"/>
              <a:t>Revisit staff needs in light of site wide adoption of EDC systems and manage staff transition</a:t>
            </a:r>
          </a:p>
          <a:p>
            <a:pPr lvl="1"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400" dirty="0" smtClean="0"/>
              <a:t>Project reduced need for QC-1, QC-2, data entry staff</a:t>
            </a:r>
          </a:p>
          <a:p>
            <a:pPr lvl="1"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400" dirty="0" smtClean="0"/>
              <a:t>Shift in staff profiles for other cadres requiring greater direct data entry and computer competencies     </a:t>
            </a:r>
          </a:p>
          <a:p>
            <a:pPr lvl="1"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ZA" sz="2400" dirty="0" smtClean="0"/>
              <a:t>Requires greater IT investment in systems &amp; IT support 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10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– The demand…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" y="1981200"/>
            <a:ext cx="8382000" cy="4343400"/>
          </a:xfrm>
        </p:spPr>
        <p:txBody>
          <a:bodyPr/>
          <a:lstStyle/>
          <a:p>
            <a:r>
              <a:rPr lang="en-US" dirty="0" smtClean="0"/>
              <a:t>In 2016: MTN &amp; IMPAACT networks required </a:t>
            </a:r>
            <a:r>
              <a:rPr lang="en-US" dirty="0" err="1" smtClean="0"/>
              <a:t>MediData</a:t>
            </a:r>
            <a:r>
              <a:rPr lang="en-US" dirty="0" smtClean="0"/>
              <a:t> Rave to be used for new protocols </a:t>
            </a:r>
          </a:p>
          <a:p>
            <a:r>
              <a:rPr lang="en-US" dirty="0" smtClean="0"/>
              <a:t>For MUJHU CRS pioneering studies were:  </a:t>
            </a:r>
          </a:p>
          <a:p>
            <a:pPr lvl="1"/>
            <a:r>
              <a:rPr lang="en-US" dirty="0" smtClean="0"/>
              <a:t>MTN-025 or </a:t>
            </a:r>
            <a:r>
              <a:rPr lang="en-US" dirty="0" smtClean="0">
                <a:solidFill>
                  <a:srgbClr val="92D050"/>
                </a:solidFill>
              </a:rPr>
              <a:t>H</a:t>
            </a:r>
            <a:r>
              <a:rPr lang="en-US" sz="3600" dirty="0" smtClean="0">
                <a:solidFill>
                  <a:srgbClr val="740074"/>
                </a:solidFill>
              </a:rPr>
              <a:t>0</a:t>
            </a:r>
            <a:r>
              <a:rPr lang="en-US" dirty="0" smtClean="0">
                <a:solidFill>
                  <a:srgbClr val="92D050"/>
                </a:solidFill>
              </a:rPr>
              <a:t>PE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IMPAACT 1115 </a:t>
            </a:r>
          </a:p>
          <a:p>
            <a:r>
              <a:rPr lang="en-US" dirty="0" smtClean="0"/>
              <a:t>MTN 025 timelines</a:t>
            </a:r>
          </a:p>
          <a:p>
            <a:pPr lvl="1"/>
            <a:r>
              <a:rPr lang="en-US" dirty="0" smtClean="0"/>
              <a:t>Planning at annual Feb and Sep regional meetings =&gt; all sites to migrate to EDC by December 2016 </a:t>
            </a:r>
          </a:p>
        </p:txBody>
      </p:sp>
      <p:pic>
        <p:nvPicPr>
          <p:cNvPr id="13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36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5303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Overall</a:t>
            </a:r>
            <a:endParaRPr lang="en-US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15" y="2209800"/>
            <a:ext cx="3810000" cy="3810000"/>
          </a:xfrm>
          <a:prstGeom prst="rect">
            <a:avLst/>
          </a:prstGeom>
        </p:spPr>
      </p:pic>
      <p:pic>
        <p:nvPicPr>
          <p:cNvPr id="12" name="Picture 11" descr="iMedidata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276600"/>
            <a:ext cx="4114800" cy="144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711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-37841"/>
            <a:ext cx="6705600" cy="68196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990600"/>
            <a:ext cx="39629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740074"/>
                </a:solidFill>
              </a:rPr>
              <a:t>Special thanks </a:t>
            </a:r>
          </a:p>
          <a:p>
            <a:r>
              <a:rPr lang="en-US" sz="4000" dirty="0" smtClean="0">
                <a:solidFill>
                  <a:srgbClr val="740074"/>
                </a:solidFill>
              </a:rPr>
              <a:t>from the MUJHU </a:t>
            </a:r>
          </a:p>
          <a:p>
            <a:r>
              <a:rPr lang="en-US" sz="4000" dirty="0" smtClean="0">
                <a:solidFill>
                  <a:srgbClr val="740074"/>
                </a:solidFill>
              </a:rPr>
              <a:t>records clerks</a:t>
            </a:r>
            <a:endParaRPr lang="en-US" sz="4000" dirty="0">
              <a:solidFill>
                <a:srgbClr val="740074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08356"/>
            <a:ext cx="28194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37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636" y="25316"/>
            <a:ext cx="6552728" cy="680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8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740074"/>
                </a:solidFill>
              </a:rPr>
              <a:t>Acknowledgements</a:t>
            </a:r>
            <a:endParaRPr lang="en-US" dirty="0">
              <a:solidFill>
                <a:srgbClr val="740074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5000" y="1600200"/>
            <a:ext cx="7239000" cy="496964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MU-JHU Site Leadership</a:t>
            </a:r>
          </a:p>
          <a:p>
            <a:pPr>
              <a:buNone/>
            </a:pPr>
            <a:r>
              <a:rPr lang="en-US" dirty="0" smtClean="0"/>
              <a:t>    MUJHU HOPE Study Staff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The Microbicide Trials Network is funded by the National Institute of Allergy and Infectious Diseases  UM1AI068633, UM1AI068615, UM1AI106707), with co-funding from the </a:t>
            </a:r>
            <a:r>
              <a:rPr lang="en-US" i="1" dirty="0" smtClean="0"/>
              <a:t>Eunice Kennedy Shriver</a:t>
            </a:r>
            <a:r>
              <a:rPr lang="en-US" dirty="0" smtClean="0"/>
              <a:t> National Institute of Child Health and Human Development and the National Institute of Mental Health, all components of the U.S. National Institutes of Health.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3" descr="C:\Users\jetima\AppData\Local\Microsoft\Windows\Temporary Internet Files\Content.Outlook\MY5ZI0MB\473537_html_1276abb8 (2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199"/>
            <a:ext cx="685800" cy="685801"/>
          </a:xfrm>
          <a:prstGeom prst="rect">
            <a:avLst/>
          </a:prstGeom>
          <a:noFill/>
        </p:spPr>
      </p:pic>
      <p:pic>
        <p:nvPicPr>
          <p:cNvPr id="6" name="Picture 2" descr="C:\Users\jetima\AppData\Local\Microsoft\Windows\Temporary Internet Files\Content.Outlook\MY5ZI0MB\Johns_Hopkins_Logo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00200"/>
            <a:ext cx="762000" cy="68580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205" y="6167628"/>
            <a:ext cx="1524011" cy="5257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95600"/>
            <a:ext cx="1752600" cy="914400"/>
          </a:xfrm>
          <a:prstGeom prst="rect">
            <a:avLst/>
          </a:prstGeom>
        </p:spPr>
      </p:pic>
      <p:pic>
        <p:nvPicPr>
          <p:cNvPr id="10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59" y="4343400"/>
            <a:ext cx="1486241" cy="77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44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– Site context…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92D050"/>
              </a:buClr>
              <a:buFont typeface="Wingdings" panose="05000000000000000000" pitchFamily="2" charset="2"/>
              <a:buChar char="ü"/>
              <a:defRPr/>
            </a:pPr>
            <a:r>
              <a:rPr lang="en-US" altLang="en-US" sz="2800" dirty="0" smtClean="0"/>
              <a:t>MU-JHU site in Kampala, Uganda has some experience with </a:t>
            </a:r>
            <a:r>
              <a:rPr lang="en-US" altLang="en-US" sz="2800" dirty="0" err="1" smtClean="0"/>
              <a:t>edata</a:t>
            </a:r>
            <a:r>
              <a:rPr lang="en-US" altLang="en-US" sz="2800" dirty="0" smtClean="0"/>
              <a:t>-management systems :</a:t>
            </a:r>
            <a:endParaRPr lang="en-US" sz="2800" dirty="0"/>
          </a:p>
          <a:p>
            <a:pPr lvl="1">
              <a:buClr>
                <a:srgbClr val="740074"/>
              </a:buClr>
              <a:buFont typeface="Wingdings" panose="05000000000000000000" pitchFamily="2" charset="2"/>
              <a:buChar char="ü"/>
              <a:defRPr/>
            </a:pPr>
            <a:r>
              <a:rPr lang="en-US" sz="2400" dirty="0" err="1" smtClean="0"/>
              <a:t>iDataFax</a:t>
            </a:r>
            <a:endParaRPr lang="en-US" sz="2400" dirty="0"/>
          </a:p>
          <a:p>
            <a:pPr lvl="1">
              <a:buClr>
                <a:srgbClr val="740074"/>
              </a:buClr>
              <a:buFont typeface="Wingdings" panose="05000000000000000000" pitchFamily="2" charset="2"/>
              <a:buChar char="ü"/>
              <a:defRPr/>
            </a:pPr>
            <a:r>
              <a:rPr lang="en-US" sz="2400" dirty="0" smtClean="0"/>
              <a:t>Cactus </a:t>
            </a:r>
            <a:endParaRPr lang="en-US" sz="2400" dirty="0"/>
          </a:p>
          <a:p>
            <a:pPr lvl="1">
              <a:buClr>
                <a:srgbClr val="740074"/>
              </a:buClr>
              <a:buFont typeface="Wingdings" panose="05000000000000000000" pitchFamily="2" charset="2"/>
              <a:buChar char="ü"/>
              <a:defRPr/>
            </a:pPr>
            <a:r>
              <a:rPr lang="en-US" sz="2400" dirty="0" err="1" smtClean="0"/>
              <a:t>REDCap</a:t>
            </a:r>
            <a:endParaRPr lang="en-US" sz="2400" dirty="0" smtClean="0"/>
          </a:p>
          <a:p>
            <a:pPr lvl="1">
              <a:buClr>
                <a:srgbClr val="740074"/>
              </a:buClr>
              <a:buFont typeface="Wingdings" panose="05000000000000000000" pitchFamily="2" charset="2"/>
              <a:buChar char="ü"/>
              <a:defRPr/>
            </a:pPr>
            <a:endParaRPr lang="en-US" sz="800" dirty="0"/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                                          </a:t>
            </a:r>
            <a:r>
              <a:rPr lang="en-US" altLang="en-US" sz="2800" dirty="0" smtClean="0"/>
              <a:t>EDC new system from 2016</a:t>
            </a:r>
          </a:p>
          <a:p>
            <a:pPr lvl="1">
              <a:buClr>
                <a:srgbClr val="9A004D"/>
              </a:buClr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MTN-025 </a:t>
            </a:r>
            <a:r>
              <a:rPr lang="en-US" altLang="en-US" sz="2400" dirty="0"/>
              <a:t>with </a:t>
            </a:r>
            <a:r>
              <a:rPr lang="en-US" altLang="en-US" sz="2400" dirty="0" smtClean="0"/>
              <a:t>SCHARP DMC </a:t>
            </a:r>
            <a:endParaRPr lang="en-US" altLang="en-US" sz="2400" dirty="0"/>
          </a:p>
          <a:p>
            <a:pPr lvl="1">
              <a:buClr>
                <a:srgbClr val="9A004D"/>
              </a:buClr>
              <a:buFont typeface="Wingdings" panose="05000000000000000000" pitchFamily="2" charset="2"/>
              <a:buChar char="ü"/>
            </a:pPr>
            <a:r>
              <a:rPr lang="en-US" altLang="en-US" sz="2400" dirty="0"/>
              <a:t>IMPAACT </a:t>
            </a:r>
            <a:r>
              <a:rPr lang="en-US" altLang="en-US" sz="2400" dirty="0" smtClean="0"/>
              <a:t>1115 </a:t>
            </a:r>
            <a:r>
              <a:rPr lang="en-US" altLang="en-US" sz="2400" dirty="0"/>
              <a:t>with </a:t>
            </a:r>
            <a:r>
              <a:rPr lang="en-US" altLang="en-US" sz="2400" dirty="0" smtClean="0"/>
              <a:t>FSTRF DMC</a:t>
            </a:r>
          </a:p>
          <a:p>
            <a:pPr lvl="1">
              <a:buClr>
                <a:srgbClr val="9A004D"/>
              </a:buClr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Other IMPAACT and HPTN 084 protocols projected for MUJHU site to use </a:t>
            </a:r>
            <a:r>
              <a:rPr lang="en-US" altLang="en-US" sz="2400" dirty="0" err="1" smtClean="0"/>
              <a:t>MediData</a:t>
            </a:r>
            <a:r>
              <a:rPr lang="en-US" altLang="en-US" sz="2400" dirty="0" smtClean="0"/>
              <a:t> Rave</a:t>
            </a:r>
          </a:p>
        </p:txBody>
      </p:sp>
      <p:pic>
        <p:nvPicPr>
          <p:cNvPr id="6" name="Picture 5" descr="iMedidat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993515"/>
            <a:ext cx="2743200" cy="426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36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3178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46" y="279375"/>
            <a:ext cx="8229600" cy="1143000"/>
          </a:xfrm>
        </p:spPr>
        <p:txBody>
          <a:bodyPr/>
          <a:lstStyle/>
          <a:p>
            <a:r>
              <a:rPr lang="en-US" b="1" dirty="0" smtClean="0"/>
              <a:t>A great opportunity 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780" y="1745854"/>
            <a:ext cx="7461994" cy="4785232"/>
          </a:xfrm>
        </p:spPr>
        <p:txBody>
          <a:bodyPr/>
          <a:lstStyle/>
          <a:p>
            <a:pPr eaLnBrk="1" hangingPunct="1">
              <a:buClr>
                <a:srgbClr val="92D050"/>
              </a:buClr>
              <a:buFont typeface="Wingdings" panose="05000000000000000000" pitchFamily="2" charset="2"/>
              <a:buChar char="ü"/>
              <a:defRPr/>
            </a:pPr>
            <a:r>
              <a:rPr lang="en-US" altLang="en-US" sz="2800" dirty="0" smtClean="0"/>
              <a:t>Use of                                        </a:t>
            </a:r>
            <a:r>
              <a:rPr lang="en-US" altLang="en-US" b="1" dirty="0" smtClean="0"/>
              <a:t>represented a significant shift</a:t>
            </a:r>
            <a:r>
              <a:rPr lang="en-US" altLang="en-US" sz="2800" b="1" dirty="0" smtClean="0"/>
              <a:t> </a:t>
            </a:r>
            <a:r>
              <a:rPr lang="en-US" altLang="en-US" sz="2800" dirty="0" smtClean="0"/>
              <a:t>from MTN paper based system with </a:t>
            </a:r>
            <a:r>
              <a:rPr lang="en-US" altLang="en-US" sz="2800" dirty="0" err="1" smtClean="0"/>
              <a:t>idatafax</a:t>
            </a:r>
            <a:r>
              <a:rPr lang="en-US" altLang="en-US" sz="2800" dirty="0" smtClean="0"/>
              <a:t> transfer used before</a:t>
            </a:r>
          </a:p>
          <a:p>
            <a:pPr eaLnBrk="1" hangingPunct="1">
              <a:buClr>
                <a:srgbClr val="92D050"/>
              </a:buClr>
              <a:buFont typeface="Wingdings" panose="05000000000000000000" pitchFamily="2" charset="2"/>
              <a:buChar char="ü"/>
              <a:defRPr/>
            </a:pPr>
            <a:r>
              <a:rPr lang="en-US" altLang="en-US" sz="2800" dirty="0" smtClean="0"/>
              <a:t>We embraced it as </a:t>
            </a:r>
            <a:r>
              <a:rPr lang="en-US" altLang="en-US" sz="2800" b="1" dirty="0" smtClean="0">
                <a:solidFill>
                  <a:srgbClr val="740074"/>
                </a:solidFill>
              </a:rPr>
              <a:t>a</a:t>
            </a:r>
            <a:r>
              <a:rPr lang="en-US" sz="2800" b="1" dirty="0" smtClean="0">
                <a:solidFill>
                  <a:srgbClr val="740074"/>
                </a:solidFill>
              </a:rPr>
              <a:t> </a:t>
            </a:r>
            <a:r>
              <a:rPr lang="en-US" sz="2800" b="1" dirty="0">
                <a:solidFill>
                  <a:srgbClr val="740074"/>
                </a:solidFill>
              </a:rPr>
              <a:t>great opportunity !</a:t>
            </a:r>
            <a:r>
              <a:rPr lang="en-US" altLang="en-US" sz="2800" b="1" dirty="0" smtClean="0">
                <a:solidFill>
                  <a:srgbClr val="740074"/>
                </a:solidFill>
              </a:rPr>
              <a:t>  </a:t>
            </a:r>
            <a:endParaRPr lang="en-US" altLang="en-US" sz="2800" b="1" dirty="0">
              <a:solidFill>
                <a:srgbClr val="740074"/>
              </a:solidFill>
            </a:endParaRPr>
          </a:p>
        </p:txBody>
      </p:sp>
      <p:pic>
        <p:nvPicPr>
          <p:cNvPr id="6" name="Picture 5" descr="iMedidat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86447"/>
            <a:ext cx="2743200" cy="426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853" y="6294347"/>
            <a:ext cx="609600" cy="444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305" y="6239406"/>
            <a:ext cx="533400" cy="49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61" y="6294347"/>
            <a:ext cx="1545465" cy="44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0" y="3715165"/>
            <a:ext cx="9144000" cy="3066635"/>
            <a:chOff x="0" y="3791365"/>
            <a:chExt cx="9144000" cy="306663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0" y="4175760"/>
              <a:ext cx="4191000" cy="2682240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0" y="3791365"/>
              <a:ext cx="6019800" cy="3066635"/>
              <a:chOff x="0" y="3791365"/>
              <a:chExt cx="6019800" cy="3066635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3791365"/>
                <a:ext cx="4953000" cy="3066635"/>
              </a:xfrm>
              <a:prstGeom prst="rect">
                <a:avLst/>
              </a:prstGeom>
            </p:spPr>
          </p:pic>
          <p:sp>
            <p:nvSpPr>
              <p:cNvPr id="16" name="Right Arrow 15"/>
              <p:cNvSpPr/>
              <p:nvPr/>
            </p:nvSpPr>
            <p:spPr>
              <a:xfrm>
                <a:off x="4800600" y="5181600"/>
                <a:ext cx="1219200" cy="838200"/>
              </a:xfrm>
              <a:prstGeom prst="rightArrow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-46424"/>
            <a:ext cx="2097505" cy="2846301"/>
          </a:xfrm>
          <a:prstGeom prst="rect">
            <a:avLst/>
          </a:prstGeom>
        </p:spPr>
      </p:pic>
      <p:pic>
        <p:nvPicPr>
          <p:cNvPr id="17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36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24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Preparing for </a:t>
            </a:r>
            <a:r>
              <a:rPr lang="en-US" altLang="en-US" b="1" dirty="0" err="1"/>
              <a:t>Medidata</a:t>
            </a:r>
            <a:r>
              <a:rPr lang="en-US" altLang="en-US" b="1" dirty="0"/>
              <a:t> Rave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168"/>
            <a:ext cx="8534400" cy="4785232"/>
          </a:xfrm>
        </p:spPr>
        <p:txBody>
          <a:bodyPr/>
          <a:lstStyle/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We engaged in </a:t>
            </a:r>
            <a:r>
              <a:rPr lang="en-US" u="sng" dirty="0" smtClean="0"/>
              <a:t>X-cutting</a:t>
            </a:r>
            <a:r>
              <a:rPr lang="en-US" dirty="0" smtClean="0"/>
              <a:t> and </a:t>
            </a:r>
            <a:r>
              <a:rPr lang="en-US" u="sng" dirty="0" smtClean="0"/>
              <a:t>study specific </a:t>
            </a:r>
            <a:r>
              <a:rPr lang="en-US" dirty="0" smtClean="0"/>
              <a:t>planning involving:  </a:t>
            </a:r>
          </a:p>
          <a:p>
            <a:pPr lvl="1"/>
            <a:r>
              <a:rPr lang="en-US" altLang="en-US" dirty="0"/>
              <a:t>Site and study leadership</a:t>
            </a:r>
          </a:p>
          <a:p>
            <a:pPr lvl="1"/>
            <a:r>
              <a:rPr lang="en-US" altLang="en-US" dirty="0"/>
              <a:t>IT, data, QC, QA &amp; </a:t>
            </a:r>
            <a:r>
              <a:rPr lang="en-US" altLang="en-US" dirty="0" smtClean="0"/>
              <a:t>operations</a:t>
            </a:r>
            <a:endParaRPr lang="en-US" altLang="en-US" dirty="0"/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altLang="en-US" dirty="0" smtClean="0"/>
              <a:t>We established an ‘</a:t>
            </a:r>
            <a:r>
              <a:rPr lang="en-US" altLang="en-US" i="1" dirty="0" err="1" smtClean="0"/>
              <a:t>eData</a:t>
            </a:r>
            <a:r>
              <a:rPr lang="en-US" altLang="en-US" i="1" dirty="0" smtClean="0"/>
              <a:t> transition taskforce’</a:t>
            </a:r>
            <a:r>
              <a:rPr lang="en-US" altLang="en-US" dirty="0" smtClean="0"/>
              <a:t> to manage this as a priority project 	</a:t>
            </a:r>
          </a:p>
          <a:p>
            <a:pPr lvl="1">
              <a:buClr>
                <a:srgbClr val="32EE36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Clear assignments and timelines </a:t>
            </a:r>
            <a:r>
              <a:rPr lang="en-US" dirty="0"/>
              <a:t>were set </a:t>
            </a:r>
            <a:r>
              <a:rPr lang="en-US" dirty="0" smtClean="0"/>
              <a:t>and tracked to </a:t>
            </a:r>
            <a:r>
              <a:rPr lang="en-US" dirty="0"/>
              <a:t>ensure completion </a:t>
            </a:r>
            <a:r>
              <a:rPr lang="en-US" dirty="0" smtClean="0"/>
              <a:t>on schedule</a:t>
            </a:r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endParaRPr lang="en-US" altLang="en-US" dirty="0" smtClean="0"/>
          </a:p>
          <a:p>
            <a:pPr>
              <a:buClr>
                <a:srgbClr val="32EE36"/>
              </a:buClr>
              <a:buFont typeface="Wingdings" panose="05000000000000000000" pitchFamily="2" charset="2"/>
              <a:buChar char="ü"/>
            </a:pPr>
            <a:endParaRPr lang="en-US" dirty="0"/>
          </a:p>
          <a:p>
            <a:pPr marL="457200" lvl="1" indent="0">
              <a:buNone/>
            </a:pPr>
            <a:endParaRPr lang="en-US" altLang="en-US" dirty="0" smtClean="0"/>
          </a:p>
          <a:p>
            <a:pPr lvl="1"/>
            <a:endParaRPr lang="en-US" altLang="en-US" dirty="0"/>
          </a:p>
        </p:txBody>
      </p:sp>
      <p:pic>
        <p:nvPicPr>
          <p:cNvPr id="8" name="Picture 7" descr="Gerelateerde afbeeldi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433" y="2438400"/>
            <a:ext cx="1726367" cy="16409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3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36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7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740074"/>
                </a:solidFill>
              </a:rPr>
              <a:t>Preparing for </a:t>
            </a:r>
            <a:r>
              <a:rPr lang="en-US" altLang="en-US" b="1" dirty="0" err="1" smtClean="0">
                <a:solidFill>
                  <a:srgbClr val="740074"/>
                </a:solidFill>
              </a:rPr>
              <a:t>Medidata</a:t>
            </a:r>
            <a:r>
              <a:rPr lang="en-US" altLang="en-US" b="1" dirty="0" smtClean="0">
                <a:solidFill>
                  <a:srgbClr val="740074"/>
                </a:solidFill>
              </a:rPr>
              <a:t> Rave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59896123"/>
              </p:ext>
            </p:extLst>
          </p:nvPr>
        </p:nvGraphicFramePr>
        <p:xfrm>
          <a:off x="304800" y="1600201"/>
          <a:ext cx="5181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4038600" cy="496964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considered shifts required in:</a:t>
            </a:r>
          </a:p>
          <a:p>
            <a:r>
              <a:rPr lang="en-US" dirty="0" smtClean="0"/>
              <a:t>Infrastructure</a:t>
            </a:r>
          </a:p>
          <a:p>
            <a:r>
              <a:rPr lang="en-US" dirty="0" smtClean="0"/>
              <a:t>Systems &amp; processes</a:t>
            </a:r>
          </a:p>
          <a:p>
            <a:r>
              <a:rPr lang="en-US" dirty="0" smtClean="0"/>
              <a:t>Human resources</a:t>
            </a:r>
          </a:p>
          <a:p>
            <a:pPr lvl="1"/>
            <a:r>
              <a:rPr lang="en-US" dirty="0" smtClean="0"/>
              <a:t>Quantitative &amp; Qualitative  </a:t>
            </a:r>
            <a:endParaRPr lang="en-US" dirty="0"/>
          </a:p>
        </p:txBody>
      </p:sp>
      <p:pic>
        <p:nvPicPr>
          <p:cNvPr id="7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540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4000" b="1" dirty="0" smtClean="0">
                <a:solidFill>
                  <a:srgbClr val="740074"/>
                </a:solidFill>
              </a:rPr>
              <a:t>Infrastructure – Power</a:t>
            </a:r>
            <a:endParaRPr lang="en-US" altLang="en-US" sz="4000" dirty="0" smtClean="0">
              <a:solidFill>
                <a:srgbClr val="740074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-381001" y="1589088"/>
            <a:ext cx="9601201" cy="4572000"/>
          </a:xfrm>
        </p:spPr>
        <p:txBody>
          <a:bodyPr/>
          <a:lstStyle/>
          <a:p>
            <a:pPr marL="457200" lvl="1" indent="0">
              <a:buNone/>
            </a:pPr>
            <a:r>
              <a:rPr lang="en-US" altLang="en-US" sz="2800" b="1" dirty="0">
                <a:solidFill>
                  <a:srgbClr val="FF0000"/>
                </a:solidFill>
              </a:rPr>
              <a:t>CHECK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 RELIABLE </a:t>
            </a:r>
            <a:r>
              <a:rPr lang="en-US" altLang="en-US" sz="2800" b="1" dirty="0">
                <a:solidFill>
                  <a:srgbClr val="FF0000"/>
                </a:solidFill>
              </a:rPr>
              <a:t>POWER IN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PLACE =&gt; no additional needs </a:t>
            </a:r>
            <a:endParaRPr lang="en-US" altLang="en-US" sz="2800" b="1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altLang="en-US" i="1" dirty="0"/>
              <a:t>   *Thanks to substantial investment with DAIDS support </a:t>
            </a:r>
            <a:endParaRPr lang="en-US" dirty="0"/>
          </a:p>
          <a:p>
            <a:pPr marL="457200" lvl="1" indent="0">
              <a:buNone/>
            </a:pPr>
            <a:r>
              <a:rPr lang="en-US" altLang="en-US" b="1" dirty="0" smtClean="0"/>
              <a:t>Reliable power 24/7 is required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 smtClean="0"/>
              <a:t>Main generator </a:t>
            </a:r>
            <a:r>
              <a:rPr lang="en-US" altLang="en-US" i="1" dirty="0" smtClean="0">
                <a:solidFill>
                  <a:srgbClr val="740074"/>
                </a:solidFill>
              </a:rPr>
              <a:t>(new 2015 shown</a:t>
            </a:r>
            <a:r>
              <a:rPr lang="en-US" altLang="en-US" dirty="0" smtClean="0">
                <a:solidFill>
                  <a:srgbClr val="740074"/>
                </a:solidFill>
              </a:rPr>
              <a:t>)                                          </a:t>
            </a:r>
            <a:r>
              <a:rPr lang="en-US" altLang="en-US" dirty="0" smtClean="0"/>
              <a:t>&amp; back-up </a:t>
            </a:r>
            <a:r>
              <a:rPr lang="en-US" altLang="en-US" dirty="0" err="1" smtClean="0"/>
              <a:t>back-up</a:t>
            </a:r>
            <a:r>
              <a:rPr lang="en-US" altLang="en-US" dirty="0" smtClean="0"/>
              <a:t> generator for critical areas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 smtClean="0"/>
              <a:t>UPS individual and for critical areas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 smtClean="0"/>
              <a:t>Emergency alarms and sensors </a:t>
            </a:r>
            <a:r>
              <a:rPr lang="en-US" altLang="en-US" dirty="0" smtClean="0">
                <a:solidFill>
                  <a:srgbClr val="740074"/>
                </a:solidFill>
              </a:rPr>
              <a:t>(2015)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lvl="1"/>
            <a:endParaRPr lang="en-US" altLang="en-US" dirty="0"/>
          </a:p>
          <a:p>
            <a:pPr lvl="1"/>
            <a:endParaRPr lang="en-US" altLang="en-US" dirty="0" smtClean="0"/>
          </a:p>
        </p:txBody>
      </p:sp>
      <p:pic>
        <p:nvPicPr>
          <p:cNvPr id="2355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437" y="2530475"/>
            <a:ext cx="3941763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657295"/>
            <a:ext cx="1447800" cy="22169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4066" y="5593140"/>
            <a:ext cx="73164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+mn-lt"/>
              </a:rPr>
              <a:t>Step-down transformer (March 2017</a:t>
            </a:r>
            <a:r>
              <a:rPr lang="en-US" altLang="en-US" sz="2400" dirty="0" smtClean="0">
                <a:latin typeface="+mn-lt"/>
              </a:rPr>
              <a:t>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en-US" sz="2400" i="1" dirty="0" smtClean="0">
                <a:latin typeface="+mn-lt"/>
              </a:rPr>
              <a:t>Ensures clean power and protects from surges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altLang="en-US" sz="2400" b="1" dirty="0">
              <a:solidFill>
                <a:srgbClr val="FF0000"/>
              </a:solidFill>
              <a:latin typeface="+mn-lt"/>
            </a:endParaRPr>
          </a:p>
          <a:p>
            <a:pPr lvl="1"/>
            <a:r>
              <a:rPr lang="en-US" altLang="en-US" sz="2400" b="1" dirty="0" smtClean="0">
                <a:solidFill>
                  <a:srgbClr val="FF0000"/>
                </a:solidFill>
                <a:latin typeface="+mn-lt"/>
              </a:rPr>
              <a:t> </a:t>
            </a:r>
            <a:endParaRPr lang="en-US" sz="2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7772400" y="63285"/>
            <a:ext cx="1143000" cy="499435"/>
            <a:chOff x="7696200" y="6211936"/>
            <a:chExt cx="1143000" cy="499435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6211936"/>
              <a:ext cx="5334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6211936"/>
              <a:ext cx="609600" cy="49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6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1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cakello\Desktop\HPTN 084\download (5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431601"/>
            <a:ext cx="1905000" cy="15787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Infrastructure - 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24000"/>
            <a:ext cx="8229600" cy="4785232"/>
          </a:xfrm>
        </p:spPr>
        <p:txBody>
          <a:bodyPr/>
          <a:lstStyle/>
          <a:p>
            <a:pPr marL="0" lvl="2" indent="0">
              <a:buNone/>
            </a:pPr>
            <a:r>
              <a:rPr lang="en-US" altLang="en-US" sz="2500" b="1" dirty="0" smtClean="0"/>
              <a:t>We reviewed connectivity and ICT hard/software needs to </a:t>
            </a:r>
            <a:r>
              <a:rPr lang="en-US" altLang="en-US" sz="2500" b="1" dirty="0"/>
              <a:t>support robust and reliable connectivity and data </a:t>
            </a:r>
            <a:r>
              <a:rPr lang="en-US" altLang="en-US" sz="2500" b="1" dirty="0" smtClean="0"/>
              <a:t>storage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400" b="1" dirty="0"/>
              <a:t>Hardware needs </a:t>
            </a:r>
            <a:endParaRPr lang="en-US" altLang="en-US" b="1" dirty="0">
              <a:solidFill>
                <a:srgbClr val="740074"/>
              </a:solidFill>
            </a:endParaRPr>
          </a:p>
          <a:p>
            <a:pPr marL="800100" lvl="3" indent="-342900"/>
            <a:r>
              <a:rPr lang="en-US" altLang="en-US" u="sng" dirty="0"/>
              <a:t>Consultation with users </a:t>
            </a:r>
            <a:r>
              <a:rPr lang="en-US" altLang="en-US" dirty="0"/>
              <a:t>&amp; IT to define needs &amp; specifications</a:t>
            </a:r>
          </a:p>
          <a:p>
            <a:pPr marL="1257300" lvl="4" indent="-342900"/>
            <a:r>
              <a:rPr lang="en-US" altLang="en-US" dirty="0"/>
              <a:t>Considered individual or shared </a:t>
            </a:r>
            <a:r>
              <a:rPr lang="en-US" altLang="en-US" dirty="0" smtClean="0"/>
              <a:t>use, mobile </a:t>
            </a:r>
            <a:r>
              <a:rPr lang="en-US" altLang="en-US" dirty="0"/>
              <a:t>or </a:t>
            </a:r>
            <a:r>
              <a:rPr lang="en-US" altLang="en-US" dirty="0" smtClean="0"/>
              <a:t>static &amp; location  </a:t>
            </a:r>
            <a:endParaRPr lang="en-US" altLang="en-US" dirty="0"/>
          </a:p>
          <a:p>
            <a:pPr marL="800100" lvl="3" indent="-342900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740074"/>
                </a:solidFill>
              </a:rPr>
              <a:t>Procurement of desktop computers (5 Dell) &amp; laptops (5 Lenovo)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400" b="1" dirty="0" smtClean="0"/>
              <a:t>Internet connectivity and servers</a:t>
            </a:r>
          </a:p>
          <a:p>
            <a:pPr lvl="1"/>
            <a:r>
              <a:rPr lang="en-US" altLang="en-US" sz="2000" dirty="0" smtClean="0"/>
              <a:t>External links for high speed reliable connectivity </a:t>
            </a:r>
          </a:p>
          <a:p>
            <a:pPr lvl="2"/>
            <a:r>
              <a:rPr lang="en-US" altLang="en-US" sz="2000" dirty="0" smtClean="0"/>
              <a:t>10 Meg assured link with regional/continental ring for redundancy (2016) and backup link with dedicated 4 Meg</a:t>
            </a:r>
          </a:p>
          <a:p>
            <a:pPr lvl="2"/>
            <a:r>
              <a:rPr lang="en-US" altLang="en-US" sz="2000" dirty="0" smtClean="0"/>
              <a:t>Capacity to rapidly increase if needed </a:t>
            </a:r>
          </a:p>
          <a:p>
            <a:pPr lvl="1"/>
            <a:r>
              <a:rPr lang="en-US" altLang="en-US" sz="2000" dirty="0" smtClean="0"/>
              <a:t>Defined need and placement for more internal connections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solidFill>
                  <a:srgbClr val="740074"/>
                </a:solidFill>
              </a:rPr>
              <a:t>Additional hard wiring to provide </a:t>
            </a:r>
            <a:r>
              <a:rPr lang="en-US" altLang="en-US" sz="2000" dirty="0" err="1" smtClean="0">
                <a:solidFill>
                  <a:srgbClr val="740074"/>
                </a:solidFill>
              </a:rPr>
              <a:t>ethernet</a:t>
            </a:r>
            <a:r>
              <a:rPr lang="en-US" altLang="en-US" sz="2000" dirty="0" smtClean="0">
                <a:solidFill>
                  <a:srgbClr val="740074"/>
                </a:solidFill>
              </a:rPr>
              <a:t> ports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dirty="0" smtClean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altLang="en-US" dirty="0" smtClean="0"/>
          </a:p>
          <a:p>
            <a:pPr marL="457200" lvl="1" indent="0">
              <a:buNone/>
            </a:pPr>
            <a:endParaRPr lang="en-US" altLang="en-US" dirty="0" smtClean="0"/>
          </a:p>
          <a:p>
            <a:pPr lvl="1"/>
            <a:endParaRPr lang="en-US" altLang="en-US" dirty="0" smtClean="0"/>
          </a:p>
          <a:p>
            <a:endParaRPr lang="en-US" dirty="0"/>
          </a:p>
        </p:txBody>
      </p:sp>
      <p:pic>
        <p:nvPicPr>
          <p:cNvPr id="5" name="Picture 4" descr="Image result for internet clipart fre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49816"/>
            <a:ext cx="99060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8" r="8507"/>
          <a:stretch>
            <a:fillRect/>
          </a:stretch>
        </p:blipFill>
        <p:spPr bwMode="auto">
          <a:xfrm>
            <a:off x="6973596" y="-63183"/>
            <a:ext cx="2170404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Jared B\Dropbox\Dapivirine\MTN-025\Logo\Hope_Study_2Tag_PM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8"/>
            <a:ext cx="1545465" cy="5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9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OWBARVISIBLE" val="True"/>
  <p:tag name="CSVFORMAT" val="0"/>
  <p:tag name="COUNTDOWNSTYLE" val="-1"/>
  <p:tag name="COUNTDOWNSECONDS" val="10"/>
  <p:tag name="BACKUPSESSIONS" val="True"/>
  <p:tag name="REVIEWONLY" val="False"/>
  <p:tag name="RACEENDPOINTS" val="100"/>
  <p:tag name="PARTICIPANTSINLEADERBOARD" val="5"/>
  <p:tag name="BUBBLESIZEVISIBLE" val="True"/>
  <p:tag name="CUSTOMGRIDBACKCOLOR" val="-722948"/>
  <p:tag name="CUSTOMCELLBACKCOLOR3" val="-268652"/>
  <p:tag name="DISPLAYDEVICENUMBER" val="True"/>
  <p:tag name="AUTOSIZEGRID" val="True"/>
  <p:tag name="POLLINGCYCLE" val="2"/>
  <p:tag name="INCLUDENONRESPONDERS" val="False"/>
  <p:tag name="CORRECTPOINTVALUE" val="1"/>
  <p:tag name="ZEROBASED" val="False"/>
  <p:tag name="FIBDISPLAYRESULTS" val="True"/>
  <p:tag name="PRRESPONSE1" val="10"/>
  <p:tag name="PRRESPONSE5" val="6"/>
  <p:tag name="PRRESPONSE9" val="2"/>
  <p:tag name="TASKPANEKEY" val="61d8a3e7-4184-4e7d-9c93-462baf318fb2"/>
  <p:tag name="USESECONDARYMONITOR" val="True"/>
  <p:tag name="ANSWERNOWTEXT" val="Answer Now"/>
  <p:tag name="INPUTSOURCE" val="1"/>
  <p:tag name="CHARTVALUEFORMAT" val="0%"/>
  <p:tag name="STDCHART" val="1"/>
  <p:tag name="TEAMSINLEADERBOARD" val="5"/>
  <p:tag name="BUBBLEGROUPING" val="3"/>
  <p:tag name="CUSTOMCELLBACKCOLOR2" val="-13395457"/>
  <p:tag name="DISPLAYDEVICEID" val="True"/>
  <p:tag name="GRIDPOSITION" val="1"/>
  <p:tag name="RESETCHARTS" val="True"/>
  <p:tag name="INCORRECTPOINTVALUE" val="0"/>
  <p:tag name="CHARTSCALE" val="True"/>
  <p:tag name="FIBDISPLAYKEYWORDS" val="True"/>
  <p:tag name="PRRESPONSE6" val="5"/>
  <p:tag name="SHOWFLASHWARNING" val="True"/>
  <p:tag name="EXPANDSHOWBAR" val="False"/>
  <p:tag name="RESPCOUNTERSTYLE" val="-1"/>
  <p:tag name="ALLOWDUPLICATES" val="False"/>
  <p:tag name="AUTOUPDATEALIASES" val="True"/>
  <p:tag name="MAXRESPONDERS" val="5"/>
  <p:tag name="CUSTOMCELLFORECOLOR" val="-16777216"/>
  <p:tag name="DISPLAYNAME" val="True"/>
  <p:tag name="GRIDFONTSIZE" val="12"/>
  <p:tag name="INCLUDEPPT" val="True"/>
  <p:tag name="AUTOADJUSTPARTRANGE" val="True"/>
  <p:tag name="PRRESPONSE2" val="9"/>
  <p:tag name="PRRESPONSE8" val="3"/>
  <p:tag name="POWERPOINTVERSION" val="14.0"/>
  <p:tag name="RESPCOUNTERFORMAT" val="0"/>
  <p:tag name="AUTOADVANCE" val="False"/>
  <p:tag name="SKIPREMAININGRACESLIDES" val="True"/>
  <p:tag name="CUSTOMCELLBACKCOLOR1" val="-657956"/>
  <p:tag name="GRIDROTATIONINTERVAL" val="2"/>
  <p:tag name="MULTIRESPDIVISOR" val="1"/>
  <p:tag name="ADVANCEDSETTINGSVIEW" val="False"/>
  <p:tag name="PRRESPONSE4" val="7"/>
  <p:tag name="TPVERSION" val="2008"/>
  <p:tag name="RESPTABLESTYLE" val="-1"/>
  <p:tag name="RACERSMAXDISPLAYED" val="5"/>
  <p:tag name="DEFAULTNUMTEAMS" val="5"/>
  <p:tag name="GRIDSIZE" val="{Width=800, Height=600}"/>
  <p:tag name="REALTIMEBACKUP" val="False"/>
  <p:tag name="PRRESPONSE3" val="8"/>
  <p:tag name="SAVECSVWITHSESSION" val="False"/>
  <p:tag name="BACKUPMAINTENANCE" val="7"/>
  <p:tag name="BUBBLEVALUEFORMAT" val="0.0"/>
  <p:tag name="CHARTCOLORS" val="0"/>
  <p:tag name="FIBNUMRESULTS" val="5"/>
  <p:tag name="ALWAYSOPENPOLL" val="False"/>
  <p:tag name="ROTATIONINTERVAL" val="2"/>
  <p:tag name="USESCHEMECOLORS" val="True"/>
  <p:tag name="REALTIMEBACKUPPATH" val="(None)"/>
  <p:tag name="BULLETTYPE" val="3"/>
  <p:tag name="BUBBLENAMEVISIBLE" val="True"/>
  <p:tag name="ALLOWUSERFEEDBACK" val="True"/>
  <p:tag name="ANSWERNOWSTYLE" val="-1"/>
  <p:tag name="GRIDOPACITY" val="90"/>
  <p:tag name="PRRESPONSE10" val="1"/>
  <p:tag name="CHARTLABELS" val="1"/>
  <p:tag name="RACEANIMATIONSPEED" val="3"/>
  <p:tag name="NUMRESPONSES" val="1"/>
  <p:tag name="CUSTOMCELLBACKCOLOR4" val="-8355712"/>
  <p:tag name="PRRESPONSE7" val="4"/>
  <p:tag name="FIBINCLUDEOTHER" val="True"/>
  <p:tag name="DELIMITERS" val="3.1"/>
  <p:tag name="TPFULLVERSION" val="4.3.2.117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4_Quadrant">
  <a:themeElements>
    <a:clrScheme name="Quadrant 12">
      <a:dk1>
        <a:srgbClr val="000000"/>
      </a:dk1>
      <a:lt1>
        <a:srgbClr val="FFFFFF"/>
      </a:lt1>
      <a:dk2>
        <a:srgbClr val="000000"/>
      </a:dk2>
      <a:lt2>
        <a:srgbClr val="669900"/>
      </a:lt2>
      <a:accent1>
        <a:srgbClr val="800080"/>
      </a:accent1>
      <a:accent2>
        <a:srgbClr val="800080"/>
      </a:accent2>
      <a:accent3>
        <a:srgbClr val="FFFFFF"/>
      </a:accent3>
      <a:accent4>
        <a:srgbClr val="000000"/>
      </a:accent4>
      <a:accent5>
        <a:srgbClr val="C0AAC0"/>
      </a:accent5>
      <a:accent6>
        <a:srgbClr val="730073"/>
      </a:accent6>
      <a:hlink>
        <a:srgbClr val="996633"/>
      </a:hlink>
      <a:folHlink>
        <a:srgbClr val="993300"/>
      </a:folHlink>
    </a:clrScheme>
    <a:fontScheme name="Quadra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10">
        <a:dk1>
          <a:srgbClr val="000000"/>
        </a:dk1>
        <a:lt1>
          <a:srgbClr val="FFFFFF"/>
        </a:lt1>
        <a:dk2>
          <a:srgbClr val="420000"/>
        </a:dk2>
        <a:lt2>
          <a:srgbClr val="669900"/>
        </a:lt2>
        <a:accent1>
          <a:srgbClr val="80008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C0AAC0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11">
        <a:dk1>
          <a:srgbClr val="000000"/>
        </a:dk1>
        <a:lt1>
          <a:srgbClr val="FFFFFF"/>
        </a:lt1>
        <a:dk2>
          <a:srgbClr val="420000"/>
        </a:dk2>
        <a:lt2>
          <a:srgbClr val="669900"/>
        </a:lt2>
        <a:accent1>
          <a:srgbClr val="800080"/>
        </a:accent1>
        <a:accent2>
          <a:srgbClr val="800080"/>
        </a:accent2>
        <a:accent3>
          <a:srgbClr val="FFFFFF"/>
        </a:accent3>
        <a:accent4>
          <a:srgbClr val="000000"/>
        </a:accent4>
        <a:accent5>
          <a:srgbClr val="C0AAC0"/>
        </a:accent5>
        <a:accent6>
          <a:srgbClr val="730073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12">
        <a:dk1>
          <a:srgbClr val="000000"/>
        </a:dk1>
        <a:lt1>
          <a:srgbClr val="FFFFFF"/>
        </a:lt1>
        <a:dk2>
          <a:srgbClr val="000000"/>
        </a:dk2>
        <a:lt2>
          <a:srgbClr val="669900"/>
        </a:lt2>
        <a:accent1>
          <a:srgbClr val="800080"/>
        </a:accent1>
        <a:accent2>
          <a:srgbClr val="800080"/>
        </a:accent2>
        <a:accent3>
          <a:srgbClr val="FFFFFF"/>
        </a:accent3>
        <a:accent4>
          <a:srgbClr val="000000"/>
        </a:accent4>
        <a:accent5>
          <a:srgbClr val="C0AAC0"/>
        </a:accent5>
        <a:accent6>
          <a:srgbClr val="730073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2BCD7002D0A448BEE7732B5A98971A" ma:contentTypeVersion="3" ma:contentTypeDescription="Create a new document." ma:contentTypeScope="" ma:versionID="e02ee09830479890d3826c688a0a3fef">
  <xsd:schema xmlns:xsd="http://www.w3.org/2001/XMLSchema" xmlns:xs="http://www.w3.org/2001/XMLSchema" xmlns:p="http://schemas.microsoft.com/office/2006/metadata/properties" xmlns:ns2="EE46082F-C198-4CB5-9620-9A849056120C" xmlns:ns3="ee46082f-c198-4cb5-9620-9a849056120c" xmlns:ns4="0cdb9d7b-3bdb-4b1c-be50-7737cb6ee7a2" targetNamespace="http://schemas.microsoft.com/office/2006/metadata/properties" ma:root="true" ma:fieldsID="c0bda97d02a2442ba92bddb079402372" ns2:_="" ns3:_="" ns4:_="">
    <xsd:import namespace="EE46082F-C198-4CB5-9620-9A849056120C"/>
    <xsd:import namespace="ee46082f-c198-4cb5-9620-9a849056120c"/>
    <xsd:import namespace="0cdb9d7b-3bdb-4b1c-be50-7737cb6ee7a2"/>
    <xsd:element name="properties">
      <xsd:complexType>
        <xsd:sequence>
          <xsd:element name="documentManagement">
            <xsd:complexType>
              <xsd:all>
                <xsd:element ref="ns2:TrainingType" minOccurs="0"/>
                <xsd:element ref="ns2:DocType" minOccurs="0"/>
                <xsd:element ref="ns2:Day" minOccurs="0"/>
                <xsd:element ref="ns3:Status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46082F-C198-4CB5-9620-9A849056120C" elementFormDefault="qualified">
    <xsd:import namespace="http://schemas.microsoft.com/office/2006/documentManagement/types"/>
    <xsd:import namespace="http://schemas.microsoft.com/office/infopath/2007/PartnerControls"/>
    <xsd:element name="TrainingType" ma:index="8" nillable="true" ma:displayName="TrainingType" ma:format="Dropdown" ma:internalName="TrainingType">
      <xsd:simpleType>
        <xsd:restriction base="dms:Choice">
          <xsd:enumeration value="Study Specific"/>
          <xsd:enumeration value="Refresher"/>
          <xsd:enumeration value="Other"/>
        </xsd:restriction>
      </xsd:simpleType>
    </xsd:element>
    <xsd:element name="DocType" ma:index="9" nillable="true" ma:displayName="DocType" ma:format="Dropdown" ma:internalName="DocType">
      <xsd:simpleType>
        <xsd:restriction base="dms:Choice">
          <xsd:enumeration value="Agenda"/>
          <xsd:enumeration value="Evaluations"/>
          <xsd:enumeration value="Presentations"/>
          <xsd:enumeration value="Logistics"/>
          <xsd:enumeration value="Handouts/Scenario"/>
          <xsd:enumeration value="Report"/>
          <xsd:enumeration value="Other"/>
        </xsd:restriction>
      </xsd:simpleType>
    </xsd:element>
    <xsd:element name="Day" ma:index="10" nillable="true" ma:displayName="Day" ma:internalName="Da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46082f-c198-4cb5-9620-9a849056120c" elementFormDefault="qualified">
    <xsd:import namespace="http://schemas.microsoft.com/office/2006/documentManagement/types"/>
    <xsd:import namespace="http://schemas.microsoft.com/office/infopath/2007/PartnerControls"/>
    <xsd:element name="Status" ma:index="11" nillable="true" ma:displayName="Status" ma:format="Dropdown" ma:internalName="Status">
      <xsd:simpleType>
        <xsd:restriction base="dms:Choice">
          <xsd:enumeration value="Draft"/>
          <xsd:enumeration value="Archive"/>
          <xsd:enumeration value="Final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db9d7b-3bdb-4b1c-be50-7737cb6ee7a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ee46082f-c198-4cb5-9620-9a849056120c" xsi:nil="true"/>
    <Day xmlns="EE46082F-C198-4CB5-9620-9A849056120C" xsi:nil="true"/>
    <TrainingType xmlns="EE46082F-C198-4CB5-9620-9A849056120C" xsi:nil="true"/>
    <DocType xmlns="EE46082F-C198-4CB5-9620-9A849056120C" xsi:nil="true"/>
  </documentManagement>
</p:properties>
</file>

<file path=customXml/itemProps1.xml><?xml version="1.0" encoding="utf-8"?>
<ds:datastoreItem xmlns:ds="http://schemas.openxmlformats.org/officeDocument/2006/customXml" ds:itemID="{8862E5B3-20FD-40B9-8597-E29C69E795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AAAAAC2-82DE-48A9-85A5-0A54F5BE63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46082F-C198-4CB5-9620-9A849056120C"/>
    <ds:schemaRef ds:uri="ee46082f-c198-4cb5-9620-9a849056120c"/>
    <ds:schemaRef ds:uri="0cdb9d7b-3bdb-4b1c-be50-7737cb6ee7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CB4E84A-E92E-46CE-A4EE-9751CB88818F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ACC3FB5C-E001-4EAF-823E-B63FD53EC5EE}">
  <ds:schemaRefs>
    <ds:schemaRef ds:uri="0cdb9d7b-3bdb-4b1c-be50-7737cb6ee7a2"/>
    <ds:schemaRef ds:uri="http://purl.org/dc/terms/"/>
    <ds:schemaRef ds:uri="EE46082F-C198-4CB5-9620-9A849056120C"/>
    <ds:schemaRef ds:uri="ee46082f-c198-4cb5-9620-9a849056120c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5757</TotalTime>
  <Words>1532</Words>
  <Application>Microsoft Office PowerPoint</Application>
  <PresentationFormat>On-screen Show (4:3)</PresentationFormat>
  <Paragraphs>228</Paragraphs>
  <Slides>33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ＭＳ Ｐゴシック</vt:lpstr>
      <vt:lpstr>Arial</vt:lpstr>
      <vt:lpstr>Arial-BoldMT</vt:lpstr>
      <vt:lpstr>ArialMT</vt:lpstr>
      <vt:lpstr>Calibri</vt:lpstr>
      <vt:lpstr>Candara</vt:lpstr>
      <vt:lpstr>Times New Roman</vt:lpstr>
      <vt:lpstr>Wingdings</vt:lpstr>
      <vt:lpstr>4_Quadrant</vt:lpstr>
      <vt:lpstr>2_Office Theme</vt:lpstr>
      <vt:lpstr>Office Theme</vt:lpstr>
      <vt:lpstr>Document</vt:lpstr>
      <vt:lpstr>Transition to MediData Rave MU-JHU UGANDA experience   </vt:lpstr>
      <vt:lpstr>Presentation Overview</vt:lpstr>
      <vt:lpstr>Introduction – The demand… </vt:lpstr>
      <vt:lpstr>Introduction – Site context… </vt:lpstr>
      <vt:lpstr>A great opportunity !</vt:lpstr>
      <vt:lpstr>Preparing for Medidata Rave</vt:lpstr>
      <vt:lpstr>Preparing for Medidata Rave</vt:lpstr>
      <vt:lpstr>Infrastructure – Power</vt:lpstr>
      <vt:lpstr>Infrastructure - IT</vt:lpstr>
      <vt:lpstr>Infrastructure – Study facilities   </vt:lpstr>
      <vt:lpstr>Infrastructure planning </vt:lpstr>
      <vt:lpstr>Systems &amp; Proceses </vt:lpstr>
      <vt:lpstr>       Data Management System</vt:lpstr>
      <vt:lpstr>Preparing for Medidata Rave</vt:lpstr>
      <vt:lpstr>The most valuable asset = people </vt:lpstr>
      <vt:lpstr>PowerPoint Presentation</vt:lpstr>
      <vt:lpstr> MU-JHU HOPE &amp; X-cutting staff </vt:lpstr>
      <vt:lpstr>Medidata Rave Training…</vt:lpstr>
      <vt:lpstr>Prepared for Medidata Rave !</vt:lpstr>
      <vt:lpstr>Implementation (1)</vt:lpstr>
      <vt:lpstr>Paper CRFs</vt:lpstr>
      <vt:lpstr>Lessons Learned (1)</vt:lpstr>
      <vt:lpstr>Lessons learned (2)</vt:lpstr>
      <vt:lpstr>Baseline Condition &amp; AE Follow-up forms</vt:lpstr>
      <vt:lpstr>Lessons Learned (3)</vt:lpstr>
      <vt:lpstr>Lessons Learned (4)</vt:lpstr>
      <vt:lpstr>Challenges were minimal</vt:lpstr>
      <vt:lpstr>Summary</vt:lpstr>
      <vt:lpstr>Way forward</vt:lpstr>
      <vt:lpstr>Overall</vt:lpstr>
      <vt:lpstr>PowerPoint Presentation</vt:lpstr>
      <vt:lpstr>PowerPoint Presentation</vt:lpstr>
      <vt:lpstr>Acknowledgements</vt:lpstr>
    </vt:vector>
  </TitlesOfParts>
  <Company>MTN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HOPE/MTN-025</dc:title>
  <dc:creator>rullcm</dc:creator>
  <cp:lastModifiedBy>Berthiaume, Jennifer M</cp:lastModifiedBy>
  <cp:revision>498</cp:revision>
  <cp:lastPrinted>2015-10-02T15:10:59Z</cp:lastPrinted>
  <dcterms:created xsi:type="dcterms:W3CDTF">2014-10-07T13:06:20Z</dcterms:created>
  <dcterms:modified xsi:type="dcterms:W3CDTF">2017-03-19T03:45:58Z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0x010100A42BCD7002D0A448BEE7732B5A98971A</vt:lpwstr>
  </property>
</Properties>
</file>