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4"/>
  </p:notesMasterIdLst>
  <p:sldIdLst>
    <p:sldId id="313" r:id="rId2"/>
    <p:sldId id="283" r:id="rId3"/>
    <p:sldId id="326" r:id="rId4"/>
    <p:sldId id="260" r:id="rId5"/>
    <p:sldId id="261" r:id="rId6"/>
    <p:sldId id="327" r:id="rId7"/>
    <p:sldId id="285" r:id="rId8"/>
    <p:sldId id="286" r:id="rId9"/>
    <p:sldId id="295" r:id="rId10"/>
    <p:sldId id="287" r:id="rId11"/>
    <p:sldId id="291" r:id="rId12"/>
    <p:sldId id="328" r:id="rId13"/>
    <p:sldId id="288" r:id="rId14"/>
    <p:sldId id="297" r:id="rId15"/>
    <p:sldId id="325" r:id="rId16"/>
    <p:sldId id="322" r:id="rId17"/>
    <p:sldId id="323" r:id="rId18"/>
    <p:sldId id="307" r:id="rId19"/>
    <p:sldId id="312" r:id="rId20"/>
    <p:sldId id="316" r:id="rId21"/>
    <p:sldId id="314" r:id="rId22"/>
    <p:sldId id="315" r:id="rId23"/>
    <p:sldId id="298" r:id="rId24"/>
    <p:sldId id="299" r:id="rId25"/>
    <p:sldId id="300" r:id="rId26"/>
    <p:sldId id="301" r:id="rId27"/>
    <p:sldId id="302" r:id="rId28"/>
    <p:sldId id="304" r:id="rId29"/>
    <p:sldId id="305" r:id="rId30"/>
    <p:sldId id="306" r:id="rId31"/>
    <p:sldId id="303" r:id="rId32"/>
    <p:sldId id="269" r:id="rId33"/>
    <p:sldId id="317" r:id="rId34"/>
    <p:sldId id="278" r:id="rId35"/>
    <p:sldId id="279" r:id="rId36"/>
    <p:sldId id="281" r:id="rId37"/>
    <p:sldId id="282" r:id="rId38"/>
    <p:sldId id="331" r:id="rId39"/>
    <p:sldId id="329" r:id="rId40"/>
    <p:sldId id="330" r:id="rId41"/>
    <p:sldId id="332" r:id="rId42"/>
    <p:sldId id="333" r:id="rId4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Berthiaume, Jennifer M" initials="BJM" lastIdx="20" clrIdx="0"/>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6594" autoAdjust="0"/>
    <p:restoredTop sz="94660"/>
  </p:normalViewPr>
  <p:slideViewPr>
    <p:cSldViewPr snapToGrid="0">
      <p:cViewPr varScale="1">
        <p:scale>
          <a:sx n="69" d="100"/>
          <a:sy n="69" d="100"/>
        </p:scale>
        <p:origin x="120" y="4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commentAuthors" Target="commentAuthor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heme" Target="theme/theme1.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8B2A972-4926-41B9-857A-7E0BF00F0DDA}" type="datetimeFigureOut">
              <a:rPr lang="en-US" smtClean="0"/>
              <a:t>4/9/2018</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C61F26C-7C7C-4B51-B780-71631D9318BB}" type="slidenum">
              <a:rPr lang="en-US" smtClean="0"/>
              <a:t>‹#›</a:t>
            </a:fld>
            <a:endParaRPr lang="en-US"/>
          </a:p>
        </p:txBody>
      </p:sp>
    </p:spTree>
    <p:extLst>
      <p:ext uri="{BB962C8B-B14F-4D97-AF65-F5344CB8AC3E}">
        <p14:creationId xmlns:p14="http://schemas.microsoft.com/office/powerpoint/2010/main" val="326394953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tLang="en-US" dirty="0" smtClean="0">
                <a:ea typeface="ヒラギノ角ゴ Pro W3" charset="-128"/>
              </a:rPr>
              <a:t>To generate the PTID, once you are on your site-home page, Clicking Add subject will take you to the Participant Identifier page. Clicking Save will automatically generate the PTID.</a:t>
            </a:r>
          </a:p>
          <a:p>
            <a:r>
              <a:rPr lang="en-US" altLang="en-US" dirty="0" smtClean="0">
                <a:ea typeface="ヒラギノ角ゴ Pro W3" charset="-128"/>
              </a:rPr>
              <a:t>It should be noted you will see subject in lieu of participant within the Rave database. Rave calls subjects participants as part of its nomenclature but we will still refer to them as participants. </a:t>
            </a:r>
          </a:p>
          <a:p>
            <a:endParaRPr lang="en-US" altLang="en-US" dirty="0" smtClean="0">
              <a:ea typeface="ヒラギノ角ゴ Pro W3" charset="-128"/>
            </a:endParaRPr>
          </a:p>
        </p:txBody>
      </p:sp>
      <p:sp>
        <p:nvSpPr>
          <p:cNvPr id="4" name="Slide Number Placeholder 3"/>
          <p:cNvSpPr>
            <a:spLocks noGrp="1"/>
          </p:cNvSpPr>
          <p:nvPr>
            <p:ph type="sldNum" sz="quarter" idx="10"/>
          </p:nvPr>
        </p:nvSpPr>
        <p:spPr/>
        <p:txBody>
          <a:bodyPr/>
          <a:lstStyle/>
          <a:p>
            <a:fld id="{6A2DA321-7DDB-4A99-BDD8-E93BC3689245}" type="slidenum">
              <a:rPr lang="en-US" smtClean="0"/>
              <a:t>4</a:t>
            </a:fld>
            <a:endParaRPr lang="en-US"/>
          </a:p>
        </p:txBody>
      </p:sp>
    </p:spTree>
    <p:extLst>
      <p:ext uri="{BB962C8B-B14F-4D97-AF65-F5344CB8AC3E}">
        <p14:creationId xmlns:p14="http://schemas.microsoft.com/office/powerpoint/2010/main" val="290361413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tLang="en-US" dirty="0" smtClean="0">
                <a:ea typeface="ヒラギノ角ゴ Pro W3" charset="-128"/>
              </a:rPr>
              <a:t>This is a listing of all of the icons that you may see within Rave. Icons may appear within the Task Summary or within different pages within Rave. </a:t>
            </a:r>
          </a:p>
          <a:p>
            <a:endParaRPr lang="en-US" altLang="en-US" dirty="0" smtClean="0">
              <a:ea typeface="ヒラギノ角ゴ Pro W3" charset="-128"/>
            </a:endParaRPr>
          </a:p>
          <a:p>
            <a:r>
              <a:rPr lang="en-US" altLang="en-US" dirty="0" smtClean="0">
                <a:ea typeface="ヒラギノ角ゴ Pro W3" charset="-128"/>
              </a:rPr>
              <a:t>A few examples: </a:t>
            </a:r>
          </a:p>
          <a:p>
            <a:r>
              <a:rPr lang="en-US" altLang="en-US" dirty="0" smtClean="0">
                <a:ea typeface="ヒラギノ角ゴ Pro W3" charset="-128"/>
              </a:rPr>
              <a:t>Delta symbol – data has been changed/updated </a:t>
            </a:r>
          </a:p>
          <a:p>
            <a:r>
              <a:rPr lang="en-US" altLang="en-US" dirty="0" smtClean="0">
                <a:ea typeface="ヒラギノ角ゴ Pro W3" charset="-128"/>
              </a:rPr>
              <a:t>Incomplete = value entered for data point is incomplete and does not comply w requirements. </a:t>
            </a:r>
          </a:p>
          <a:p>
            <a:pPr>
              <a:defRPr/>
            </a:pPr>
            <a:endParaRPr lang="en-US" dirty="0" smtClean="0"/>
          </a:p>
        </p:txBody>
      </p:sp>
      <p:sp>
        <p:nvSpPr>
          <p:cNvPr id="4" name="Slide Number Placeholder 3"/>
          <p:cNvSpPr>
            <a:spLocks noGrp="1"/>
          </p:cNvSpPr>
          <p:nvPr>
            <p:ph type="sldNum" sz="quarter" idx="10"/>
          </p:nvPr>
        </p:nvSpPr>
        <p:spPr/>
        <p:txBody>
          <a:bodyPr/>
          <a:lstStyle/>
          <a:p>
            <a:fld id="{6A2DA321-7DDB-4A99-BDD8-E93BC3689245}" type="slidenum">
              <a:rPr lang="en-US" smtClean="0"/>
              <a:t>16</a:t>
            </a:fld>
            <a:endParaRPr lang="en-US"/>
          </a:p>
        </p:txBody>
      </p:sp>
    </p:spTree>
    <p:extLst>
      <p:ext uri="{BB962C8B-B14F-4D97-AF65-F5344CB8AC3E}">
        <p14:creationId xmlns:p14="http://schemas.microsoft.com/office/powerpoint/2010/main" val="74290359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tLang="en-US" dirty="0" smtClean="0">
                <a:ea typeface="ヒラギノ角ゴ Pro W3" charset="-128"/>
              </a:rPr>
              <a:t>A few more examples of common icons you may see throughout the data entry process.</a:t>
            </a:r>
          </a:p>
          <a:p>
            <a:r>
              <a:rPr lang="en-US" altLang="en-US" dirty="0" smtClean="0">
                <a:ea typeface="ヒラギノ角ゴ Pro W3" charset="-128"/>
              </a:rPr>
              <a:t>Untouched = data point has not been entered</a:t>
            </a:r>
          </a:p>
          <a:p>
            <a:r>
              <a:rPr lang="en-US" altLang="en-US" dirty="0" smtClean="0">
                <a:ea typeface="ヒラギノ角ゴ Pro W3" charset="-128"/>
              </a:rPr>
              <a:t>Complete = data entered for field or data point is complete and complies with requirements </a:t>
            </a:r>
          </a:p>
          <a:p>
            <a:r>
              <a:rPr lang="en-US" altLang="en-US" dirty="0" smtClean="0">
                <a:ea typeface="ヒラギノ角ゴ Pro W3" charset="-128"/>
              </a:rPr>
              <a:t>Non-conformant data: data not entered in expected format (e.g., entering “25” for month). Resolved when valid response (i.e., expected format) is entered and saved. </a:t>
            </a:r>
          </a:p>
          <a:p>
            <a:r>
              <a:rPr lang="en-US" altLang="en-US" dirty="0" smtClean="0">
                <a:ea typeface="ヒラギノ角ゴ Pro W3" charset="-128"/>
              </a:rPr>
              <a:t>Open query = open query exists for data point that has not been answered. </a:t>
            </a:r>
          </a:p>
          <a:p>
            <a:r>
              <a:rPr lang="en-US" altLang="en-US" dirty="0" smtClean="0">
                <a:ea typeface="ヒラギノ角ゴ Pro W3" charset="-128"/>
              </a:rPr>
              <a:t>Entry locked = Data point has been locked </a:t>
            </a:r>
          </a:p>
          <a:p>
            <a:r>
              <a:rPr lang="en-US" altLang="en-US" dirty="0" smtClean="0">
                <a:ea typeface="ヒラギノ角ゴ Pro W3" charset="-128"/>
              </a:rPr>
              <a:t>Locked = data point or associated queries cannot be changed</a:t>
            </a:r>
          </a:p>
          <a:p>
            <a:endParaRPr lang="en-US" altLang="en-US" dirty="0" smtClean="0">
              <a:ea typeface="ヒラギノ角ゴ Pro W3" charset="-128"/>
            </a:endParaRPr>
          </a:p>
          <a:p>
            <a:pPr>
              <a:defRPr/>
            </a:pPr>
            <a:endParaRPr lang="en-US" dirty="0" smtClean="0"/>
          </a:p>
        </p:txBody>
      </p:sp>
      <p:sp>
        <p:nvSpPr>
          <p:cNvPr id="4" name="Slide Number Placeholder 3"/>
          <p:cNvSpPr>
            <a:spLocks noGrp="1"/>
          </p:cNvSpPr>
          <p:nvPr>
            <p:ph type="sldNum" sz="quarter" idx="10"/>
          </p:nvPr>
        </p:nvSpPr>
        <p:spPr/>
        <p:txBody>
          <a:bodyPr/>
          <a:lstStyle/>
          <a:p>
            <a:fld id="{6A2DA321-7DDB-4A99-BDD8-E93BC3689245}" type="slidenum">
              <a:rPr lang="en-US" smtClean="0"/>
              <a:t>17</a:t>
            </a:fld>
            <a:endParaRPr lang="en-US"/>
          </a:p>
        </p:txBody>
      </p:sp>
    </p:spTree>
    <p:extLst>
      <p:ext uri="{BB962C8B-B14F-4D97-AF65-F5344CB8AC3E}">
        <p14:creationId xmlns:p14="http://schemas.microsoft.com/office/powerpoint/2010/main" val="73241538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9230E46-048C-492D-8C67-E6AB719D6B4C}" type="slidenum">
              <a:rPr lang="en-US" smtClean="0"/>
              <a:t>18</a:t>
            </a:fld>
            <a:endParaRPr lang="en-US"/>
          </a:p>
        </p:txBody>
      </p:sp>
    </p:spTree>
    <p:extLst>
      <p:ext uri="{BB962C8B-B14F-4D97-AF65-F5344CB8AC3E}">
        <p14:creationId xmlns:p14="http://schemas.microsoft.com/office/powerpoint/2010/main" val="111059507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A2DA321-7DDB-4A99-BDD8-E93BC3689245}"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19</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68925710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9230E46-048C-492D-8C67-E6AB719D6B4C}" type="slidenum">
              <a:rPr lang="en-US" smtClean="0"/>
              <a:t>23</a:t>
            </a:fld>
            <a:endParaRPr lang="en-US"/>
          </a:p>
        </p:txBody>
      </p:sp>
    </p:spTree>
    <p:extLst>
      <p:ext uri="{BB962C8B-B14F-4D97-AF65-F5344CB8AC3E}">
        <p14:creationId xmlns:p14="http://schemas.microsoft.com/office/powerpoint/2010/main" val="132084674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9230E46-048C-492D-8C67-E6AB719D6B4C}" type="slidenum">
              <a:rPr lang="en-US" smtClean="0"/>
              <a:t>24</a:t>
            </a:fld>
            <a:endParaRPr lang="en-US"/>
          </a:p>
        </p:txBody>
      </p:sp>
    </p:spTree>
    <p:extLst>
      <p:ext uri="{BB962C8B-B14F-4D97-AF65-F5344CB8AC3E}">
        <p14:creationId xmlns:p14="http://schemas.microsoft.com/office/powerpoint/2010/main" val="303937229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9230E46-048C-492D-8C67-E6AB719D6B4C}" type="slidenum">
              <a:rPr lang="en-US" smtClean="0"/>
              <a:t>27</a:t>
            </a:fld>
            <a:endParaRPr lang="en-US"/>
          </a:p>
        </p:txBody>
      </p:sp>
    </p:spTree>
    <p:extLst>
      <p:ext uri="{BB962C8B-B14F-4D97-AF65-F5344CB8AC3E}">
        <p14:creationId xmlns:p14="http://schemas.microsoft.com/office/powerpoint/2010/main" val="369318716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9230E46-048C-492D-8C67-E6AB719D6B4C}" type="slidenum">
              <a:rPr lang="en-US" smtClean="0"/>
              <a:t>31</a:t>
            </a:fld>
            <a:endParaRPr lang="en-US"/>
          </a:p>
        </p:txBody>
      </p:sp>
    </p:spTree>
    <p:extLst>
      <p:ext uri="{BB962C8B-B14F-4D97-AF65-F5344CB8AC3E}">
        <p14:creationId xmlns:p14="http://schemas.microsoft.com/office/powerpoint/2010/main" val="149531705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en-US" dirty="0" smtClean="0">
                <a:ea typeface="ヒラギノ角ゴ Pro W3" charset="-128"/>
              </a:rPr>
              <a:t>Clicking the question mark icon will open up a pop-up window with specific help text for certain items. We kept this limited and put this where it may be most useful (i.e. complicated skip patterns, if additional forms are needed based on a certain response, etc.). For full</a:t>
            </a:r>
            <a:r>
              <a:rPr lang="en-US" altLang="en-US" baseline="0" dirty="0" smtClean="0">
                <a:ea typeface="ヒラギノ角ゴ Pro W3" charset="-128"/>
              </a:rPr>
              <a:t> CRF completion guidelines, refer to CCGs. </a:t>
            </a:r>
            <a:r>
              <a:rPr lang="en-US" altLang="en-US" dirty="0" smtClean="0">
                <a:ea typeface="ヒラギノ角ゴ Pro W3" charset="-128"/>
              </a:rPr>
              <a:t> </a:t>
            </a:r>
          </a:p>
          <a:p>
            <a:endParaRPr lang="en-US" altLang="en-US" dirty="0" smtClean="0">
              <a:ea typeface="ヒラギノ角ゴ Pro W3" charset="-128"/>
            </a:endParaRPr>
          </a:p>
        </p:txBody>
      </p:sp>
      <p:sp>
        <p:nvSpPr>
          <p:cNvPr id="4" name="Slide Number Placeholder 3"/>
          <p:cNvSpPr>
            <a:spLocks noGrp="1"/>
          </p:cNvSpPr>
          <p:nvPr>
            <p:ph type="sldNum" sz="quarter" idx="10"/>
          </p:nvPr>
        </p:nvSpPr>
        <p:spPr/>
        <p:txBody>
          <a:bodyPr/>
          <a:lstStyle/>
          <a:p>
            <a:fld id="{6A2DA321-7DDB-4A99-BDD8-E93BC3689245}" type="slidenum">
              <a:rPr lang="en-US" smtClean="0"/>
              <a:t>32</a:t>
            </a:fld>
            <a:endParaRPr lang="en-US"/>
          </a:p>
        </p:txBody>
      </p:sp>
    </p:spTree>
    <p:extLst>
      <p:ext uri="{BB962C8B-B14F-4D97-AF65-F5344CB8AC3E}">
        <p14:creationId xmlns:p14="http://schemas.microsoft.com/office/powerpoint/2010/main" val="288971810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tLang="en-US" dirty="0" smtClean="0">
                <a:ea typeface="ヒラギノ角ゴ Pro W3" charset="-128"/>
              </a:rPr>
              <a:t>Site Investigators of Record (IoR) will electronically sign a form within Rave to verify the completeness and accurateness of the study data once data has been entered for that form and all queries associated with the form have been resolved. Site investigators can use the participant grid view to sign-off on multiple forms at a time. Each completed form within Rave must be electronically signed by the site investigator verifying completeness and accurateness of the study data. While investigators have the option to sign off on eCRFs at any point during the study once all queries have been resolved and prior to database lock, we recommend that form sign off towards the end of the study and during the study close out period for greatest efficiency. If forms are updated after an initial sign-off by the IoR, the eSignature is broken and the investigator will need to complete a second sign off of the form. The study SCHARP Clinical Data Manager will provide instruction on the optimal time for IoRs to provide eSignatures during study close out to avoid the need for multiple sign-offs for a given CRF. </a:t>
            </a:r>
          </a:p>
        </p:txBody>
      </p:sp>
      <p:sp>
        <p:nvSpPr>
          <p:cNvPr id="4" name="Slide Number Placeholder 3"/>
          <p:cNvSpPr>
            <a:spLocks noGrp="1"/>
          </p:cNvSpPr>
          <p:nvPr>
            <p:ph type="sldNum" sz="quarter" idx="10"/>
          </p:nvPr>
        </p:nvSpPr>
        <p:spPr/>
        <p:txBody>
          <a:bodyPr/>
          <a:lstStyle/>
          <a:p>
            <a:fld id="{6A2DA321-7DDB-4A99-BDD8-E93BC3689245}" type="slidenum">
              <a:rPr lang="en-US" smtClean="0"/>
              <a:t>33</a:t>
            </a:fld>
            <a:endParaRPr lang="en-US"/>
          </a:p>
        </p:txBody>
      </p:sp>
    </p:spTree>
    <p:extLst>
      <p:ext uri="{BB962C8B-B14F-4D97-AF65-F5344CB8AC3E}">
        <p14:creationId xmlns:p14="http://schemas.microsoft.com/office/powerpoint/2010/main" val="185117599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tLang="en-US" dirty="0" smtClean="0">
                <a:ea typeface="ヒラギノ角ゴ Pro W3" charset="-128"/>
              </a:rPr>
              <a:t>So once the Subject ID/PTID is generated, you will taken to the Participant’s Homepage. </a:t>
            </a:r>
          </a:p>
          <a:p>
            <a:r>
              <a:rPr lang="en-US" altLang="en-US" dirty="0" smtClean="0">
                <a:ea typeface="ヒラギノ角ゴ Pro W3" charset="-128"/>
              </a:rPr>
              <a:t>On the left side, you will see all of the visit folders for the participant. </a:t>
            </a:r>
          </a:p>
          <a:p>
            <a:r>
              <a:rPr lang="en-US" altLang="en-US" dirty="0" smtClean="0">
                <a:ea typeface="ヒラギノ角ゴ Pro W3" charset="-128"/>
              </a:rPr>
              <a:t>On the participant’s homepage, you will also see a CRF History column displaying the most recent history of PTIDs and forms, which may be useful if you need to navigate back to a previous form. </a:t>
            </a:r>
          </a:p>
        </p:txBody>
      </p:sp>
      <p:sp>
        <p:nvSpPr>
          <p:cNvPr id="4" name="Slide Number Placeholder 3"/>
          <p:cNvSpPr>
            <a:spLocks noGrp="1"/>
          </p:cNvSpPr>
          <p:nvPr>
            <p:ph type="sldNum" sz="quarter" idx="10"/>
          </p:nvPr>
        </p:nvSpPr>
        <p:spPr/>
        <p:txBody>
          <a:bodyPr/>
          <a:lstStyle/>
          <a:p>
            <a:fld id="{6A2DA321-7DDB-4A99-BDD8-E93BC3689245}" type="slidenum">
              <a:rPr lang="en-US" smtClean="0"/>
              <a:t>5</a:t>
            </a:fld>
            <a:endParaRPr lang="en-US"/>
          </a:p>
        </p:txBody>
      </p:sp>
    </p:spTree>
    <p:extLst>
      <p:ext uri="{BB962C8B-B14F-4D97-AF65-F5344CB8AC3E}">
        <p14:creationId xmlns:p14="http://schemas.microsoft.com/office/powerpoint/2010/main" val="234041318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tLang="en-US" dirty="0" smtClean="0">
                <a:ea typeface="ヒラギノ角ゴ Pro W3" charset="-128"/>
              </a:rPr>
              <a:t>To access the participant grid view, navigate to the “Grid View” link located in the upper right hand side of each participant’s home (or calendar) page.  This gives a good snapshot/overview of forms completed for ppt. </a:t>
            </a:r>
          </a:p>
        </p:txBody>
      </p:sp>
      <p:sp>
        <p:nvSpPr>
          <p:cNvPr id="4" name="Slide Number Placeholder 3"/>
          <p:cNvSpPr>
            <a:spLocks noGrp="1"/>
          </p:cNvSpPr>
          <p:nvPr>
            <p:ph type="sldNum" sz="quarter" idx="10"/>
          </p:nvPr>
        </p:nvSpPr>
        <p:spPr/>
        <p:txBody>
          <a:bodyPr/>
          <a:lstStyle/>
          <a:p>
            <a:fld id="{6A2DA321-7DDB-4A99-BDD8-E93BC3689245}" type="slidenum">
              <a:rPr lang="en-US" smtClean="0"/>
              <a:t>34</a:t>
            </a:fld>
            <a:endParaRPr lang="en-US"/>
          </a:p>
        </p:txBody>
      </p:sp>
    </p:spTree>
    <p:extLst>
      <p:ext uri="{BB962C8B-B14F-4D97-AF65-F5344CB8AC3E}">
        <p14:creationId xmlns:p14="http://schemas.microsoft.com/office/powerpoint/2010/main" val="285897364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14400" eaLnBrk="1" fontAlgn="auto" hangingPunct="1">
              <a:spcBef>
                <a:spcPts val="0"/>
              </a:spcBef>
              <a:spcAft>
                <a:spcPts val="0"/>
              </a:spcAft>
              <a:defRPr/>
            </a:pPr>
            <a:r>
              <a:rPr lang="en-US" dirty="0" smtClean="0"/>
              <a:t>Here you will see that the grid view allows for you to view all folders and forms for a participant. Forms that have been completed or are expected to be completed will appear with an icon. If a form or a folder is not in participant’s visit folder, the cell will appear empty. For example, forms not required at Screening are left blank. </a:t>
            </a:r>
          </a:p>
          <a:p>
            <a:pPr defTabSz="914400" eaLnBrk="1" fontAlgn="auto" hangingPunct="1">
              <a:spcBef>
                <a:spcPts val="0"/>
              </a:spcBef>
              <a:spcAft>
                <a:spcPts val="0"/>
              </a:spcAft>
              <a:defRPr/>
            </a:pPr>
            <a:endParaRPr lang="en-US" dirty="0" smtClean="0"/>
          </a:p>
          <a:p>
            <a:pPr>
              <a:defRPr/>
            </a:pPr>
            <a:r>
              <a:rPr lang="en-US" dirty="0" smtClean="0">
                <a:ea typeface="+mn-ea"/>
                <a:cs typeface="+mn-cs"/>
              </a:rPr>
              <a:t>The same status icons that we reviewed for each item within an eCRF appears within Grid View as well. These icons show whether the form is completed, is overdue, locked, has queries, and so on. </a:t>
            </a:r>
          </a:p>
          <a:p>
            <a:pPr>
              <a:defRPr/>
            </a:pPr>
            <a:endParaRPr lang="en-US" dirty="0" smtClean="0">
              <a:ea typeface="+mn-ea"/>
              <a:cs typeface="+mn-cs"/>
            </a:endParaRPr>
          </a:p>
          <a:p>
            <a:pPr>
              <a:defRPr/>
            </a:pPr>
            <a:r>
              <a:rPr lang="en-US" dirty="0" smtClean="0">
                <a:ea typeface="+mn-ea"/>
                <a:cs typeface="+mn-cs"/>
              </a:rPr>
              <a:t>You can navigate to the page view of each form listed to view the data recorded on each form by clicking on the icon. </a:t>
            </a:r>
            <a:endParaRPr lang="en-US" dirty="0"/>
          </a:p>
        </p:txBody>
      </p:sp>
      <p:sp>
        <p:nvSpPr>
          <p:cNvPr id="4" name="Slide Number Placeholder 3"/>
          <p:cNvSpPr>
            <a:spLocks noGrp="1"/>
          </p:cNvSpPr>
          <p:nvPr>
            <p:ph type="sldNum" sz="quarter" idx="10"/>
          </p:nvPr>
        </p:nvSpPr>
        <p:spPr/>
        <p:txBody>
          <a:bodyPr/>
          <a:lstStyle/>
          <a:p>
            <a:fld id="{6A2DA321-7DDB-4A99-BDD8-E93BC3689245}" type="slidenum">
              <a:rPr lang="en-US" smtClean="0"/>
              <a:t>35</a:t>
            </a:fld>
            <a:endParaRPr lang="en-US"/>
          </a:p>
        </p:txBody>
      </p:sp>
    </p:spTree>
    <p:extLst>
      <p:ext uri="{BB962C8B-B14F-4D97-AF65-F5344CB8AC3E}">
        <p14:creationId xmlns:p14="http://schemas.microsoft.com/office/powerpoint/2010/main" val="415698999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defRPr/>
            </a:pPr>
            <a:r>
              <a:rPr lang="en-US" dirty="0" smtClean="0">
                <a:ea typeface="+mn-ea"/>
                <a:cs typeface="+mn-cs"/>
              </a:rPr>
              <a:t>Site Investigators of Record (IoR) will electronically sign a form within Rave </a:t>
            </a:r>
            <a:r>
              <a:rPr lang="en-US" dirty="0" smtClean="0"/>
              <a:t>to verify the completeness and accurateness of the study data once data has been entered for that form and all queries associated with the form have been resolved. </a:t>
            </a:r>
            <a:r>
              <a:rPr lang="en-US" dirty="0" smtClean="0">
                <a:ea typeface="+mn-ea"/>
                <a:cs typeface="+mn-cs"/>
              </a:rPr>
              <a:t>Site investigators can use the participant grid view to sign-off on multiple forms at a time. You can tell if a form is ready to be signed by the yellow icon with a pen that denotes that the form is requires a signature. </a:t>
            </a:r>
          </a:p>
          <a:p>
            <a:pPr>
              <a:defRPr/>
            </a:pPr>
            <a:endParaRPr lang="en-US" dirty="0" smtClean="0">
              <a:ea typeface="+mn-ea"/>
              <a:cs typeface="+mn-cs"/>
            </a:endParaRPr>
          </a:p>
          <a:p>
            <a:pPr>
              <a:defRPr/>
            </a:pPr>
            <a:r>
              <a:rPr lang="en-US" dirty="0" smtClean="0">
                <a:ea typeface="+mn-ea"/>
                <a:cs typeface="+mn-cs"/>
              </a:rPr>
              <a:t> Site investigators can sign the following from the grid view:</a:t>
            </a:r>
          </a:p>
          <a:p>
            <a:pPr>
              <a:defRPr/>
            </a:pPr>
            <a:r>
              <a:rPr lang="en-US" dirty="0" smtClean="0">
                <a:ea typeface="+mn-ea"/>
                <a:cs typeface="+mn-cs"/>
              </a:rPr>
              <a:t>An individual folder or a form</a:t>
            </a:r>
          </a:p>
          <a:p>
            <a:pPr>
              <a:defRPr/>
            </a:pPr>
            <a:r>
              <a:rPr lang="en-US" dirty="0" smtClean="0">
                <a:ea typeface="+mn-ea"/>
                <a:cs typeface="+mn-cs"/>
              </a:rPr>
              <a:t>All folders and forms in a study</a:t>
            </a:r>
          </a:p>
          <a:p>
            <a:pPr>
              <a:defRPr/>
            </a:pPr>
            <a:r>
              <a:rPr lang="en-US" dirty="0" smtClean="0">
                <a:ea typeface="+mn-ea"/>
                <a:cs typeface="+mn-cs"/>
              </a:rPr>
              <a:t>All forms at the Subject level</a:t>
            </a:r>
          </a:p>
          <a:p>
            <a:pPr>
              <a:defRPr/>
            </a:pPr>
            <a:endParaRPr lang="en-US" dirty="0" smtClean="0">
              <a:ea typeface="+mn-ea"/>
              <a:cs typeface="+mn-cs"/>
            </a:endParaRPr>
          </a:p>
          <a:p>
            <a:pPr>
              <a:defRPr/>
            </a:pPr>
            <a:r>
              <a:rPr lang="en-US" dirty="0" smtClean="0">
                <a:ea typeface="+mn-ea"/>
                <a:cs typeface="+mn-cs"/>
              </a:rPr>
              <a:t>The </a:t>
            </a:r>
            <a:r>
              <a:rPr lang="en-US" b="1" dirty="0" smtClean="0">
                <a:ea typeface="+mn-ea"/>
                <a:cs typeface="+mn-cs"/>
              </a:rPr>
              <a:t>Sign and Save</a:t>
            </a:r>
            <a:r>
              <a:rPr lang="en-US" dirty="0" smtClean="0">
                <a:ea typeface="+mn-ea"/>
                <a:cs typeface="+mn-cs"/>
              </a:rPr>
              <a:t> button appears if you select a form or folder that is ready to be signed within the grid. For example, by clicking on the “Ongoing Logs” column within the grid, an investigator can sign off on all forms completed with the ongoing logs folder for a given participant rather than completing page by page sign-off.  When the “</a:t>
            </a:r>
            <a:r>
              <a:rPr lang="en-US" b="1" dirty="0" smtClean="0">
                <a:ea typeface="+mn-ea"/>
                <a:cs typeface="+mn-cs"/>
              </a:rPr>
              <a:t>Sign and Save” </a:t>
            </a:r>
            <a:r>
              <a:rPr lang="en-US" dirty="0" smtClean="0">
                <a:ea typeface="+mn-ea"/>
                <a:cs typeface="+mn-cs"/>
              </a:rPr>
              <a:t>is selected, the signature prompt displays alongside a </a:t>
            </a:r>
            <a:r>
              <a:rPr lang="en-US" dirty="0" err="1" smtClean="0">
                <a:ea typeface="+mn-ea"/>
                <a:cs typeface="+mn-cs"/>
              </a:rPr>
              <a:t>userID</a:t>
            </a:r>
            <a:r>
              <a:rPr lang="en-US" dirty="0" smtClean="0">
                <a:ea typeface="+mn-ea"/>
                <a:cs typeface="+mn-cs"/>
              </a:rPr>
              <a:t> and password text box for your signature.</a:t>
            </a:r>
            <a:endParaRPr lang="en-US" dirty="0"/>
          </a:p>
        </p:txBody>
      </p:sp>
      <p:sp>
        <p:nvSpPr>
          <p:cNvPr id="4" name="Slide Number Placeholder 3"/>
          <p:cNvSpPr>
            <a:spLocks noGrp="1"/>
          </p:cNvSpPr>
          <p:nvPr>
            <p:ph type="sldNum" sz="quarter" idx="10"/>
          </p:nvPr>
        </p:nvSpPr>
        <p:spPr/>
        <p:txBody>
          <a:bodyPr/>
          <a:lstStyle/>
          <a:p>
            <a:fld id="{6A2DA321-7DDB-4A99-BDD8-E93BC3689245}" type="slidenum">
              <a:rPr lang="en-US" smtClean="0"/>
              <a:t>36</a:t>
            </a:fld>
            <a:endParaRPr lang="en-US"/>
          </a:p>
        </p:txBody>
      </p:sp>
    </p:spTree>
    <p:extLst>
      <p:ext uri="{BB962C8B-B14F-4D97-AF65-F5344CB8AC3E}">
        <p14:creationId xmlns:p14="http://schemas.microsoft.com/office/powerpoint/2010/main" val="353152288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en-US" dirty="0" smtClean="0">
                <a:latin typeface="Arial" panose="020B0604020202020204" pitchFamily="34" charset="0"/>
                <a:ea typeface="ヒラギノ角ゴ Pro W3" charset="-128"/>
                <a:cs typeface="Arial" panose="020B0604020202020204" pitchFamily="34" charset="0"/>
              </a:rPr>
              <a:t>IoR can also sign off on one form per PTID. </a:t>
            </a:r>
            <a:r>
              <a:rPr lang="en-US" altLang="en-US" dirty="0" smtClean="0">
                <a:ea typeface="ヒラギノ角ゴ Pro W3" charset="-128"/>
                <a:cs typeface="Arial" panose="020B0604020202020204" pitchFamily="34" charset="0"/>
              </a:rPr>
              <a:t>This is the last step needed to lock a participants’ casebook. All ppts need this sign off to lock the entire database.</a:t>
            </a:r>
          </a:p>
          <a:p>
            <a:pPr>
              <a:defRPr/>
            </a:pPr>
            <a:endParaRPr lang="en-US" dirty="0"/>
          </a:p>
        </p:txBody>
      </p:sp>
      <p:sp>
        <p:nvSpPr>
          <p:cNvPr id="4" name="Slide Number Placeholder 3"/>
          <p:cNvSpPr>
            <a:spLocks noGrp="1"/>
          </p:cNvSpPr>
          <p:nvPr>
            <p:ph type="sldNum" sz="quarter" idx="10"/>
          </p:nvPr>
        </p:nvSpPr>
        <p:spPr/>
        <p:txBody>
          <a:bodyPr/>
          <a:lstStyle/>
          <a:p>
            <a:fld id="{6A2DA321-7DDB-4A99-BDD8-E93BC3689245}" type="slidenum">
              <a:rPr lang="en-US" smtClean="0"/>
              <a:t>37</a:t>
            </a:fld>
            <a:endParaRPr lang="en-US"/>
          </a:p>
        </p:txBody>
      </p:sp>
    </p:spTree>
    <p:extLst>
      <p:ext uri="{BB962C8B-B14F-4D97-AF65-F5344CB8AC3E}">
        <p14:creationId xmlns:p14="http://schemas.microsoft.com/office/powerpoint/2010/main" val="336345778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What questions can I answer</a:t>
            </a:r>
            <a:r>
              <a:rPr lang="en-US" baseline="0" dirty="0" smtClean="0"/>
              <a:t> for you? </a:t>
            </a:r>
            <a:endParaRPr lang="en-US" dirty="0" smtClean="0"/>
          </a:p>
          <a:p>
            <a:endParaRPr lang="en-US" dirty="0"/>
          </a:p>
        </p:txBody>
      </p:sp>
      <p:sp>
        <p:nvSpPr>
          <p:cNvPr id="4" name="Slide Number Placeholder 3"/>
          <p:cNvSpPr>
            <a:spLocks noGrp="1"/>
          </p:cNvSpPr>
          <p:nvPr>
            <p:ph type="sldNum" sz="quarter" idx="10"/>
          </p:nvPr>
        </p:nvSpPr>
        <p:spPr/>
        <p:txBody>
          <a:bodyPr/>
          <a:lstStyle/>
          <a:p>
            <a:fld id="{DF8F4093-88FE-4A9D-ABED-720F884FEF1E}" type="slidenum">
              <a:rPr lang="en-US" smtClean="0"/>
              <a:t>42</a:t>
            </a:fld>
            <a:endParaRPr lang="en-US"/>
          </a:p>
        </p:txBody>
      </p:sp>
    </p:spTree>
    <p:extLst>
      <p:ext uri="{BB962C8B-B14F-4D97-AF65-F5344CB8AC3E}">
        <p14:creationId xmlns:p14="http://schemas.microsoft.com/office/powerpoint/2010/main" val="99495421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tLang="en-US" dirty="0" smtClean="0">
                <a:ea typeface="ヒラギノ角ゴ Pro W3" charset="-128"/>
              </a:rPr>
              <a:t>So once the Subject ID/PTID is generated, you will taken to the Participant’s Homepage. </a:t>
            </a:r>
          </a:p>
          <a:p>
            <a:r>
              <a:rPr lang="en-US" altLang="en-US" dirty="0" smtClean="0">
                <a:ea typeface="ヒラギノ角ゴ Pro W3" charset="-128"/>
              </a:rPr>
              <a:t>On the left side, you will see all of the visit folders for the participant. </a:t>
            </a:r>
          </a:p>
          <a:p>
            <a:r>
              <a:rPr lang="en-US" altLang="en-US" dirty="0" smtClean="0">
                <a:ea typeface="ヒラギノ角ゴ Pro W3" charset="-128"/>
              </a:rPr>
              <a:t>On the participant’s homepage, you will also see a CRF History column displaying the most recent history of PTIDs and forms, which may be useful if you need to navigate back to a previous form. </a:t>
            </a:r>
          </a:p>
        </p:txBody>
      </p:sp>
      <p:sp>
        <p:nvSpPr>
          <p:cNvPr id="4" name="Slide Number Placeholder 3"/>
          <p:cNvSpPr>
            <a:spLocks noGrp="1"/>
          </p:cNvSpPr>
          <p:nvPr>
            <p:ph type="sldNum" sz="quarter" idx="10"/>
          </p:nvPr>
        </p:nvSpPr>
        <p:spPr/>
        <p:txBody>
          <a:bodyPr/>
          <a:lstStyle/>
          <a:p>
            <a:fld id="{6A2DA321-7DDB-4A99-BDD8-E93BC3689245}" type="slidenum">
              <a:rPr lang="en-US" smtClean="0"/>
              <a:t>6</a:t>
            </a:fld>
            <a:endParaRPr lang="en-US"/>
          </a:p>
        </p:txBody>
      </p:sp>
    </p:spTree>
    <p:extLst>
      <p:ext uri="{BB962C8B-B14F-4D97-AF65-F5344CB8AC3E}">
        <p14:creationId xmlns:p14="http://schemas.microsoft.com/office/powerpoint/2010/main" val="8256321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9230E46-048C-492D-8C67-E6AB719D6B4C}" type="slidenum">
              <a:rPr lang="en-US" smtClean="0"/>
              <a:t>7</a:t>
            </a:fld>
            <a:endParaRPr lang="en-US" dirty="0"/>
          </a:p>
        </p:txBody>
      </p:sp>
    </p:spTree>
    <p:extLst>
      <p:ext uri="{BB962C8B-B14F-4D97-AF65-F5344CB8AC3E}">
        <p14:creationId xmlns:p14="http://schemas.microsoft.com/office/powerpoint/2010/main" val="110461019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9230E46-048C-492D-8C67-E6AB719D6B4C}" type="slidenum">
              <a:rPr lang="en-US" smtClean="0"/>
              <a:t>8</a:t>
            </a:fld>
            <a:endParaRPr lang="en-US" dirty="0"/>
          </a:p>
        </p:txBody>
      </p:sp>
    </p:spTree>
    <p:extLst>
      <p:ext uri="{BB962C8B-B14F-4D97-AF65-F5344CB8AC3E}">
        <p14:creationId xmlns:p14="http://schemas.microsoft.com/office/powerpoint/2010/main" val="224218582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9230E46-048C-492D-8C67-E6AB719D6B4C}" type="slidenum">
              <a:rPr lang="en-US" smtClean="0"/>
              <a:t>10</a:t>
            </a:fld>
            <a:endParaRPr lang="en-US" dirty="0"/>
          </a:p>
        </p:txBody>
      </p:sp>
    </p:spTree>
    <p:extLst>
      <p:ext uri="{BB962C8B-B14F-4D97-AF65-F5344CB8AC3E}">
        <p14:creationId xmlns:p14="http://schemas.microsoft.com/office/powerpoint/2010/main" val="98031495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9230E46-048C-492D-8C67-E6AB719D6B4C}" type="slidenum">
              <a:rPr lang="en-US" smtClean="0"/>
              <a:t>13</a:t>
            </a:fld>
            <a:endParaRPr lang="en-US" dirty="0"/>
          </a:p>
        </p:txBody>
      </p:sp>
    </p:spTree>
    <p:extLst>
      <p:ext uri="{BB962C8B-B14F-4D97-AF65-F5344CB8AC3E}">
        <p14:creationId xmlns:p14="http://schemas.microsoft.com/office/powerpoint/2010/main" val="244400094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200" kern="1200" dirty="0" smtClean="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09230E46-048C-492D-8C67-E6AB719D6B4C}" type="slidenum">
              <a:rPr lang="en-US" smtClean="0"/>
              <a:t>14</a:t>
            </a:fld>
            <a:endParaRPr lang="en-US"/>
          </a:p>
        </p:txBody>
      </p:sp>
    </p:spTree>
    <p:extLst>
      <p:ext uri="{BB962C8B-B14F-4D97-AF65-F5344CB8AC3E}">
        <p14:creationId xmlns:p14="http://schemas.microsoft.com/office/powerpoint/2010/main" val="75582786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tLang="en-US" dirty="0" smtClean="0">
                <a:ea typeface="ヒラギノ角ゴ Pro W3" charset="-128"/>
              </a:rPr>
              <a:t>So once the Subject ID/PTID is generated, you will taken to the Participant’s Homepage. </a:t>
            </a:r>
          </a:p>
          <a:p>
            <a:r>
              <a:rPr lang="en-US" altLang="en-US" dirty="0" smtClean="0">
                <a:ea typeface="ヒラギノ角ゴ Pro W3" charset="-128"/>
              </a:rPr>
              <a:t>On the left side, you will see all of the visit folders for the participant. </a:t>
            </a:r>
          </a:p>
          <a:p>
            <a:r>
              <a:rPr lang="en-US" altLang="en-US" dirty="0" smtClean="0">
                <a:ea typeface="ヒラギノ角ゴ Pro W3" charset="-128"/>
              </a:rPr>
              <a:t>On the participant’s homepage, you will also see a CRF History column displaying the most recent history of PTIDs and forms, which may be useful if you need to navigate back to a previous form. </a:t>
            </a:r>
          </a:p>
        </p:txBody>
      </p:sp>
      <p:sp>
        <p:nvSpPr>
          <p:cNvPr id="4" name="Slide Number Placeholder 3"/>
          <p:cNvSpPr>
            <a:spLocks noGrp="1"/>
          </p:cNvSpPr>
          <p:nvPr>
            <p:ph type="sldNum" sz="quarter" idx="10"/>
          </p:nvPr>
        </p:nvSpPr>
        <p:spPr/>
        <p:txBody>
          <a:bodyPr/>
          <a:lstStyle/>
          <a:p>
            <a:fld id="{6A2DA321-7DDB-4A99-BDD8-E93BC3689245}" type="slidenum">
              <a:rPr lang="en-US" smtClean="0"/>
              <a:t>15</a:t>
            </a:fld>
            <a:endParaRPr lang="en-US"/>
          </a:p>
        </p:txBody>
      </p:sp>
    </p:spTree>
    <p:extLst>
      <p:ext uri="{BB962C8B-B14F-4D97-AF65-F5344CB8AC3E}">
        <p14:creationId xmlns:p14="http://schemas.microsoft.com/office/powerpoint/2010/main" val="108056967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pn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2F3AB225-51F6-4BC6-A647-C7E6246E70AC}" type="datetimeFigureOut">
              <a:rPr lang="en-US" smtClean="0"/>
              <a:t>4/9/2018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B3D9B0F-0730-4C06-ABC6-8CEA46DBA5BB}" type="slidenum">
              <a:rPr lang="en-US" smtClean="0"/>
              <a:t>‹#›</a:t>
            </a:fld>
            <a:endParaRPr lang="en-US"/>
          </a:p>
        </p:txBody>
      </p:sp>
    </p:spTree>
    <p:extLst>
      <p:ext uri="{BB962C8B-B14F-4D97-AF65-F5344CB8AC3E}">
        <p14:creationId xmlns:p14="http://schemas.microsoft.com/office/powerpoint/2010/main" val="340357692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F3AB225-51F6-4BC6-A647-C7E6246E70AC}" type="datetimeFigureOut">
              <a:rPr lang="en-US" smtClean="0"/>
              <a:t>4/9/2018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B3D9B0F-0730-4C06-ABC6-8CEA46DBA5BB}" type="slidenum">
              <a:rPr lang="en-US" smtClean="0"/>
              <a:t>‹#›</a:t>
            </a:fld>
            <a:endParaRPr lang="en-US"/>
          </a:p>
        </p:txBody>
      </p:sp>
    </p:spTree>
    <p:extLst>
      <p:ext uri="{BB962C8B-B14F-4D97-AF65-F5344CB8AC3E}">
        <p14:creationId xmlns:p14="http://schemas.microsoft.com/office/powerpoint/2010/main" val="301321793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F3AB225-51F6-4BC6-A647-C7E6246E70AC}" type="datetimeFigureOut">
              <a:rPr lang="en-US" smtClean="0"/>
              <a:t>4/9/2018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B3D9B0F-0730-4C06-ABC6-8CEA46DBA5BB}" type="slidenum">
              <a:rPr lang="en-US" smtClean="0"/>
              <a:t>‹#›</a:t>
            </a:fld>
            <a:endParaRPr lang="en-US"/>
          </a:p>
        </p:txBody>
      </p:sp>
    </p:spTree>
    <p:extLst>
      <p:ext uri="{BB962C8B-B14F-4D97-AF65-F5344CB8AC3E}">
        <p14:creationId xmlns:p14="http://schemas.microsoft.com/office/powerpoint/2010/main" val="199465138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Header w/ bullet text">
    <p:spTree>
      <p:nvGrpSpPr>
        <p:cNvPr id="1" name=""/>
        <p:cNvGrpSpPr/>
        <p:nvPr/>
      </p:nvGrpSpPr>
      <p:grpSpPr>
        <a:xfrm>
          <a:off x="0" y="0"/>
          <a:ext cx="0" cy="0"/>
          <a:chOff x="0" y="0"/>
          <a:chExt cx="0" cy="0"/>
        </a:xfrm>
      </p:grpSpPr>
      <p:sp>
        <p:nvSpPr>
          <p:cNvPr id="3" name="Text Placeholder 2"/>
          <p:cNvSpPr>
            <a:spLocks noGrp="1"/>
          </p:cNvSpPr>
          <p:nvPr>
            <p:ph type="body" sz="quarter" idx="10" hasCustomPrompt="1"/>
          </p:nvPr>
        </p:nvSpPr>
        <p:spPr>
          <a:xfrm>
            <a:off x="1219200" y="2133600"/>
            <a:ext cx="9855200" cy="3962400"/>
          </a:xfrm>
        </p:spPr>
        <p:txBody>
          <a:bodyPr/>
          <a:lstStyle>
            <a:lvl1pPr>
              <a:defRPr>
                <a:solidFill>
                  <a:schemeClr val="tx1"/>
                </a:solidFill>
              </a:defRPr>
            </a:lvl1pPr>
            <a:lvl2pPr>
              <a:defRPr>
                <a:solidFill>
                  <a:schemeClr val="tx1"/>
                </a:solidFill>
              </a:defRPr>
            </a:lvl2pPr>
            <a:lvl3pPr>
              <a:defRPr baseline="0">
                <a:solidFill>
                  <a:schemeClr val="tx1"/>
                </a:solidFill>
              </a:defRPr>
            </a:lvl3pPr>
            <a:lvl4pPr>
              <a:defRPr>
                <a:solidFill>
                  <a:schemeClr val="tx1"/>
                </a:solidFill>
              </a:defRPr>
            </a:lvl4pPr>
            <a:lvl5pPr marL="1828800" indent="0">
              <a:buFont typeface="Arial" pitchFamily="34" charset="0"/>
              <a:buNone/>
              <a:defRPr baseline="0">
                <a:solidFill>
                  <a:schemeClr val="tx1"/>
                </a:solidFill>
              </a:defRPr>
            </a:lvl5pPr>
          </a:lstStyle>
          <a:p>
            <a:pPr lvl="0"/>
            <a:r>
              <a:rPr lang="en-US" dirty="0"/>
              <a:t>Click to edit text and use Arial font</a:t>
            </a:r>
          </a:p>
          <a:p>
            <a:pPr lvl="1"/>
            <a:r>
              <a:rPr lang="en-US" dirty="0"/>
              <a:t>Tips</a:t>
            </a:r>
          </a:p>
          <a:p>
            <a:pPr lvl="2"/>
            <a:r>
              <a:rPr lang="en-US" dirty="0"/>
              <a:t>Proofread for spelling and grammar</a:t>
            </a:r>
          </a:p>
          <a:p>
            <a:pPr lvl="2"/>
            <a:r>
              <a:rPr lang="en-US" dirty="0"/>
              <a:t>Keep it simple</a:t>
            </a:r>
          </a:p>
          <a:p>
            <a:pPr lvl="2"/>
            <a:r>
              <a:rPr lang="en-US" dirty="0"/>
              <a:t>Avoid reading from your slides</a:t>
            </a:r>
          </a:p>
          <a:p>
            <a:pPr lvl="2"/>
            <a:r>
              <a:rPr lang="en-US" dirty="0"/>
              <a:t>Use visuals. Don’t just tell them. Show them too.</a:t>
            </a:r>
          </a:p>
          <a:p>
            <a:pPr lvl="2"/>
            <a:r>
              <a:rPr lang="en-US" dirty="0"/>
              <a:t>Please do not cover up the top blue banner with the HPTN logo</a:t>
            </a:r>
          </a:p>
          <a:p>
            <a:pPr lvl="2"/>
            <a:r>
              <a:rPr lang="en-US" dirty="0"/>
              <a:t>Remember: LESS IS ALWAYS MORE</a:t>
            </a:r>
          </a:p>
          <a:p>
            <a:pPr lvl="2"/>
            <a:endParaRPr lang="en-US" dirty="0"/>
          </a:p>
        </p:txBody>
      </p:sp>
      <p:sp>
        <p:nvSpPr>
          <p:cNvPr id="4" name="Title 3"/>
          <p:cNvSpPr>
            <a:spLocks noGrp="1"/>
          </p:cNvSpPr>
          <p:nvPr>
            <p:ph type="title" hasCustomPrompt="1"/>
          </p:nvPr>
        </p:nvSpPr>
        <p:spPr>
          <a:xfrm>
            <a:off x="1117600" y="960438"/>
            <a:ext cx="9956800" cy="944562"/>
          </a:xfrm>
        </p:spPr>
        <p:txBody>
          <a:bodyPr/>
          <a:lstStyle>
            <a:lvl1pPr>
              <a:defRPr>
                <a:solidFill>
                  <a:srgbClr val="0E99C0"/>
                </a:solidFill>
              </a:defRPr>
            </a:lvl1pPr>
          </a:lstStyle>
          <a:p>
            <a:r>
              <a:rPr lang="en-US" dirty="0"/>
              <a:t>Header</a:t>
            </a:r>
          </a:p>
        </p:txBody>
      </p:sp>
      <p:grpSp>
        <p:nvGrpSpPr>
          <p:cNvPr id="6" name="Group 5"/>
          <p:cNvGrpSpPr/>
          <p:nvPr userDrawn="1"/>
        </p:nvGrpSpPr>
        <p:grpSpPr>
          <a:xfrm>
            <a:off x="1" y="-1"/>
            <a:ext cx="12191999" cy="1043870"/>
            <a:chOff x="0" y="-1"/>
            <a:chExt cx="9143999" cy="1043870"/>
          </a:xfrm>
        </p:grpSpPr>
        <p:pic>
          <p:nvPicPr>
            <p:cNvPr id="8" name="Picture 7" descr="navyHPTNPPT headere_purple only.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3999" cy="1043869"/>
            </a:xfrm>
            <a:prstGeom prst="rect">
              <a:avLst/>
            </a:prstGeom>
          </p:spPr>
        </p:pic>
        <p:pic>
          <p:nvPicPr>
            <p:cNvPr id="10" name="Picture 9" descr="navy-background.png"/>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232637" y="-1"/>
              <a:ext cx="1968012" cy="1043869"/>
            </a:xfrm>
            <a:prstGeom prst="rect">
              <a:avLst/>
            </a:prstGeom>
          </p:spPr>
        </p:pic>
      </p:grpSp>
      <p:pic>
        <p:nvPicPr>
          <p:cNvPr id="9" name="Picture 8"/>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0528150" y="-9456"/>
            <a:ext cx="1659244" cy="1055546"/>
          </a:xfrm>
          <a:prstGeom prst="rect">
            <a:avLst/>
          </a:prstGeom>
        </p:spPr>
      </p:pic>
    </p:spTree>
    <p:extLst>
      <p:ext uri="{BB962C8B-B14F-4D97-AF65-F5344CB8AC3E}">
        <p14:creationId xmlns:p14="http://schemas.microsoft.com/office/powerpoint/2010/main" val="355994894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First slide-TITLE">
    <p:spTree>
      <p:nvGrpSpPr>
        <p:cNvPr id="1" name=""/>
        <p:cNvGrpSpPr/>
        <p:nvPr/>
      </p:nvGrpSpPr>
      <p:grpSpPr>
        <a:xfrm>
          <a:off x="0" y="0"/>
          <a:ext cx="0" cy="0"/>
          <a:chOff x="0" y="0"/>
          <a:chExt cx="0" cy="0"/>
        </a:xfrm>
      </p:grpSpPr>
      <p:pic>
        <p:nvPicPr>
          <p:cNvPr id="23" name="Picture 22" descr="hptn_ppt_gradient-mediumblue_v1.png"/>
          <p:cNvPicPr>
            <a:picLocks noChangeAspect="1"/>
          </p:cNvPicPr>
          <p:nvPr userDrawn="1"/>
        </p:nvPicPr>
        <p:blipFill>
          <a:blip r:embed="rId2"/>
          <a:stretch>
            <a:fillRect/>
          </a:stretch>
        </p:blipFill>
        <p:spPr>
          <a:xfrm>
            <a:off x="0" y="1371600"/>
            <a:ext cx="12192000" cy="5486400"/>
          </a:xfrm>
          <a:prstGeom prst="rect">
            <a:avLst/>
          </a:prstGeom>
          <a:solidFill>
            <a:srgbClr val="0D7294"/>
          </a:solidFill>
        </p:spPr>
      </p:pic>
      <p:sp>
        <p:nvSpPr>
          <p:cNvPr id="10" name="Title 1"/>
          <p:cNvSpPr>
            <a:spLocks noGrp="1"/>
          </p:cNvSpPr>
          <p:nvPr>
            <p:ph type="title" hasCustomPrompt="1"/>
          </p:nvPr>
        </p:nvSpPr>
        <p:spPr>
          <a:xfrm>
            <a:off x="609600" y="2070100"/>
            <a:ext cx="10972800" cy="1676400"/>
          </a:xfrm>
          <a:prstGeom prst="rect">
            <a:avLst/>
          </a:prstGeom>
        </p:spPr>
        <p:txBody>
          <a:bodyPr>
            <a:noAutofit/>
          </a:bodyPr>
          <a:lstStyle>
            <a:lvl1pPr algn="ctr">
              <a:defRPr sz="4500" b="1" i="0" baseline="0">
                <a:solidFill>
                  <a:schemeClr val="bg1"/>
                </a:solidFill>
                <a:latin typeface="Arial"/>
                <a:cs typeface="Arial"/>
              </a:defRPr>
            </a:lvl1pPr>
          </a:lstStyle>
          <a:p>
            <a:r>
              <a:rPr lang="en-US" dirty="0"/>
              <a:t>Compelling Presentation Title Goes Here</a:t>
            </a:r>
          </a:p>
        </p:txBody>
      </p:sp>
      <p:sp>
        <p:nvSpPr>
          <p:cNvPr id="6" name="Text Placeholder 5"/>
          <p:cNvSpPr>
            <a:spLocks noGrp="1"/>
          </p:cNvSpPr>
          <p:nvPr>
            <p:ph type="body" sz="quarter" idx="10" hasCustomPrompt="1"/>
          </p:nvPr>
        </p:nvSpPr>
        <p:spPr>
          <a:xfrm>
            <a:off x="1320800" y="3873500"/>
            <a:ext cx="9279467" cy="698500"/>
          </a:xfrm>
        </p:spPr>
        <p:txBody>
          <a:bodyPr/>
          <a:lstStyle>
            <a:lvl1pPr marL="0" indent="0" algn="ctr">
              <a:buNone/>
              <a:defRPr b="1" baseline="0"/>
            </a:lvl1pPr>
          </a:lstStyle>
          <a:p>
            <a:pPr lvl="0"/>
            <a:r>
              <a:rPr lang="en-US" dirty="0"/>
              <a:t>Subtitle or HPTN XXX study</a:t>
            </a:r>
          </a:p>
        </p:txBody>
      </p:sp>
      <p:sp>
        <p:nvSpPr>
          <p:cNvPr id="3" name="Text Placeholder 2"/>
          <p:cNvSpPr>
            <a:spLocks noGrp="1"/>
          </p:cNvSpPr>
          <p:nvPr>
            <p:ph type="body" sz="quarter" idx="11" hasCustomPrompt="1"/>
          </p:nvPr>
        </p:nvSpPr>
        <p:spPr>
          <a:xfrm>
            <a:off x="1244600" y="5067300"/>
            <a:ext cx="9431867" cy="1397000"/>
          </a:xfrm>
        </p:spPr>
        <p:txBody>
          <a:bodyPr/>
          <a:lstStyle>
            <a:lvl1pPr marL="0" indent="0" algn="ctr">
              <a:buNone/>
              <a:defRPr sz="2000" b="1"/>
            </a:lvl1pPr>
          </a:lstStyle>
          <a:p>
            <a:pPr lvl="0"/>
            <a:r>
              <a:rPr lang="en-US" dirty="0"/>
              <a:t>First and Last Name, PhD, MD</a:t>
            </a:r>
            <a:br>
              <a:rPr lang="en-US" dirty="0"/>
            </a:br>
            <a:r>
              <a:rPr lang="en-US" dirty="0"/>
              <a:t>Institution</a:t>
            </a:r>
            <a:br>
              <a:rPr lang="en-US" dirty="0"/>
            </a:br>
            <a:r>
              <a:rPr lang="en-US" dirty="0"/>
              <a:t>City/State, Country</a:t>
            </a:r>
            <a:br>
              <a:rPr lang="en-US" dirty="0"/>
            </a:br>
            <a:r>
              <a:rPr lang="en-US" dirty="0"/>
              <a:t>Date</a:t>
            </a:r>
          </a:p>
          <a:p>
            <a:pPr lvl="0"/>
            <a:endParaRPr lang="en-US" dirty="0"/>
          </a:p>
        </p:txBody>
      </p:sp>
      <p:pic>
        <p:nvPicPr>
          <p:cNvPr id="11" name="Picture 10" descr="navyHPTNPPT headere_purple only.png"/>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919996" y="0"/>
            <a:ext cx="8272003" cy="1377942"/>
          </a:xfrm>
          <a:prstGeom prst="rect">
            <a:avLst/>
          </a:prstGeom>
        </p:spPr>
      </p:pic>
      <p:pic>
        <p:nvPicPr>
          <p:cNvPr id="12" name="Picture 11" descr="navy-background_large.png"/>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0" y="0"/>
            <a:ext cx="4194493" cy="1371600"/>
          </a:xfrm>
          <a:prstGeom prst="rect">
            <a:avLst/>
          </a:prstGeom>
        </p:spPr>
      </p:pic>
      <p:pic>
        <p:nvPicPr>
          <p:cNvPr id="7" name="Picture 6"/>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10006363" y="-9457"/>
            <a:ext cx="2181032" cy="1387486"/>
          </a:xfrm>
          <a:prstGeom prst="rect">
            <a:avLst/>
          </a:prstGeom>
        </p:spPr>
      </p:pic>
    </p:spTree>
    <p:extLst>
      <p:ext uri="{BB962C8B-B14F-4D97-AF65-F5344CB8AC3E}">
        <p14:creationId xmlns:p14="http://schemas.microsoft.com/office/powerpoint/2010/main" val="400521244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Activity Slide">
    <p:spTree>
      <p:nvGrpSpPr>
        <p:cNvPr id="1" name=""/>
        <p:cNvGrpSpPr/>
        <p:nvPr/>
      </p:nvGrpSpPr>
      <p:grpSpPr>
        <a:xfrm>
          <a:off x="0" y="0"/>
          <a:ext cx="0" cy="0"/>
          <a:chOff x="0" y="0"/>
          <a:chExt cx="0" cy="0"/>
        </a:xfrm>
      </p:grpSpPr>
      <p:sp>
        <p:nvSpPr>
          <p:cNvPr id="4" name="Title Placeholder 6"/>
          <p:cNvSpPr>
            <a:spLocks noGrp="1"/>
          </p:cNvSpPr>
          <p:nvPr>
            <p:ph type="title" hasCustomPrompt="1"/>
          </p:nvPr>
        </p:nvSpPr>
        <p:spPr bwMode="auto">
          <a:xfrm>
            <a:off x="609600" y="127406"/>
            <a:ext cx="10972800"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normAutofit/>
          </a:bodyPr>
          <a:lstStyle>
            <a:lvl1pPr>
              <a:defRPr/>
            </a:lvl1pPr>
          </a:lstStyle>
          <a:p>
            <a:pPr lvl="0"/>
            <a:r>
              <a:rPr lang="en-US" altLang="en-US" dirty="0" smtClean="0"/>
              <a:t>Role-Play</a:t>
            </a:r>
          </a:p>
        </p:txBody>
      </p:sp>
      <p:grpSp>
        <p:nvGrpSpPr>
          <p:cNvPr id="6" name="Group 5"/>
          <p:cNvGrpSpPr/>
          <p:nvPr userDrawn="1"/>
        </p:nvGrpSpPr>
        <p:grpSpPr>
          <a:xfrm>
            <a:off x="10287925" y="113759"/>
            <a:ext cx="1739579" cy="915227"/>
            <a:chOff x="6251479" y="101156"/>
            <a:chExt cx="1746249" cy="1224982"/>
          </a:xfrm>
        </p:grpSpPr>
        <p:pic>
          <p:nvPicPr>
            <p:cNvPr id="7" name="Picture 10" descr="Image result for puzzle piece icon"/>
            <p:cNvPicPr>
              <a:picLocks noChangeAspect="1" noChangeArrowheads="1"/>
            </p:cNvPicPr>
            <p:nvPr/>
          </p:nvPicPr>
          <p:blipFill>
            <a:blip r:embed="rId2">
              <a:duotone>
                <a:schemeClr val="accent1">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6251479" y="101156"/>
              <a:ext cx="1746249" cy="1224982"/>
            </a:xfrm>
            <a:prstGeom prst="rect">
              <a:avLst/>
            </a:prstGeom>
            <a:noFill/>
            <a:extLst>
              <a:ext uri="{909E8E84-426E-40DD-AFC4-6F175D3DCCD1}">
                <a14:hiddenFill xmlns:a14="http://schemas.microsoft.com/office/drawing/2010/main">
                  <a:solidFill>
                    <a:srgbClr val="FFFFFF"/>
                  </a:solidFill>
                </a14:hiddenFill>
              </a:ext>
            </a:extLst>
          </p:spPr>
        </p:pic>
        <p:sp>
          <p:nvSpPr>
            <p:cNvPr id="8" name="TextBox 7"/>
            <p:cNvSpPr txBox="1"/>
            <p:nvPr/>
          </p:nvSpPr>
          <p:spPr>
            <a:xfrm>
              <a:off x="6567979" y="401746"/>
              <a:ext cx="1113251" cy="507247"/>
            </a:xfrm>
            <a:prstGeom prst="rect">
              <a:avLst/>
            </a:prstGeom>
          </p:spPr>
          <p:txBody>
            <a:bodyPr vert="horz" wrap="none" lIns="91440" tIns="45720" rIns="91440" bIns="45720" rtlCol="0">
              <a:noAutofit/>
            </a:bodyPr>
            <a:lstStyle/>
            <a:p>
              <a:pPr algn="ctr"/>
              <a:r>
                <a:rPr lang="en-US" sz="2000" b="1" dirty="0" smtClean="0">
                  <a:solidFill>
                    <a:schemeClr val="bg2"/>
                  </a:solidFill>
                </a:rPr>
                <a:t>Activity</a:t>
              </a:r>
              <a:endParaRPr lang="en-US" sz="2400" b="1" dirty="0" smtClean="0">
                <a:solidFill>
                  <a:schemeClr val="bg2"/>
                </a:solidFill>
              </a:endParaRPr>
            </a:p>
          </p:txBody>
        </p:sp>
      </p:grpSp>
      <p:sp>
        <p:nvSpPr>
          <p:cNvPr id="3" name="Text Placeholder 2"/>
          <p:cNvSpPr>
            <a:spLocks noGrp="1"/>
          </p:cNvSpPr>
          <p:nvPr>
            <p:ph type="body" sz="quarter" idx="10" hasCustomPrompt="1"/>
          </p:nvPr>
        </p:nvSpPr>
        <p:spPr>
          <a:xfrm>
            <a:off x="609600" y="1160463"/>
            <a:ext cx="10972800" cy="4572000"/>
          </a:xfrm>
        </p:spPr>
        <p:txBody>
          <a:bodyPr/>
          <a:lstStyle>
            <a:lvl1pPr marL="341313" indent="-341313">
              <a:buFont typeface="Arial" panose="020B0604020202020204" pitchFamily="34" charset="0"/>
              <a:buChar char="•"/>
              <a:defRPr sz="3200"/>
            </a:lvl1pPr>
            <a:lvl2pPr marL="971550" indent="-514350">
              <a:buFont typeface="+mj-lt"/>
              <a:buAutoNum type="arabicPeriod"/>
              <a:defRPr/>
            </a:lvl2pPr>
          </a:lstStyle>
          <a:p>
            <a:pPr lvl="0"/>
            <a:r>
              <a:rPr lang="en-US" altLang="en-US" dirty="0" smtClean="0"/>
              <a:t>Activity: [Insert name here] </a:t>
            </a:r>
          </a:p>
          <a:p>
            <a:pPr lvl="0"/>
            <a:r>
              <a:rPr lang="en-US" altLang="en-US" dirty="0" smtClean="0"/>
              <a:t>Steps:</a:t>
            </a:r>
          </a:p>
          <a:p>
            <a:pPr lvl="1"/>
            <a:r>
              <a:rPr lang="en-US" altLang="en-US" dirty="0" smtClean="0"/>
              <a:t>Add step here</a:t>
            </a:r>
          </a:p>
          <a:p>
            <a:pPr lvl="1"/>
            <a:r>
              <a:rPr lang="en-US" altLang="en-US" dirty="0" smtClean="0"/>
              <a:t>Add step here</a:t>
            </a:r>
          </a:p>
          <a:p>
            <a:pPr lvl="1"/>
            <a:r>
              <a:rPr lang="en-US" altLang="en-US" dirty="0" smtClean="0"/>
              <a:t>Add step here, etc.</a:t>
            </a:r>
          </a:p>
          <a:p>
            <a:pPr lvl="0"/>
            <a:endParaRPr lang="en-US" dirty="0"/>
          </a:p>
        </p:txBody>
      </p:sp>
    </p:spTree>
    <p:extLst>
      <p:ext uri="{BB962C8B-B14F-4D97-AF65-F5344CB8AC3E}">
        <p14:creationId xmlns:p14="http://schemas.microsoft.com/office/powerpoint/2010/main" val="15898526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Questions Slide">
    <p:spTree>
      <p:nvGrpSpPr>
        <p:cNvPr id="1" name=""/>
        <p:cNvGrpSpPr/>
        <p:nvPr/>
      </p:nvGrpSpPr>
      <p:grpSpPr>
        <a:xfrm>
          <a:off x="0" y="0"/>
          <a:ext cx="0" cy="0"/>
          <a:chOff x="0" y="0"/>
          <a:chExt cx="0" cy="0"/>
        </a:xfrm>
      </p:grpSpPr>
      <p:sp>
        <p:nvSpPr>
          <p:cNvPr id="3" name="Title 2"/>
          <p:cNvSpPr>
            <a:spLocks noGrp="1"/>
          </p:cNvSpPr>
          <p:nvPr>
            <p:ph type="title" hasCustomPrompt="1"/>
          </p:nvPr>
        </p:nvSpPr>
        <p:spPr>
          <a:xfrm>
            <a:off x="-6631" y="7524"/>
            <a:ext cx="12192000" cy="1858471"/>
          </a:xfrm>
          <a:solidFill>
            <a:schemeClr val="accent2">
              <a:lumMod val="20000"/>
              <a:lumOff val="80000"/>
              <a:alpha val="80000"/>
            </a:schemeClr>
          </a:solidFill>
          <a:ln>
            <a:noFill/>
          </a:ln>
        </p:spPr>
        <p:txBody>
          <a:bodyPr anchor="ctr"/>
          <a:lstStyle>
            <a:lvl1pPr marL="0" algn="ctr">
              <a:defRPr/>
            </a:lvl1pPr>
          </a:lstStyle>
          <a:p>
            <a:pPr marL="0" algn="ctr"/>
            <a:r>
              <a:rPr lang="en-US" sz="4800" dirty="0" smtClean="0">
                <a:solidFill>
                  <a:schemeClr val="tx1"/>
                </a:solidFill>
              </a:rPr>
              <a:t>QUESTIONS?</a:t>
            </a:r>
            <a:endParaRPr lang="en-US" sz="4800" dirty="0">
              <a:solidFill>
                <a:schemeClr val="tx1"/>
              </a:solidFill>
            </a:endParaRPr>
          </a:p>
        </p:txBody>
      </p:sp>
      <p:pic>
        <p:nvPicPr>
          <p:cNvPr id="4" name="Picture 2" descr="Related image"/>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364431" y="1865994"/>
            <a:ext cx="11449877" cy="397565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09302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F3AB225-51F6-4BC6-A647-C7E6246E70AC}" type="datetimeFigureOut">
              <a:rPr lang="en-US" smtClean="0"/>
              <a:t>4/9/2018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B3D9B0F-0730-4C06-ABC6-8CEA46DBA5BB}" type="slidenum">
              <a:rPr lang="en-US" smtClean="0"/>
              <a:t>‹#›</a:t>
            </a:fld>
            <a:endParaRPr lang="en-US"/>
          </a:p>
        </p:txBody>
      </p:sp>
    </p:spTree>
    <p:extLst>
      <p:ext uri="{BB962C8B-B14F-4D97-AF65-F5344CB8AC3E}">
        <p14:creationId xmlns:p14="http://schemas.microsoft.com/office/powerpoint/2010/main" val="307083759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2F3AB225-51F6-4BC6-A647-C7E6246E70AC}" type="datetimeFigureOut">
              <a:rPr lang="en-US" smtClean="0"/>
              <a:t>4/9/2018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B3D9B0F-0730-4C06-ABC6-8CEA46DBA5BB}" type="slidenum">
              <a:rPr lang="en-US" smtClean="0"/>
              <a:t>‹#›</a:t>
            </a:fld>
            <a:endParaRPr lang="en-US"/>
          </a:p>
        </p:txBody>
      </p:sp>
    </p:spTree>
    <p:extLst>
      <p:ext uri="{BB962C8B-B14F-4D97-AF65-F5344CB8AC3E}">
        <p14:creationId xmlns:p14="http://schemas.microsoft.com/office/powerpoint/2010/main" val="151251865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2F3AB225-51F6-4BC6-A647-C7E6246E70AC}" type="datetimeFigureOut">
              <a:rPr lang="en-US" smtClean="0"/>
              <a:t>4/9/2018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B3D9B0F-0730-4C06-ABC6-8CEA46DBA5BB}" type="slidenum">
              <a:rPr lang="en-US" smtClean="0"/>
              <a:t>‹#›</a:t>
            </a:fld>
            <a:endParaRPr lang="en-US"/>
          </a:p>
        </p:txBody>
      </p:sp>
    </p:spTree>
    <p:extLst>
      <p:ext uri="{BB962C8B-B14F-4D97-AF65-F5344CB8AC3E}">
        <p14:creationId xmlns:p14="http://schemas.microsoft.com/office/powerpoint/2010/main" val="109560567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2F3AB225-51F6-4BC6-A647-C7E6246E70AC}" type="datetimeFigureOut">
              <a:rPr lang="en-US" smtClean="0"/>
              <a:t>4/9/2018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B3D9B0F-0730-4C06-ABC6-8CEA46DBA5BB}" type="slidenum">
              <a:rPr lang="en-US" smtClean="0"/>
              <a:t>‹#›</a:t>
            </a:fld>
            <a:endParaRPr lang="en-US"/>
          </a:p>
        </p:txBody>
      </p:sp>
    </p:spTree>
    <p:extLst>
      <p:ext uri="{BB962C8B-B14F-4D97-AF65-F5344CB8AC3E}">
        <p14:creationId xmlns:p14="http://schemas.microsoft.com/office/powerpoint/2010/main" val="103071158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2F3AB225-51F6-4BC6-A647-C7E6246E70AC}" type="datetimeFigureOut">
              <a:rPr lang="en-US" smtClean="0"/>
              <a:t>4/9/2018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B3D9B0F-0730-4C06-ABC6-8CEA46DBA5BB}" type="slidenum">
              <a:rPr lang="en-US" smtClean="0"/>
              <a:t>‹#›</a:t>
            </a:fld>
            <a:endParaRPr lang="en-US"/>
          </a:p>
        </p:txBody>
      </p:sp>
    </p:spTree>
    <p:extLst>
      <p:ext uri="{BB962C8B-B14F-4D97-AF65-F5344CB8AC3E}">
        <p14:creationId xmlns:p14="http://schemas.microsoft.com/office/powerpoint/2010/main" val="62672493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F3AB225-51F6-4BC6-A647-C7E6246E70AC}" type="datetimeFigureOut">
              <a:rPr lang="en-US" smtClean="0"/>
              <a:t>4/9/2018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B3D9B0F-0730-4C06-ABC6-8CEA46DBA5BB}" type="slidenum">
              <a:rPr lang="en-US" smtClean="0"/>
              <a:t>‹#›</a:t>
            </a:fld>
            <a:endParaRPr lang="en-US"/>
          </a:p>
        </p:txBody>
      </p:sp>
    </p:spTree>
    <p:extLst>
      <p:ext uri="{BB962C8B-B14F-4D97-AF65-F5344CB8AC3E}">
        <p14:creationId xmlns:p14="http://schemas.microsoft.com/office/powerpoint/2010/main" val="305145937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2F3AB225-51F6-4BC6-A647-C7E6246E70AC}" type="datetimeFigureOut">
              <a:rPr lang="en-US" smtClean="0"/>
              <a:t>4/9/2018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B3D9B0F-0730-4C06-ABC6-8CEA46DBA5BB}" type="slidenum">
              <a:rPr lang="en-US" smtClean="0"/>
              <a:t>‹#›</a:t>
            </a:fld>
            <a:endParaRPr lang="en-US"/>
          </a:p>
        </p:txBody>
      </p:sp>
    </p:spTree>
    <p:extLst>
      <p:ext uri="{BB962C8B-B14F-4D97-AF65-F5344CB8AC3E}">
        <p14:creationId xmlns:p14="http://schemas.microsoft.com/office/powerpoint/2010/main" val="356888261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2F3AB225-51F6-4BC6-A647-C7E6246E70AC}" type="datetimeFigureOut">
              <a:rPr lang="en-US" smtClean="0"/>
              <a:t>4/9/2018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B3D9B0F-0730-4C06-ABC6-8CEA46DBA5BB}" type="slidenum">
              <a:rPr lang="en-US" smtClean="0"/>
              <a:t>‹#›</a:t>
            </a:fld>
            <a:endParaRPr lang="en-US"/>
          </a:p>
        </p:txBody>
      </p:sp>
    </p:spTree>
    <p:extLst>
      <p:ext uri="{BB962C8B-B14F-4D97-AF65-F5344CB8AC3E}">
        <p14:creationId xmlns:p14="http://schemas.microsoft.com/office/powerpoint/2010/main" val="381728625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F3AB225-51F6-4BC6-A647-C7E6246E70AC}" type="datetimeFigureOut">
              <a:rPr lang="en-US" smtClean="0"/>
              <a:t>4/9/2018</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B3D9B0F-0730-4C06-ABC6-8CEA46DBA5BB}" type="slidenum">
              <a:rPr lang="en-US" smtClean="0"/>
              <a:t>‹#›</a:t>
            </a:fld>
            <a:endParaRPr lang="en-US"/>
          </a:p>
        </p:txBody>
      </p:sp>
    </p:spTree>
    <p:extLst>
      <p:ext uri="{BB962C8B-B14F-4D97-AF65-F5344CB8AC3E}">
        <p14:creationId xmlns:p14="http://schemas.microsoft.com/office/powerpoint/2010/main" val="121899899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0.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6.xml"/><Relationship Id="rId1" Type="http://schemas.openxmlformats.org/officeDocument/2006/relationships/slideLayout" Target="../slideLayouts/slideLayout12.xml"/><Relationship Id="rId4" Type="http://schemas.openxmlformats.org/officeDocument/2006/relationships/image" Target="../media/image18.png"/></Relationships>
</file>

<file path=ppt/slides/_rels/slide11.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7.xml"/><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8.xml"/><Relationship Id="rId1" Type="http://schemas.openxmlformats.org/officeDocument/2006/relationships/slideLayout" Target="../slideLayouts/slideLayout12.xml"/><Relationship Id="rId4" Type="http://schemas.openxmlformats.org/officeDocument/2006/relationships/image" Target="../media/image22.png"/></Relationships>
</file>

<file path=ppt/slides/_rels/slide1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9.xml"/><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0.xml"/><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1.xml"/><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2.xml"/><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3.xml"/><Relationship Id="rId1" Type="http://schemas.openxmlformats.org/officeDocument/2006/relationships/slideLayout" Target="../slideLayouts/slideLayout12.xml"/><Relationship Id="rId4" Type="http://schemas.openxmlformats.org/officeDocument/2006/relationships/image" Target="../media/image27.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14.xml"/><Relationship Id="rId1" Type="http://schemas.openxmlformats.org/officeDocument/2006/relationships/slideLayout" Target="../slideLayouts/slideLayout12.xml"/><Relationship Id="rId4" Type="http://schemas.openxmlformats.org/officeDocument/2006/relationships/image" Target="../media/image33.png"/></Relationships>
</file>

<file path=ppt/slides/_rels/slide24.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15.xml"/><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1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2.xml"/></Relationships>
</file>

<file path=ppt/slides/_rels/slide28.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12.xml"/></Relationships>
</file>

<file path=ppt/slides/_rels/slide29.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2.xml"/></Relationships>
</file>

<file path=ppt/slides/_rels/slide30.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12.xml"/></Relationships>
</file>

<file path=ppt/slides/_rels/slide31.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17.xml"/><Relationship Id="rId1" Type="http://schemas.openxmlformats.org/officeDocument/2006/relationships/slideLayout" Target="../slideLayouts/slideLayout12.xml"/></Relationships>
</file>

<file path=ppt/slides/_rels/slide32.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18.xml"/><Relationship Id="rId1" Type="http://schemas.openxmlformats.org/officeDocument/2006/relationships/slideLayout" Target="../slideLayouts/slideLayout12.xml"/><Relationship Id="rId4" Type="http://schemas.openxmlformats.org/officeDocument/2006/relationships/image" Target="../media/image41.png"/></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2.xml"/></Relationships>
</file>

<file path=ppt/slides/_rels/slide34.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20.xml"/><Relationship Id="rId1" Type="http://schemas.openxmlformats.org/officeDocument/2006/relationships/slideLayout" Target="../slideLayouts/slideLayout12.xml"/></Relationships>
</file>

<file path=ppt/slides/_rels/slide35.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21.xml"/><Relationship Id="rId1" Type="http://schemas.openxmlformats.org/officeDocument/2006/relationships/slideLayout" Target="../slideLayouts/slideLayout12.xml"/></Relationships>
</file>

<file path=ppt/slides/_rels/slide36.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22.xml"/><Relationship Id="rId1" Type="http://schemas.openxmlformats.org/officeDocument/2006/relationships/slideLayout" Target="../slideLayouts/slideLayout12.xml"/><Relationship Id="rId5" Type="http://schemas.openxmlformats.org/officeDocument/2006/relationships/image" Target="../media/image45.png"/><Relationship Id="rId4" Type="http://schemas.openxmlformats.org/officeDocument/2006/relationships/image" Target="../media/image44.png"/></Relationships>
</file>

<file path=ppt/slides/_rels/slide37.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23.xml"/><Relationship Id="rId1" Type="http://schemas.openxmlformats.org/officeDocument/2006/relationships/slideLayout" Target="../slideLayouts/slideLayout1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xml"/><Relationship Id="rId1" Type="http://schemas.openxmlformats.org/officeDocument/2006/relationships/slideLayout" Target="../slideLayouts/slideLayout12.xml"/><Relationship Id="rId4" Type="http://schemas.openxmlformats.org/officeDocument/2006/relationships/image" Target="../media/image11.png"/></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5.xml"/></Relationships>
</file>

<file path=ppt/slides/_rels/slide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4.xml"/><Relationship Id="rId1" Type="http://schemas.openxmlformats.org/officeDocument/2006/relationships/slideLayout" Target="../slideLayouts/slideLayout12.xml"/><Relationship Id="rId4" Type="http://schemas.openxmlformats.org/officeDocument/2006/relationships/image" Target="../media/image14.png"/></Relationships>
</file>

<file path=ppt/slides/_rels/slide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Rave Basics and General Navigation </a:t>
            </a:r>
            <a:endParaRPr lang="en-US" dirty="0"/>
          </a:p>
        </p:txBody>
      </p:sp>
      <p:sp>
        <p:nvSpPr>
          <p:cNvPr id="4" name="Text Placeholder 3"/>
          <p:cNvSpPr>
            <a:spLocks noGrp="1"/>
          </p:cNvSpPr>
          <p:nvPr>
            <p:ph type="body" sz="quarter" idx="11"/>
          </p:nvPr>
        </p:nvSpPr>
        <p:spPr>
          <a:xfrm>
            <a:off x="1244600" y="5449454"/>
            <a:ext cx="9431867" cy="1014845"/>
          </a:xfrm>
        </p:spPr>
        <p:txBody>
          <a:bodyPr>
            <a:normAutofit fontScale="92500" lnSpcReduction="20000"/>
          </a:bodyPr>
          <a:lstStyle/>
          <a:p>
            <a:r>
              <a:rPr lang="en-US" sz="2200" dirty="0">
                <a:latin typeface="Arial" panose="020B0604020202020204" pitchFamily="34" charset="0"/>
                <a:cs typeface="Arial" panose="020B0604020202020204" pitchFamily="34" charset="0"/>
              </a:rPr>
              <a:t>Stephanie Beigel-Orme</a:t>
            </a:r>
          </a:p>
          <a:p>
            <a:r>
              <a:rPr lang="en-US" sz="2200" dirty="0">
                <a:latin typeface="Arial" panose="020B0604020202020204" pitchFamily="34" charset="0"/>
                <a:cs typeface="Arial" panose="020B0604020202020204" pitchFamily="34" charset="0"/>
              </a:rPr>
              <a:t>Clinical Data Manager</a:t>
            </a:r>
          </a:p>
          <a:p>
            <a:r>
              <a:rPr lang="en-US" sz="2200" dirty="0">
                <a:latin typeface="Arial" panose="020B0604020202020204" pitchFamily="34" charset="0"/>
                <a:cs typeface="Arial" panose="020B0604020202020204" pitchFamily="34" charset="0"/>
              </a:rPr>
              <a:t>SCHARP, HPTN SDMC</a:t>
            </a:r>
          </a:p>
          <a:p>
            <a:endParaRPr lang="en-US" dirty="0"/>
          </a:p>
        </p:txBody>
      </p:sp>
      <p:sp>
        <p:nvSpPr>
          <p:cNvPr id="5" name="Text Placeholder 2"/>
          <p:cNvSpPr>
            <a:spLocks noGrp="1"/>
          </p:cNvSpPr>
          <p:nvPr>
            <p:ph type="body" sz="quarter" idx="10"/>
          </p:nvPr>
        </p:nvSpPr>
        <p:spPr/>
        <p:txBody>
          <a:bodyPr>
            <a:noAutofit/>
          </a:bodyPr>
          <a:lstStyle/>
          <a:p>
            <a:r>
              <a:rPr lang="en-US" sz="2400" dirty="0"/>
              <a:t>HPTN 084 </a:t>
            </a:r>
            <a:r>
              <a:rPr lang="en-US" sz="2400" dirty="0">
                <a:latin typeface="Arial" panose="020B0604020202020204" pitchFamily="34" charset="0"/>
                <a:cs typeface="Arial" panose="020B0604020202020204" pitchFamily="34" charset="0"/>
              </a:rPr>
              <a:t>Study-Specific Training</a:t>
            </a:r>
          </a:p>
          <a:p>
            <a:r>
              <a:rPr lang="en-US" sz="2400" dirty="0">
                <a:latin typeface="Arial" panose="020B0604020202020204" pitchFamily="34" charset="0"/>
                <a:cs typeface="Arial" panose="020B0604020202020204" pitchFamily="34" charset="0"/>
              </a:rPr>
              <a:t>Johannesburg, South Africa</a:t>
            </a:r>
          </a:p>
          <a:p>
            <a:r>
              <a:rPr lang="en-US" sz="2400" dirty="0">
                <a:latin typeface="Arial" panose="020B0604020202020204" pitchFamily="34" charset="0"/>
                <a:cs typeface="Arial" panose="020B0604020202020204" pitchFamily="34" charset="0"/>
              </a:rPr>
              <a:t>April 9-12, 2018</a:t>
            </a:r>
          </a:p>
        </p:txBody>
      </p:sp>
    </p:spTree>
    <p:extLst>
      <p:ext uri="{BB962C8B-B14F-4D97-AF65-F5344CB8AC3E}">
        <p14:creationId xmlns:p14="http://schemas.microsoft.com/office/powerpoint/2010/main" val="5931444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Flow of Visit Folders and eCRFs</a:t>
            </a:r>
            <a:endParaRPr lang="en-US" dirty="0"/>
          </a:p>
        </p:txBody>
      </p:sp>
      <p:sp>
        <p:nvSpPr>
          <p:cNvPr id="3" name="Text Placeholder 2"/>
          <p:cNvSpPr>
            <a:spLocks noGrp="1"/>
          </p:cNvSpPr>
          <p:nvPr>
            <p:ph idx="4294967295"/>
          </p:nvPr>
        </p:nvSpPr>
        <p:spPr>
          <a:xfrm>
            <a:off x="925943" y="1715219"/>
            <a:ext cx="10515600" cy="4351338"/>
          </a:xfrm>
        </p:spPr>
        <p:txBody>
          <a:bodyPr>
            <a:normAutofit/>
          </a:bodyPr>
          <a:lstStyle/>
          <a:p>
            <a:r>
              <a:rPr lang="en-US" sz="2600" dirty="0"/>
              <a:t>Each follow-up </a:t>
            </a:r>
            <a:r>
              <a:rPr lang="en-US" sz="2600" dirty="0" smtClean="0"/>
              <a:t>visit </a:t>
            </a:r>
            <a:r>
              <a:rPr lang="en-US" sz="2600" dirty="0" err="1" smtClean="0"/>
              <a:t>eCRFs</a:t>
            </a:r>
            <a:r>
              <a:rPr lang="en-US" sz="2600" dirty="0" smtClean="0"/>
              <a:t> and </a:t>
            </a:r>
            <a:r>
              <a:rPr lang="en-US" sz="2600" dirty="0"/>
              <a:t>folder will be dynamically added based on a </a:t>
            </a:r>
            <a:r>
              <a:rPr lang="en-US" sz="2600" dirty="0" smtClean="0"/>
              <a:t>trigger questions </a:t>
            </a:r>
            <a:r>
              <a:rPr lang="en-US" sz="2600" dirty="0"/>
              <a:t>from the previous </a:t>
            </a:r>
            <a:r>
              <a:rPr lang="en-US" sz="2600" dirty="0" smtClean="0"/>
              <a:t>visit using “Date of Visit” </a:t>
            </a:r>
            <a:r>
              <a:rPr lang="en-US" sz="2600" dirty="0" err="1" smtClean="0"/>
              <a:t>eCRFs</a:t>
            </a:r>
            <a:r>
              <a:rPr lang="en-US" sz="2600" dirty="0" smtClean="0"/>
              <a:t>.</a:t>
            </a:r>
          </a:p>
          <a:p>
            <a:pPr lvl="1"/>
            <a:r>
              <a:rPr lang="en-US" sz="2200" dirty="0" smtClean="0"/>
              <a:t>Key Question 1: “Did the participant complete this visit?” is ‘Yes’</a:t>
            </a:r>
            <a:endParaRPr lang="en-US" sz="2200" dirty="0"/>
          </a:p>
          <a:p>
            <a:pPr lvl="1"/>
            <a:endParaRPr lang="en-US" sz="2000" dirty="0"/>
          </a:p>
          <a:p>
            <a:endParaRPr lang="en-US" sz="2000" dirty="0"/>
          </a:p>
        </p:txBody>
      </p:sp>
      <p:pic>
        <p:nvPicPr>
          <p:cNvPr id="6" name="Picture 5"/>
          <p:cNvPicPr>
            <a:picLocks noChangeAspect="1"/>
          </p:cNvPicPr>
          <p:nvPr/>
        </p:nvPicPr>
        <p:blipFill rotWithShape="1">
          <a:blip r:embed="rId3"/>
          <a:srcRect l="-356" r="213" b="74835"/>
          <a:stretch/>
        </p:blipFill>
        <p:spPr>
          <a:xfrm>
            <a:off x="28263" y="2943517"/>
            <a:ext cx="12135474" cy="1430075"/>
          </a:xfrm>
          <a:prstGeom prst="rect">
            <a:avLst/>
          </a:prstGeom>
        </p:spPr>
      </p:pic>
      <p:sp>
        <p:nvSpPr>
          <p:cNvPr id="8" name="Right Arrow 5"/>
          <p:cNvSpPr>
            <a:spLocks noChangeArrowheads="1"/>
          </p:cNvSpPr>
          <p:nvPr/>
        </p:nvSpPr>
        <p:spPr bwMode="auto">
          <a:xfrm rot="10800000" flipH="1">
            <a:off x="9582544" y="3913354"/>
            <a:ext cx="864045" cy="637858"/>
          </a:xfrm>
          <a:prstGeom prst="rightArrow">
            <a:avLst>
              <a:gd name="adj1" fmla="val 50000"/>
              <a:gd name="adj2" fmla="val 49877"/>
            </a:avLst>
          </a:prstGeom>
          <a:solidFill>
            <a:srgbClr val="C00000"/>
          </a:solidFill>
          <a:ln>
            <a:noFill/>
          </a:ln>
          <a:extLst/>
        </p:spPr>
        <p:txBody>
          <a:bodyPr wrap="none"/>
          <a:lstStyle>
            <a:lvl1pPr>
              <a:lnSpc>
                <a:spcPts val="3600"/>
              </a:lnSpc>
              <a:spcBef>
                <a:spcPct val="20000"/>
              </a:spcBef>
              <a:buClr>
                <a:schemeClr val="bg1"/>
              </a:buClr>
              <a:defRPr sz="2800">
                <a:solidFill>
                  <a:srgbClr val="1C3B61"/>
                </a:solidFill>
                <a:latin typeface="Arial" panose="020B0604020202020204" pitchFamily="34" charset="0"/>
                <a:ea typeface="ヒラギノ角ゴ Pro W3" charset="-128"/>
              </a:defRPr>
            </a:lvl1pPr>
            <a:lvl2pPr marL="742950" indent="-285750">
              <a:spcBef>
                <a:spcPct val="20000"/>
              </a:spcBef>
              <a:buClr>
                <a:schemeClr val="bg1"/>
              </a:buClr>
              <a:buSzPct val="90000"/>
              <a:buFont typeface="Times New Roman" panose="02020603050405020304" pitchFamily="18" charset="0"/>
              <a:buChar char="–"/>
              <a:defRPr sz="2400">
                <a:solidFill>
                  <a:srgbClr val="1C3B61"/>
                </a:solidFill>
                <a:latin typeface="Arial" panose="020B0604020202020204" pitchFamily="34" charset="0"/>
                <a:ea typeface="ヒラギノ角ゴ Pro W3" charset="-128"/>
              </a:defRPr>
            </a:lvl2pPr>
            <a:lvl3pPr marL="1143000" indent="-228600">
              <a:spcBef>
                <a:spcPct val="20000"/>
              </a:spcBef>
              <a:buClr>
                <a:schemeClr val="bg1"/>
              </a:buClr>
              <a:buSzPct val="90000"/>
              <a:buChar char="•"/>
              <a:defRPr sz="2000">
                <a:solidFill>
                  <a:srgbClr val="1C3B61"/>
                </a:solidFill>
                <a:latin typeface="Arial" panose="020B0604020202020204" pitchFamily="34" charset="0"/>
                <a:ea typeface="ヒラギノ角ゴ Pro W3" charset="-128"/>
              </a:defRPr>
            </a:lvl3pPr>
            <a:lvl4pPr marL="1600200" indent="-228600">
              <a:spcBef>
                <a:spcPct val="20000"/>
              </a:spcBef>
              <a:buClr>
                <a:schemeClr val="bg1"/>
              </a:buClr>
              <a:buSzPct val="80000"/>
              <a:buFont typeface="Times New Roman" panose="02020603050405020304" pitchFamily="18" charset="0"/>
              <a:buChar char="–"/>
              <a:defRPr>
                <a:solidFill>
                  <a:srgbClr val="1C3B61"/>
                </a:solidFill>
                <a:latin typeface="Arial" panose="020B0604020202020204" pitchFamily="34" charset="0"/>
                <a:ea typeface="ヒラギノ角ゴ Pro W3" charset="-128"/>
              </a:defRPr>
            </a:lvl4pPr>
            <a:lvl5pPr marL="2057400" indent="-228600">
              <a:spcBef>
                <a:spcPct val="20000"/>
              </a:spcBef>
              <a:buClr>
                <a:schemeClr val="bg1"/>
              </a:buClr>
              <a:buSzPct val="70000"/>
              <a:buChar char="•"/>
              <a:defRPr>
                <a:solidFill>
                  <a:srgbClr val="1C3B61"/>
                </a:solidFill>
                <a:latin typeface="Arial" panose="020B0604020202020204" pitchFamily="34" charset="0"/>
                <a:ea typeface="ヒラギノ角ゴ Pro W3" charset="-128"/>
              </a:defRPr>
            </a:lvl5pPr>
            <a:lvl6pPr marL="2514600" indent="-228600" eaLnBrk="0" fontAlgn="base" hangingPunct="0">
              <a:spcBef>
                <a:spcPct val="20000"/>
              </a:spcBef>
              <a:spcAft>
                <a:spcPct val="0"/>
              </a:spcAft>
              <a:buClr>
                <a:schemeClr val="bg1"/>
              </a:buClr>
              <a:buSzPct val="70000"/>
              <a:buChar char="•"/>
              <a:defRPr>
                <a:solidFill>
                  <a:srgbClr val="1C3B61"/>
                </a:solidFill>
                <a:latin typeface="Arial" panose="020B0604020202020204" pitchFamily="34" charset="0"/>
                <a:ea typeface="ヒラギノ角ゴ Pro W3" charset="-128"/>
              </a:defRPr>
            </a:lvl6pPr>
            <a:lvl7pPr marL="2971800" indent="-228600" eaLnBrk="0" fontAlgn="base" hangingPunct="0">
              <a:spcBef>
                <a:spcPct val="20000"/>
              </a:spcBef>
              <a:spcAft>
                <a:spcPct val="0"/>
              </a:spcAft>
              <a:buClr>
                <a:schemeClr val="bg1"/>
              </a:buClr>
              <a:buSzPct val="70000"/>
              <a:buChar char="•"/>
              <a:defRPr>
                <a:solidFill>
                  <a:srgbClr val="1C3B61"/>
                </a:solidFill>
                <a:latin typeface="Arial" panose="020B0604020202020204" pitchFamily="34" charset="0"/>
                <a:ea typeface="ヒラギノ角ゴ Pro W3" charset="-128"/>
              </a:defRPr>
            </a:lvl7pPr>
            <a:lvl8pPr marL="3429000" indent="-228600" eaLnBrk="0" fontAlgn="base" hangingPunct="0">
              <a:spcBef>
                <a:spcPct val="20000"/>
              </a:spcBef>
              <a:spcAft>
                <a:spcPct val="0"/>
              </a:spcAft>
              <a:buClr>
                <a:schemeClr val="bg1"/>
              </a:buClr>
              <a:buSzPct val="70000"/>
              <a:buChar char="•"/>
              <a:defRPr>
                <a:solidFill>
                  <a:srgbClr val="1C3B61"/>
                </a:solidFill>
                <a:latin typeface="Arial" panose="020B0604020202020204" pitchFamily="34" charset="0"/>
                <a:ea typeface="ヒラギノ角ゴ Pro W3" charset="-128"/>
              </a:defRPr>
            </a:lvl8pPr>
            <a:lvl9pPr marL="3886200" indent="-228600" eaLnBrk="0" fontAlgn="base" hangingPunct="0">
              <a:spcBef>
                <a:spcPct val="20000"/>
              </a:spcBef>
              <a:spcAft>
                <a:spcPct val="0"/>
              </a:spcAft>
              <a:buClr>
                <a:schemeClr val="bg1"/>
              </a:buClr>
              <a:buSzPct val="70000"/>
              <a:buChar char="•"/>
              <a:defRPr>
                <a:solidFill>
                  <a:srgbClr val="1C3B61"/>
                </a:solidFill>
                <a:latin typeface="Arial" panose="020B0604020202020204" pitchFamily="34" charset="0"/>
                <a:ea typeface="ヒラギノ角ゴ Pro W3" charset="-128"/>
              </a:defRPr>
            </a:lvl9pPr>
          </a:lstStyle>
          <a:p>
            <a:pPr eaLnBrk="1" hangingPunct="1">
              <a:lnSpc>
                <a:spcPct val="100000"/>
              </a:lnSpc>
              <a:spcBef>
                <a:spcPct val="0"/>
              </a:spcBef>
              <a:buClrTx/>
            </a:pPr>
            <a:endParaRPr lang="en-US" altLang="en-US" sz="2400">
              <a:solidFill>
                <a:schemeClr val="tx1"/>
              </a:solidFill>
              <a:latin typeface="Times New Roman" panose="02020603050405020304" pitchFamily="18" charset="0"/>
            </a:endParaRPr>
          </a:p>
        </p:txBody>
      </p:sp>
      <p:pic>
        <p:nvPicPr>
          <p:cNvPr id="11" name="Picture 10"/>
          <p:cNvPicPr>
            <a:picLocks noChangeAspect="1"/>
          </p:cNvPicPr>
          <p:nvPr/>
        </p:nvPicPr>
        <p:blipFill>
          <a:blip r:embed="rId4"/>
          <a:stretch>
            <a:fillRect/>
          </a:stretch>
        </p:blipFill>
        <p:spPr>
          <a:xfrm>
            <a:off x="28262" y="4596734"/>
            <a:ext cx="12143697" cy="2194644"/>
          </a:xfrm>
          <a:prstGeom prst="rect">
            <a:avLst/>
          </a:prstGeom>
        </p:spPr>
      </p:pic>
      <p:sp>
        <p:nvSpPr>
          <p:cNvPr id="12" name="Rectangle 11"/>
          <p:cNvSpPr/>
          <p:nvPr/>
        </p:nvSpPr>
        <p:spPr>
          <a:xfrm>
            <a:off x="28262" y="4747874"/>
            <a:ext cx="1791912" cy="2073463"/>
          </a:xfrm>
          <a:prstGeom prst="rect">
            <a:avLst/>
          </a:prstGeom>
          <a:noFill/>
          <a:ln w="38100">
            <a:solidFill>
              <a:srgbClr val="C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800" dirty="0">
              <a:latin typeface="Roboto Bold"/>
              <a:cs typeface="Roboto Bold"/>
            </a:endParaRPr>
          </a:p>
        </p:txBody>
      </p:sp>
    </p:spTree>
    <p:extLst>
      <p:ext uri="{BB962C8B-B14F-4D97-AF65-F5344CB8AC3E}">
        <p14:creationId xmlns:p14="http://schemas.microsoft.com/office/powerpoint/2010/main" val="2134857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1117600" y="1653309"/>
            <a:ext cx="9855200" cy="3962400"/>
          </a:xfrm>
        </p:spPr>
        <p:txBody>
          <a:bodyPr/>
          <a:lstStyle/>
          <a:p>
            <a:r>
              <a:rPr lang="en-US" dirty="0" smtClean="0"/>
              <a:t>Date of Visit </a:t>
            </a:r>
            <a:r>
              <a:rPr lang="en-US" dirty="0" err="1" smtClean="0"/>
              <a:t>eCRFs</a:t>
            </a:r>
            <a:r>
              <a:rPr lang="en-US" dirty="0"/>
              <a:t> </a:t>
            </a:r>
            <a:r>
              <a:rPr lang="en-US" dirty="0" smtClean="0"/>
              <a:t>Key Question 2:</a:t>
            </a:r>
            <a:endParaRPr lang="en-US" dirty="0"/>
          </a:p>
          <a:p>
            <a:pPr lvl="1"/>
            <a:r>
              <a:rPr lang="en-US" dirty="0" smtClean="0"/>
              <a:t>“Did </a:t>
            </a:r>
            <a:r>
              <a:rPr lang="en-US" dirty="0"/>
              <a:t>the participant exit/terminate the study at this visit</a:t>
            </a:r>
            <a:r>
              <a:rPr lang="en-US" dirty="0" smtClean="0"/>
              <a:t>?” is ‘No’</a:t>
            </a:r>
          </a:p>
        </p:txBody>
      </p:sp>
      <p:sp>
        <p:nvSpPr>
          <p:cNvPr id="3" name="Title 2"/>
          <p:cNvSpPr>
            <a:spLocks noGrp="1"/>
          </p:cNvSpPr>
          <p:nvPr>
            <p:ph type="title"/>
          </p:nvPr>
        </p:nvSpPr>
        <p:spPr/>
        <p:txBody>
          <a:bodyPr/>
          <a:lstStyle/>
          <a:p>
            <a:r>
              <a:rPr lang="en-US" dirty="0"/>
              <a:t>Flow of Visit Folders and </a:t>
            </a:r>
            <a:r>
              <a:rPr lang="en-US" dirty="0" err="1"/>
              <a:t>eCRFs</a:t>
            </a:r>
            <a:endParaRPr lang="en-US" dirty="0"/>
          </a:p>
        </p:txBody>
      </p:sp>
      <p:pic>
        <p:nvPicPr>
          <p:cNvPr id="4" name="Picture 3"/>
          <p:cNvPicPr>
            <a:picLocks noChangeAspect="1"/>
          </p:cNvPicPr>
          <p:nvPr/>
        </p:nvPicPr>
        <p:blipFill rotWithShape="1">
          <a:blip r:embed="rId2"/>
          <a:srcRect l="1" r="-152" b="27958"/>
          <a:stretch/>
        </p:blipFill>
        <p:spPr>
          <a:xfrm>
            <a:off x="55418" y="2519901"/>
            <a:ext cx="12136582" cy="4338099"/>
          </a:xfrm>
          <a:prstGeom prst="rect">
            <a:avLst/>
          </a:prstGeom>
        </p:spPr>
      </p:pic>
      <p:sp>
        <p:nvSpPr>
          <p:cNvPr id="5" name="Right Arrow 5"/>
          <p:cNvSpPr>
            <a:spLocks noChangeArrowheads="1"/>
          </p:cNvSpPr>
          <p:nvPr/>
        </p:nvSpPr>
        <p:spPr bwMode="auto">
          <a:xfrm rot="10800000" flipH="1">
            <a:off x="9443998" y="6308580"/>
            <a:ext cx="864045" cy="637858"/>
          </a:xfrm>
          <a:prstGeom prst="rightArrow">
            <a:avLst>
              <a:gd name="adj1" fmla="val 50000"/>
              <a:gd name="adj2" fmla="val 49877"/>
            </a:avLst>
          </a:prstGeom>
          <a:solidFill>
            <a:srgbClr val="C00000"/>
          </a:solidFill>
          <a:ln>
            <a:noFill/>
          </a:ln>
          <a:extLst/>
        </p:spPr>
        <p:txBody>
          <a:bodyPr wrap="none"/>
          <a:lstStyle>
            <a:lvl1pPr>
              <a:lnSpc>
                <a:spcPts val="3600"/>
              </a:lnSpc>
              <a:spcBef>
                <a:spcPct val="20000"/>
              </a:spcBef>
              <a:buClr>
                <a:schemeClr val="bg1"/>
              </a:buClr>
              <a:defRPr sz="2800">
                <a:solidFill>
                  <a:srgbClr val="1C3B61"/>
                </a:solidFill>
                <a:latin typeface="Arial" panose="020B0604020202020204" pitchFamily="34" charset="0"/>
                <a:ea typeface="ヒラギノ角ゴ Pro W3" charset="-128"/>
              </a:defRPr>
            </a:lvl1pPr>
            <a:lvl2pPr marL="742950" indent="-285750">
              <a:spcBef>
                <a:spcPct val="20000"/>
              </a:spcBef>
              <a:buClr>
                <a:schemeClr val="bg1"/>
              </a:buClr>
              <a:buSzPct val="90000"/>
              <a:buFont typeface="Times New Roman" panose="02020603050405020304" pitchFamily="18" charset="0"/>
              <a:buChar char="–"/>
              <a:defRPr sz="2400">
                <a:solidFill>
                  <a:srgbClr val="1C3B61"/>
                </a:solidFill>
                <a:latin typeface="Arial" panose="020B0604020202020204" pitchFamily="34" charset="0"/>
                <a:ea typeface="ヒラギノ角ゴ Pro W3" charset="-128"/>
              </a:defRPr>
            </a:lvl2pPr>
            <a:lvl3pPr marL="1143000" indent="-228600">
              <a:spcBef>
                <a:spcPct val="20000"/>
              </a:spcBef>
              <a:buClr>
                <a:schemeClr val="bg1"/>
              </a:buClr>
              <a:buSzPct val="90000"/>
              <a:buChar char="•"/>
              <a:defRPr sz="2000">
                <a:solidFill>
                  <a:srgbClr val="1C3B61"/>
                </a:solidFill>
                <a:latin typeface="Arial" panose="020B0604020202020204" pitchFamily="34" charset="0"/>
                <a:ea typeface="ヒラギノ角ゴ Pro W3" charset="-128"/>
              </a:defRPr>
            </a:lvl3pPr>
            <a:lvl4pPr marL="1600200" indent="-228600">
              <a:spcBef>
                <a:spcPct val="20000"/>
              </a:spcBef>
              <a:buClr>
                <a:schemeClr val="bg1"/>
              </a:buClr>
              <a:buSzPct val="80000"/>
              <a:buFont typeface="Times New Roman" panose="02020603050405020304" pitchFamily="18" charset="0"/>
              <a:buChar char="–"/>
              <a:defRPr>
                <a:solidFill>
                  <a:srgbClr val="1C3B61"/>
                </a:solidFill>
                <a:latin typeface="Arial" panose="020B0604020202020204" pitchFamily="34" charset="0"/>
                <a:ea typeface="ヒラギノ角ゴ Pro W3" charset="-128"/>
              </a:defRPr>
            </a:lvl4pPr>
            <a:lvl5pPr marL="2057400" indent="-228600">
              <a:spcBef>
                <a:spcPct val="20000"/>
              </a:spcBef>
              <a:buClr>
                <a:schemeClr val="bg1"/>
              </a:buClr>
              <a:buSzPct val="70000"/>
              <a:buChar char="•"/>
              <a:defRPr>
                <a:solidFill>
                  <a:srgbClr val="1C3B61"/>
                </a:solidFill>
                <a:latin typeface="Arial" panose="020B0604020202020204" pitchFamily="34" charset="0"/>
                <a:ea typeface="ヒラギノ角ゴ Pro W3" charset="-128"/>
              </a:defRPr>
            </a:lvl5pPr>
            <a:lvl6pPr marL="2514600" indent="-228600" eaLnBrk="0" fontAlgn="base" hangingPunct="0">
              <a:spcBef>
                <a:spcPct val="20000"/>
              </a:spcBef>
              <a:spcAft>
                <a:spcPct val="0"/>
              </a:spcAft>
              <a:buClr>
                <a:schemeClr val="bg1"/>
              </a:buClr>
              <a:buSzPct val="70000"/>
              <a:buChar char="•"/>
              <a:defRPr>
                <a:solidFill>
                  <a:srgbClr val="1C3B61"/>
                </a:solidFill>
                <a:latin typeface="Arial" panose="020B0604020202020204" pitchFamily="34" charset="0"/>
                <a:ea typeface="ヒラギノ角ゴ Pro W3" charset="-128"/>
              </a:defRPr>
            </a:lvl6pPr>
            <a:lvl7pPr marL="2971800" indent="-228600" eaLnBrk="0" fontAlgn="base" hangingPunct="0">
              <a:spcBef>
                <a:spcPct val="20000"/>
              </a:spcBef>
              <a:spcAft>
                <a:spcPct val="0"/>
              </a:spcAft>
              <a:buClr>
                <a:schemeClr val="bg1"/>
              </a:buClr>
              <a:buSzPct val="70000"/>
              <a:buChar char="•"/>
              <a:defRPr>
                <a:solidFill>
                  <a:srgbClr val="1C3B61"/>
                </a:solidFill>
                <a:latin typeface="Arial" panose="020B0604020202020204" pitchFamily="34" charset="0"/>
                <a:ea typeface="ヒラギノ角ゴ Pro W3" charset="-128"/>
              </a:defRPr>
            </a:lvl7pPr>
            <a:lvl8pPr marL="3429000" indent="-228600" eaLnBrk="0" fontAlgn="base" hangingPunct="0">
              <a:spcBef>
                <a:spcPct val="20000"/>
              </a:spcBef>
              <a:spcAft>
                <a:spcPct val="0"/>
              </a:spcAft>
              <a:buClr>
                <a:schemeClr val="bg1"/>
              </a:buClr>
              <a:buSzPct val="70000"/>
              <a:buChar char="•"/>
              <a:defRPr>
                <a:solidFill>
                  <a:srgbClr val="1C3B61"/>
                </a:solidFill>
                <a:latin typeface="Arial" panose="020B0604020202020204" pitchFamily="34" charset="0"/>
                <a:ea typeface="ヒラギノ角ゴ Pro W3" charset="-128"/>
              </a:defRPr>
            </a:lvl8pPr>
            <a:lvl9pPr marL="3886200" indent="-228600" eaLnBrk="0" fontAlgn="base" hangingPunct="0">
              <a:spcBef>
                <a:spcPct val="20000"/>
              </a:spcBef>
              <a:spcAft>
                <a:spcPct val="0"/>
              </a:spcAft>
              <a:buClr>
                <a:schemeClr val="bg1"/>
              </a:buClr>
              <a:buSzPct val="70000"/>
              <a:buChar char="•"/>
              <a:defRPr>
                <a:solidFill>
                  <a:srgbClr val="1C3B61"/>
                </a:solidFill>
                <a:latin typeface="Arial" panose="020B0604020202020204" pitchFamily="34" charset="0"/>
                <a:ea typeface="ヒラギノ角ゴ Pro W3" charset="-128"/>
              </a:defRPr>
            </a:lvl9pPr>
          </a:lstStyle>
          <a:p>
            <a:pPr eaLnBrk="1" hangingPunct="1">
              <a:lnSpc>
                <a:spcPct val="100000"/>
              </a:lnSpc>
              <a:spcBef>
                <a:spcPct val="0"/>
              </a:spcBef>
              <a:buClrTx/>
            </a:pPr>
            <a:endParaRPr lang="en-US" altLang="en-US" sz="2400">
              <a:solidFill>
                <a:schemeClr val="tx1"/>
              </a:solidFill>
              <a:latin typeface="Times New Roman" panose="02020603050405020304" pitchFamily="18" charset="0"/>
            </a:endParaRPr>
          </a:p>
        </p:txBody>
      </p:sp>
    </p:spTree>
    <p:extLst>
      <p:ext uri="{BB962C8B-B14F-4D97-AF65-F5344CB8AC3E}">
        <p14:creationId xmlns:p14="http://schemas.microsoft.com/office/powerpoint/2010/main" val="375200697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rPr lang="en-US" dirty="0" smtClean="0"/>
              <a:t>V4.0 Week 4 folder is created</a:t>
            </a:r>
            <a:endParaRPr lang="en-US" dirty="0"/>
          </a:p>
        </p:txBody>
      </p:sp>
      <p:sp>
        <p:nvSpPr>
          <p:cNvPr id="3" name="Title 2"/>
          <p:cNvSpPr>
            <a:spLocks noGrp="1"/>
          </p:cNvSpPr>
          <p:nvPr>
            <p:ph type="title"/>
          </p:nvPr>
        </p:nvSpPr>
        <p:spPr/>
        <p:txBody>
          <a:bodyPr/>
          <a:lstStyle/>
          <a:p>
            <a:r>
              <a:rPr lang="en-US" dirty="0"/>
              <a:t>Flow of Visit Folders and </a:t>
            </a:r>
            <a:r>
              <a:rPr lang="en-US" dirty="0" err="1"/>
              <a:t>eCRFs</a:t>
            </a:r>
            <a:endParaRPr lang="en-US" dirty="0"/>
          </a:p>
        </p:txBody>
      </p:sp>
      <p:pic>
        <p:nvPicPr>
          <p:cNvPr id="4" name="Picture 3"/>
          <p:cNvPicPr>
            <a:picLocks noChangeAspect="1"/>
          </p:cNvPicPr>
          <p:nvPr/>
        </p:nvPicPr>
        <p:blipFill rotWithShape="1">
          <a:blip r:embed="rId2"/>
          <a:srcRect r="-1131" b="52293"/>
          <a:stretch/>
        </p:blipFill>
        <p:spPr>
          <a:xfrm>
            <a:off x="68574" y="3425400"/>
            <a:ext cx="12239740" cy="2799130"/>
          </a:xfrm>
          <a:prstGeom prst="rect">
            <a:avLst/>
          </a:prstGeom>
        </p:spPr>
      </p:pic>
      <p:sp>
        <p:nvSpPr>
          <p:cNvPr id="5" name="Rectangle 4"/>
          <p:cNvSpPr/>
          <p:nvPr/>
        </p:nvSpPr>
        <p:spPr>
          <a:xfrm>
            <a:off x="68574" y="5113386"/>
            <a:ext cx="1782260" cy="295896"/>
          </a:xfrm>
          <a:prstGeom prst="rect">
            <a:avLst/>
          </a:prstGeom>
          <a:noFill/>
          <a:ln w="38100">
            <a:solidFill>
              <a:srgbClr val="C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800" dirty="0">
              <a:latin typeface="Roboto Bold"/>
              <a:cs typeface="Roboto Bold"/>
            </a:endParaRPr>
          </a:p>
        </p:txBody>
      </p:sp>
    </p:spTree>
    <p:extLst>
      <p:ext uri="{BB962C8B-B14F-4D97-AF65-F5344CB8AC3E}">
        <p14:creationId xmlns:p14="http://schemas.microsoft.com/office/powerpoint/2010/main" val="213131611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Visit Calendar</a:t>
            </a:r>
            <a:endParaRPr lang="en-US" dirty="0"/>
          </a:p>
        </p:txBody>
      </p:sp>
      <p:sp>
        <p:nvSpPr>
          <p:cNvPr id="3" name="Text Placeholder 2"/>
          <p:cNvSpPr>
            <a:spLocks noGrp="1"/>
          </p:cNvSpPr>
          <p:nvPr>
            <p:ph idx="4294967295"/>
          </p:nvPr>
        </p:nvSpPr>
        <p:spPr>
          <a:xfrm>
            <a:off x="1409671" y="2192337"/>
            <a:ext cx="8355012" cy="4665663"/>
          </a:xfrm>
        </p:spPr>
        <p:txBody>
          <a:bodyPr>
            <a:noAutofit/>
          </a:bodyPr>
          <a:lstStyle/>
          <a:p>
            <a:pPr lvl="1"/>
            <a:r>
              <a:rPr lang="en-US" dirty="0" smtClean="0"/>
              <a:t>Based off Randomization date</a:t>
            </a:r>
          </a:p>
          <a:p>
            <a:pPr lvl="1"/>
            <a:r>
              <a:rPr lang="en-US" dirty="0" smtClean="0"/>
              <a:t>Calculates visit calendar based on target dates</a:t>
            </a:r>
          </a:p>
          <a:p>
            <a:pPr lvl="1"/>
            <a:r>
              <a:rPr lang="en-US" dirty="0" smtClean="0"/>
              <a:t>Actual visit dates will populate once a visit is completed</a:t>
            </a:r>
            <a:endParaRPr lang="en-US" dirty="0"/>
          </a:p>
        </p:txBody>
      </p:sp>
      <p:pic>
        <p:nvPicPr>
          <p:cNvPr id="4" name="Picture 3"/>
          <p:cNvPicPr>
            <a:picLocks noChangeAspect="1"/>
          </p:cNvPicPr>
          <p:nvPr/>
        </p:nvPicPr>
        <p:blipFill rotWithShape="1">
          <a:blip r:embed="rId3"/>
          <a:srcRect l="147" t="-119" r="42710" b="51861"/>
          <a:stretch/>
        </p:blipFill>
        <p:spPr>
          <a:xfrm>
            <a:off x="2317317" y="3514381"/>
            <a:ext cx="7179223" cy="2932601"/>
          </a:xfrm>
          <a:prstGeom prst="rect">
            <a:avLst/>
          </a:prstGeom>
        </p:spPr>
      </p:pic>
    </p:spTree>
    <p:extLst>
      <p:ext uri="{BB962C8B-B14F-4D97-AF65-F5344CB8AC3E}">
        <p14:creationId xmlns:p14="http://schemas.microsoft.com/office/powerpoint/2010/main" val="31919699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US" sz="4800" dirty="0" smtClean="0"/>
              <a:t>Add Event – Interim Visit</a:t>
            </a:r>
            <a:endParaRPr lang="en-US" sz="4800" dirty="0"/>
          </a:p>
        </p:txBody>
      </p:sp>
      <p:sp>
        <p:nvSpPr>
          <p:cNvPr id="6" name="Text Placeholder 5"/>
          <p:cNvSpPr>
            <a:spLocks noGrp="1"/>
          </p:cNvSpPr>
          <p:nvPr>
            <p:ph idx="4294967295"/>
          </p:nvPr>
        </p:nvSpPr>
        <p:spPr>
          <a:xfrm>
            <a:off x="681486" y="1809626"/>
            <a:ext cx="2797771" cy="4487657"/>
          </a:xfrm>
        </p:spPr>
        <p:txBody>
          <a:bodyPr>
            <a:normAutofit/>
          </a:bodyPr>
          <a:lstStyle/>
          <a:p>
            <a:r>
              <a:rPr lang="en-US" sz="2200" dirty="0" smtClean="0"/>
              <a:t>In “Add </a:t>
            </a:r>
            <a:r>
              <a:rPr lang="en-US" sz="2200" dirty="0"/>
              <a:t>Event” </a:t>
            </a:r>
            <a:r>
              <a:rPr lang="en-US" sz="2200" dirty="0" smtClean="0"/>
              <a:t>feature select “Interim Visit” </a:t>
            </a:r>
            <a:r>
              <a:rPr lang="en-US" sz="2200" dirty="0"/>
              <a:t>from drop down </a:t>
            </a:r>
            <a:r>
              <a:rPr lang="en-US" sz="2200" dirty="0" smtClean="0"/>
              <a:t>menu and then select “Add” button.</a:t>
            </a:r>
          </a:p>
          <a:p>
            <a:pPr marL="0" indent="0">
              <a:buNone/>
            </a:pPr>
            <a:endParaRPr lang="en-US" sz="2200" dirty="0"/>
          </a:p>
          <a:p>
            <a:r>
              <a:rPr lang="en-US" sz="2200" dirty="0"/>
              <a:t>An Interim Visit Folder </a:t>
            </a:r>
            <a:r>
              <a:rPr lang="en-US" sz="2200" dirty="0" smtClean="0"/>
              <a:t>will populate </a:t>
            </a:r>
            <a:r>
              <a:rPr lang="en-US" sz="2200" dirty="0"/>
              <a:t>with the Interim Visit </a:t>
            </a:r>
            <a:r>
              <a:rPr lang="en-US" sz="2200" dirty="0" err="1" smtClean="0"/>
              <a:t>eCRF</a:t>
            </a:r>
            <a:r>
              <a:rPr lang="en-US" sz="2200" dirty="0" smtClean="0"/>
              <a:t>.</a:t>
            </a:r>
            <a:endParaRPr lang="en-US" sz="2200" dirty="0"/>
          </a:p>
          <a:p>
            <a:pPr marL="34290" indent="0">
              <a:buNone/>
            </a:pPr>
            <a:endParaRPr lang="en-US" sz="2600" dirty="0"/>
          </a:p>
        </p:txBody>
      </p:sp>
      <p:pic>
        <p:nvPicPr>
          <p:cNvPr id="16" name="Picture 15"/>
          <p:cNvPicPr>
            <a:picLocks noChangeAspect="1"/>
          </p:cNvPicPr>
          <p:nvPr/>
        </p:nvPicPr>
        <p:blipFill>
          <a:blip r:embed="rId3"/>
          <a:stretch>
            <a:fillRect/>
          </a:stretch>
        </p:blipFill>
        <p:spPr>
          <a:xfrm>
            <a:off x="4623130" y="1708246"/>
            <a:ext cx="6376217" cy="5130831"/>
          </a:xfrm>
          <a:prstGeom prst="rect">
            <a:avLst/>
          </a:prstGeom>
        </p:spPr>
      </p:pic>
      <p:cxnSp>
        <p:nvCxnSpPr>
          <p:cNvPr id="18" name="Straight Arrow Connector 17"/>
          <p:cNvCxnSpPr/>
          <p:nvPr/>
        </p:nvCxnSpPr>
        <p:spPr>
          <a:xfrm flipH="1" flipV="1">
            <a:off x="5485513" y="4728948"/>
            <a:ext cx="1217212" cy="1369272"/>
          </a:xfrm>
          <a:prstGeom prst="straightConnector1">
            <a:avLst/>
          </a:prstGeom>
          <a:ln w="38100">
            <a:solidFill>
              <a:srgbClr val="C00000"/>
            </a:solidFill>
            <a:tailEnd type="triangle"/>
          </a:ln>
        </p:spPr>
        <p:style>
          <a:lnRef idx="1">
            <a:schemeClr val="accent1"/>
          </a:lnRef>
          <a:fillRef idx="0">
            <a:schemeClr val="accent1"/>
          </a:fillRef>
          <a:effectRef idx="0">
            <a:schemeClr val="accent1"/>
          </a:effectRef>
          <a:fontRef idx="minor">
            <a:schemeClr val="tx1"/>
          </a:fontRef>
        </p:style>
      </p:cxnSp>
      <p:pic>
        <p:nvPicPr>
          <p:cNvPr id="20" name="Picture 19"/>
          <p:cNvPicPr/>
          <p:nvPr/>
        </p:nvPicPr>
        <p:blipFill rotWithShape="1">
          <a:blip r:embed="rId4"/>
          <a:srcRect l="12050" t="62556" r="81565" b="28019"/>
          <a:stretch/>
        </p:blipFill>
        <p:spPr bwMode="auto">
          <a:xfrm>
            <a:off x="6849374" y="6091843"/>
            <a:ext cx="1242200" cy="766157"/>
          </a:xfrm>
          <a:prstGeom prst="rect">
            <a:avLst/>
          </a:prstGeom>
          <a:ln>
            <a:noFill/>
          </a:ln>
          <a:extLst>
            <a:ext uri="{53640926-AAD7-44D8-BBD7-CCE9431645EC}">
              <a14:shadowObscured xmlns:a14="http://schemas.microsoft.com/office/drawing/2010/main"/>
            </a:ext>
          </a:extLst>
        </p:spPr>
      </p:pic>
      <p:sp>
        <p:nvSpPr>
          <p:cNvPr id="21" name="Rectangle 20"/>
          <p:cNvSpPr/>
          <p:nvPr/>
        </p:nvSpPr>
        <p:spPr>
          <a:xfrm>
            <a:off x="6846749" y="6297284"/>
            <a:ext cx="1244825" cy="172528"/>
          </a:xfrm>
          <a:prstGeom prst="rect">
            <a:avLst/>
          </a:prstGeom>
          <a:noFill/>
          <a:ln w="38100">
            <a:solidFill>
              <a:srgbClr val="C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800" dirty="0">
              <a:latin typeface="Roboto Bold"/>
              <a:cs typeface="Roboto Bold"/>
            </a:endParaRPr>
          </a:p>
        </p:txBody>
      </p:sp>
    </p:spTree>
    <p:extLst>
      <p:ext uri="{BB962C8B-B14F-4D97-AF65-F5344CB8AC3E}">
        <p14:creationId xmlns:p14="http://schemas.microsoft.com/office/powerpoint/2010/main" val="35489904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r>
              <a:rPr lang="en-US" dirty="0" smtClean="0"/>
              <a:t>Participant </a:t>
            </a:r>
            <a:r>
              <a:rPr lang="en-US" dirty="0"/>
              <a:t>Homepage</a:t>
            </a:r>
          </a:p>
        </p:txBody>
      </p:sp>
      <p:pic>
        <p:nvPicPr>
          <p:cNvPr id="4" name="Picture 3"/>
          <p:cNvPicPr>
            <a:picLocks noChangeAspect="1"/>
          </p:cNvPicPr>
          <p:nvPr/>
        </p:nvPicPr>
        <p:blipFill>
          <a:blip r:embed="rId3"/>
          <a:stretch>
            <a:fillRect/>
          </a:stretch>
        </p:blipFill>
        <p:spPr>
          <a:xfrm>
            <a:off x="196850" y="1666116"/>
            <a:ext cx="11658599" cy="5210355"/>
          </a:xfrm>
          <a:prstGeom prst="rect">
            <a:avLst/>
          </a:prstGeom>
        </p:spPr>
      </p:pic>
      <p:sp>
        <p:nvSpPr>
          <p:cNvPr id="5" name="Rectangle 4"/>
          <p:cNvSpPr/>
          <p:nvPr/>
        </p:nvSpPr>
        <p:spPr>
          <a:xfrm>
            <a:off x="2464454" y="6242122"/>
            <a:ext cx="1089630" cy="357086"/>
          </a:xfrm>
          <a:prstGeom prst="rect">
            <a:avLst/>
          </a:prstGeom>
          <a:noFill/>
          <a:ln w="285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C00000"/>
              </a:solidFill>
            </a:endParaRPr>
          </a:p>
        </p:txBody>
      </p:sp>
    </p:spTree>
    <p:extLst>
      <p:ext uri="{BB962C8B-B14F-4D97-AF65-F5344CB8AC3E}">
        <p14:creationId xmlns:p14="http://schemas.microsoft.com/office/powerpoint/2010/main" val="370196312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r>
              <a:rPr lang="en-US" dirty="0" smtClean="0"/>
              <a:t>Icons Within Rave</a:t>
            </a:r>
            <a:endParaRPr lang="en-US" dirty="0"/>
          </a:p>
        </p:txBody>
      </p:sp>
      <p:pic>
        <p:nvPicPr>
          <p:cNvPr id="5" name="Content Placeholder 3"/>
          <p:cNvPicPr>
            <a:picLocks/>
          </p:cNvPicPr>
          <p:nvPr/>
        </p:nvPicPr>
        <p:blipFill>
          <a:blip r:embed="rId3">
            <a:extLst>
              <a:ext uri="{28A0092B-C50C-407E-A947-70E740481C1C}">
                <a14:useLocalDpi xmlns:a14="http://schemas.microsoft.com/office/drawing/2010/main" val="0"/>
              </a:ext>
            </a:extLst>
          </a:blip>
          <a:srcRect/>
          <a:stretch>
            <a:fillRect/>
          </a:stretch>
        </p:blipFill>
        <p:spPr>
          <a:xfrm>
            <a:off x="2758061" y="1968781"/>
            <a:ext cx="6162675" cy="4419600"/>
          </a:xfrm>
          <a:prstGeom prst="rect">
            <a:avLst/>
          </a:prstGeom>
        </p:spPr>
      </p:pic>
    </p:spTree>
    <p:extLst>
      <p:ext uri="{BB962C8B-B14F-4D97-AF65-F5344CB8AC3E}">
        <p14:creationId xmlns:p14="http://schemas.microsoft.com/office/powerpoint/2010/main" val="61746760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r>
              <a:rPr lang="en-US" dirty="0" smtClean="0"/>
              <a:t>Data Entry Icons</a:t>
            </a:r>
            <a:endParaRPr lang="en-US" dirty="0"/>
          </a:p>
        </p:txBody>
      </p:sp>
      <p:pic>
        <p:nvPicPr>
          <p:cNvPr id="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84400" y="2245189"/>
            <a:ext cx="7645400" cy="439742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73727433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800" dirty="0"/>
              <a:t>Entering Data</a:t>
            </a:r>
          </a:p>
        </p:txBody>
      </p:sp>
      <p:sp>
        <p:nvSpPr>
          <p:cNvPr id="3" name="Text Placeholder 2"/>
          <p:cNvSpPr>
            <a:spLocks noGrp="1"/>
          </p:cNvSpPr>
          <p:nvPr>
            <p:ph idx="4294967295"/>
          </p:nvPr>
        </p:nvSpPr>
        <p:spPr>
          <a:xfrm>
            <a:off x="1266940" y="1978025"/>
            <a:ext cx="10234180" cy="4351338"/>
          </a:xfrm>
        </p:spPr>
        <p:txBody>
          <a:bodyPr>
            <a:normAutofit/>
          </a:bodyPr>
          <a:lstStyle/>
          <a:p>
            <a:r>
              <a:rPr lang="en-US" b="1" dirty="0" smtClean="0"/>
              <a:t>All entered data must be saved.</a:t>
            </a:r>
          </a:p>
          <a:p>
            <a:r>
              <a:rPr lang="en-US" dirty="0" smtClean="0"/>
              <a:t>All required </a:t>
            </a:r>
            <a:r>
              <a:rPr lang="en-US" dirty="0"/>
              <a:t>fields must be completed.</a:t>
            </a:r>
          </a:p>
          <a:p>
            <a:r>
              <a:rPr lang="en-US" dirty="0"/>
              <a:t>Sites can save an incomplete eCRF and return to it later to enter remaining data.</a:t>
            </a:r>
          </a:p>
          <a:p>
            <a:pPr lvl="1"/>
            <a:r>
              <a:rPr lang="en-US" dirty="0"/>
              <a:t>When you click save, those fields not completed will turn pink to indicate data is missing.</a:t>
            </a:r>
          </a:p>
          <a:p>
            <a:r>
              <a:rPr lang="en-US" dirty="0" smtClean="0"/>
              <a:t>Once </a:t>
            </a:r>
            <a:r>
              <a:rPr lang="en-US" dirty="0"/>
              <a:t>an </a:t>
            </a:r>
            <a:r>
              <a:rPr lang="en-US" dirty="0" err="1"/>
              <a:t>eCRF</a:t>
            </a:r>
            <a:r>
              <a:rPr lang="en-US" dirty="0"/>
              <a:t> is saved, any applicable edit checks will automatically be applied.</a:t>
            </a:r>
          </a:p>
          <a:p>
            <a:endParaRPr lang="en-US" dirty="0" smtClean="0"/>
          </a:p>
          <a:p>
            <a:pPr marL="0" indent="0">
              <a:buNone/>
            </a:pPr>
            <a:endParaRPr lang="en-US" dirty="0"/>
          </a:p>
        </p:txBody>
      </p:sp>
      <p:pic>
        <p:nvPicPr>
          <p:cNvPr id="5" name="Picture 4"/>
          <p:cNvPicPr>
            <a:picLocks noChangeAspect="1"/>
          </p:cNvPicPr>
          <p:nvPr/>
        </p:nvPicPr>
        <p:blipFill rotWithShape="1">
          <a:blip r:embed="rId3"/>
          <a:srcRect t="5766" r="6894"/>
          <a:stretch/>
        </p:blipFill>
        <p:spPr>
          <a:xfrm>
            <a:off x="7578725" y="1596044"/>
            <a:ext cx="1372236" cy="918435"/>
          </a:xfrm>
          <a:prstGeom prst="rect">
            <a:avLst/>
          </a:prstGeom>
        </p:spPr>
      </p:pic>
    </p:spTree>
    <p:extLst>
      <p:ext uri="{BB962C8B-B14F-4D97-AF65-F5344CB8AC3E}">
        <p14:creationId xmlns:p14="http://schemas.microsoft.com/office/powerpoint/2010/main" val="33405996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sz="quarter" idx="10"/>
          </p:nvPr>
        </p:nvSpPr>
        <p:spPr>
          <a:xfrm>
            <a:off x="1227700" y="1992441"/>
            <a:ext cx="9498009" cy="1399636"/>
          </a:xfrm>
        </p:spPr>
        <p:txBody>
          <a:bodyPr>
            <a:normAutofit/>
          </a:bodyPr>
          <a:lstStyle/>
          <a:p>
            <a:pPr marL="457200" indent="-457200">
              <a:defRPr/>
            </a:pPr>
            <a:r>
              <a:rPr lang="en-US" dirty="0" smtClean="0"/>
              <a:t>Select ICON to edit </a:t>
            </a:r>
            <a:r>
              <a:rPr lang="en-US" dirty="0" err="1" smtClean="0"/>
              <a:t>eCRF</a:t>
            </a:r>
            <a:r>
              <a:rPr lang="en-US" dirty="0" smtClean="0"/>
              <a:t> item or entire </a:t>
            </a:r>
            <a:r>
              <a:rPr lang="en-US" dirty="0" err="1" smtClean="0"/>
              <a:t>eCRF</a:t>
            </a:r>
            <a:endParaRPr lang="en-US" dirty="0" smtClean="0"/>
          </a:p>
          <a:p>
            <a:pPr marL="457200" indent="-457200">
              <a:defRPr/>
            </a:pPr>
            <a:r>
              <a:rPr lang="en-US" b="1" dirty="0" smtClean="0"/>
              <a:t>Recommended to use page level icon </a:t>
            </a:r>
            <a:endParaRPr lang="en-US" dirty="0"/>
          </a:p>
        </p:txBody>
      </p:sp>
      <p:sp>
        <p:nvSpPr>
          <p:cNvPr id="4" name="Title 3"/>
          <p:cNvSpPr>
            <a:spLocks noGrp="1"/>
          </p:cNvSpPr>
          <p:nvPr>
            <p:ph type="title"/>
          </p:nvPr>
        </p:nvSpPr>
        <p:spPr/>
        <p:txBody>
          <a:bodyPr>
            <a:normAutofit/>
          </a:bodyPr>
          <a:lstStyle/>
          <a:p>
            <a:r>
              <a:rPr lang="en-US" sz="4000" dirty="0"/>
              <a:t>Updating Data: Use the pencil icon</a:t>
            </a:r>
          </a:p>
        </p:txBody>
      </p:sp>
      <p:pic>
        <p:nvPicPr>
          <p:cNvPr id="16" name="Picture 1"/>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0928269" y="1587948"/>
            <a:ext cx="822325" cy="828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 name="Picture 2"/>
          <p:cNvPicPr>
            <a:picLocks noChangeAspect="1"/>
          </p:cNvPicPr>
          <p:nvPr/>
        </p:nvPicPr>
        <p:blipFill>
          <a:blip r:embed="rId4"/>
          <a:stretch>
            <a:fillRect/>
          </a:stretch>
        </p:blipFill>
        <p:spPr>
          <a:xfrm>
            <a:off x="7525" y="3123168"/>
            <a:ext cx="12160624" cy="3397705"/>
          </a:xfrm>
          <a:prstGeom prst="rect">
            <a:avLst/>
          </a:prstGeom>
        </p:spPr>
      </p:pic>
      <p:sp>
        <p:nvSpPr>
          <p:cNvPr id="15" name="Rectangle 14"/>
          <p:cNvSpPr/>
          <p:nvPr/>
        </p:nvSpPr>
        <p:spPr>
          <a:xfrm>
            <a:off x="11500090" y="5051020"/>
            <a:ext cx="311433" cy="419994"/>
          </a:xfrm>
          <a:prstGeom prst="rect">
            <a:avLst/>
          </a:prstGeom>
          <a:noFill/>
          <a:ln w="38100">
            <a:solidFill>
              <a:srgbClr val="C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800" dirty="0">
              <a:latin typeface="Roboto Bold"/>
              <a:cs typeface="Roboto Bold"/>
            </a:endParaRPr>
          </a:p>
        </p:txBody>
      </p:sp>
      <p:sp>
        <p:nvSpPr>
          <p:cNvPr id="17" name="Rectangle 16"/>
          <p:cNvSpPr/>
          <p:nvPr/>
        </p:nvSpPr>
        <p:spPr>
          <a:xfrm>
            <a:off x="11500091" y="4001161"/>
            <a:ext cx="311433" cy="419994"/>
          </a:xfrm>
          <a:prstGeom prst="rect">
            <a:avLst/>
          </a:prstGeom>
          <a:noFill/>
          <a:ln w="38100">
            <a:solidFill>
              <a:srgbClr val="C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800" dirty="0">
              <a:latin typeface="Roboto Bold"/>
              <a:cs typeface="Roboto Bold"/>
            </a:endParaRPr>
          </a:p>
        </p:txBody>
      </p:sp>
      <p:sp>
        <p:nvSpPr>
          <p:cNvPr id="23" name="Right Arrow 5"/>
          <p:cNvSpPr>
            <a:spLocks noChangeArrowheads="1"/>
          </p:cNvSpPr>
          <p:nvPr/>
        </p:nvSpPr>
        <p:spPr bwMode="auto">
          <a:xfrm rot="10800000" flipH="1">
            <a:off x="10307953" y="4001161"/>
            <a:ext cx="835513" cy="447508"/>
          </a:xfrm>
          <a:prstGeom prst="rightArrow">
            <a:avLst>
              <a:gd name="adj1" fmla="val 50000"/>
              <a:gd name="adj2" fmla="val 49877"/>
            </a:avLst>
          </a:prstGeom>
          <a:solidFill>
            <a:srgbClr val="C00000"/>
          </a:solidFill>
          <a:ln>
            <a:noFill/>
          </a:ln>
          <a:extLst/>
        </p:spPr>
        <p:txBody>
          <a:bodyPr wrap="none"/>
          <a:lstStyle>
            <a:lvl1pPr>
              <a:lnSpc>
                <a:spcPts val="3600"/>
              </a:lnSpc>
              <a:spcBef>
                <a:spcPct val="20000"/>
              </a:spcBef>
              <a:buClr>
                <a:schemeClr val="bg1"/>
              </a:buClr>
              <a:defRPr sz="2800">
                <a:solidFill>
                  <a:srgbClr val="1C3B61"/>
                </a:solidFill>
                <a:latin typeface="Arial" panose="020B0604020202020204" pitchFamily="34" charset="0"/>
                <a:ea typeface="ヒラギノ角ゴ Pro W3" charset="-128"/>
              </a:defRPr>
            </a:lvl1pPr>
            <a:lvl2pPr marL="742950" indent="-285750">
              <a:spcBef>
                <a:spcPct val="20000"/>
              </a:spcBef>
              <a:buClr>
                <a:schemeClr val="bg1"/>
              </a:buClr>
              <a:buSzPct val="90000"/>
              <a:buFont typeface="Times New Roman" panose="02020603050405020304" pitchFamily="18" charset="0"/>
              <a:buChar char="–"/>
              <a:defRPr sz="2400">
                <a:solidFill>
                  <a:srgbClr val="1C3B61"/>
                </a:solidFill>
                <a:latin typeface="Arial" panose="020B0604020202020204" pitchFamily="34" charset="0"/>
                <a:ea typeface="ヒラギノ角ゴ Pro W3" charset="-128"/>
              </a:defRPr>
            </a:lvl2pPr>
            <a:lvl3pPr marL="1143000" indent="-228600">
              <a:spcBef>
                <a:spcPct val="20000"/>
              </a:spcBef>
              <a:buClr>
                <a:schemeClr val="bg1"/>
              </a:buClr>
              <a:buSzPct val="90000"/>
              <a:buChar char="•"/>
              <a:defRPr sz="2000">
                <a:solidFill>
                  <a:srgbClr val="1C3B61"/>
                </a:solidFill>
                <a:latin typeface="Arial" panose="020B0604020202020204" pitchFamily="34" charset="0"/>
                <a:ea typeface="ヒラギノ角ゴ Pro W3" charset="-128"/>
              </a:defRPr>
            </a:lvl3pPr>
            <a:lvl4pPr marL="1600200" indent="-228600">
              <a:spcBef>
                <a:spcPct val="20000"/>
              </a:spcBef>
              <a:buClr>
                <a:schemeClr val="bg1"/>
              </a:buClr>
              <a:buSzPct val="80000"/>
              <a:buFont typeface="Times New Roman" panose="02020603050405020304" pitchFamily="18" charset="0"/>
              <a:buChar char="–"/>
              <a:defRPr>
                <a:solidFill>
                  <a:srgbClr val="1C3B61"/>
                </a:solidFill>
                <a:latin typeface="Arial" panose="020B0604020202020204" pitchFamily="34" charset="0"/>
                <a:ea typeface="ヒラギノ角ゴ Pro W3" charset="-128"/>
              </a:defRPr>
            </a:lvl4pPr>
            <a:lvl5pPr marL="2057400" indent="-228600">
              <a:spcBef>
                <a:spcPct val="20000"/>
              </a:spcBef>
              <a:buClr>
                <a:schemeClr val="bg1"/>
              </a:buClr>
              <a:buSzPct val="70000"/>
              <a:buChar char="•"/>
              <a:defRPr>
                <a:solidFill>
                  <a:srgbClr val="1C3B61"/>
                </a:solidFill>
                <a:latin typeface="Arial" panose="020B0604020202020204" pitchFamily="34" charset="0"/>
                <a:ea typeface="ヒラギノ角ゴ Pro W3" charset="-128"/>
              </a:defRPr>
            </a:lvl5pPr>
            <a:lvl6pPr marL="2514600" indent="-228600" eaLnBrk="0" fontAlgn="base" hangingPunct="0">
              <a:spcBef>
                <a:spcPct val="20000"/>
              </a:spcBef>
              <a:spcAft>
                <a:spcPct val="0"/>
              </a:spcAft>
              <a:buClr>
                <a:schemeClr val="bg1"/>
              </a:buClr>
              <a:buSzPct val="70000"/>
              <a:buChar char="•"/>
              <a:defRPr>
                <a:solidFill>
                  <a:srgbClr val="1C3B61"/>
                </a:solidFill>
                <a:latin typeface="Arial" panose="020B0604020202020204" pitchFamily="34" charset="0"/>
                <a:ea typeface="ヒラギノ角ゴ Pro W3" charset="-128"/>
              </a:defRPr>
            </a:lvl6pPr>
            <a:lvl7pPr marL="2971800" indent="-228600" eaLnBrk="0" fontAlgn="base" hangingPunct="0">
              <a:spcBef>
                <a:spcPct val="20000"/>
              </a:spcBef>
              <a:spcAft>
                <a:spcPct val="0"/>
              </a:spcAft>
              <a:buClr>
                <a:schemeClr val="bg1"/>
              </a:buClr>
              <a:buSzPct val="70000"/>
              <a:buChar char="•"/>
              <a:defRPr>
                <a:solidFill>
                  <a:srgbClr val="1C3B61"/>
                </a:solidFill>
                <a:latin typeface="Arial" panose="020B0604020202020204" pitchFamily="34" charset="0"/>
                <a:ea typeface="ヒラギノ角ゴ Pro W3" charset="-128"/>
              </a:defRPr>
            </a:lvl7pPr>
            <a:lvl8pPr marL="3429000" indent="-228600" eaLnBrk="0" fontAlgn="base" hangingPunct="0">
              <a:spcBef>
                <a:spcPct val="20000"/>
              </a:spcBef>
              <a:spcAft>
                <a:spcPct val="0"/>
              </a:spcAft>
              <a:buClr>
                <a:schemeClr val="bg1"/>
              </a:buClr>
              <a:buSzPct val="70000"/>
              <a:buChar char="•"/>
              <a:defRPr>
                <a:solidFill>
                  <a:srgbClr val="1C3B61"/>
                </a:solidFill>
                <a:latin typeface="Arial" panose="020B0604020202020204" pitchFamily="34" charset="0"/>
                <a:ea typeface="ヒラギノ角ゴ Pro W3" charset="-128"/>
              </a:defRPr>
            </a:lvl8pPr>
            <a:lvl9pPr marL="3886200" indent="-228600" eaLnBrk="0" fontAlgn="base" hangingPunct="0">
              <a:spcBef>
                <a:spcPct val="20000"/>
              </a:spcBef>
              <a:spcAft>
                <a:spcPct val="0"/>
              </a:spcAft>
              <a:buClr>
                <a:schemeClr val="bg1"/>
              </a:buClr>
              <a:buSzPct val="70000"/>
              <a:buChar char="•"/>
              <a:defRPr>
                <a:solidFill>
                  <a:srgbClr val="1C3B61"/>
                </a:solidFill>
                <a:latin typeface="Arial" panose="020B0604020202020204" pitchFamily="34" charset="0"/>
                <a:ea typeface="ヒラギノ角ゴ Pro W3" charset="-128"/>
              </a:defRPr>
            </a:lvl9pPr>
          </a:lstStyle>
          <a:p>
            <a:pPr eaLnBrk="1" hangingPunct="1">
              <a:lnSpc>
                <a:spcPct val="100000"/>
              </a:lnSpc>
              <a:spcBef>
                <a:spcPct val="0"/>
              </a:spcBef>
              <a:buClrTx/>
            </a:pPr>
            <a:endParaRPr lang="en-US" altLang="en-US" sz="2400">
              <a:solidFill>
                <a:schemeClr val="tx1"/>
              </a:solidFill>
              <a:latin typeface="Times New Roman" panose="02020603050405020304" pitchFamily="18" charset="0"/>
            </a:endParaRPr>
          </a:p>
        </p:txBody>
      </p:sp>
    </p:spTree>
    <p:extLst>
      <p:ext uri="{BB962C8B-B14F-4D97-AF65-F5344CB8AC3E}">
        <p14:creationId xmlns:p14="http://schemas.microsoft.com/office/powerpoint/2010/main" val="30577935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85000" lnSpcReduction="20000"/>
          </a:bodyPr>
          <a:lstStyle/>
          <a:p>
            <a:r>
              <a:rPr lang="en-US" dirty="0" smtClean="0"/>
              <a:t>Generate PTIDs</a:t>
            </a:r>
          </a:p>
          <a:p>
            <a:r>
              <a:rPr lang="en-US" dirty="0" smtClean="0"/>
              <a:t>Flow of Visit Folders and </a:t>
            </a:r>
            <a:r>
              <a:rPr lang="en-US" dirty="0" err="1" smtClean="0"/>
              <a:t>eCRFs</a:t>
            </a:r>
            <a:endParaRPr lang="en-US" dirty="0" smtClean="0"/>
          </a:p>
          <a:p>
            <a:r>
              <a:rPr lang="en-US" dirty="0" smtClean="0"/>
              <a:t>Visit Calendar</a:t>
            </a:r>
          </a:p>
          <a:p>
            <a:r>
              <a:rPr lang="en-US" dirty="0" smtClean="0"/>
              <a:t>Add Event</a:t>
            </a:r>
          </a:p>
          <a:p>
            <a:r>
              <a:rPr lang="en-US" dirty="0"/>
              <a:t>Icons in </a:t>
            </a:r>
            <a:r>
              <a:rPr lang="en-US" dirty="0" smtClean="0"/>
              <a:t>RAVE</a:t>
            </a:r>
          </a:p>
          <a:p>
            <a:r>
              <a:rPr lang="en-US" dirty="0" smtClean="0"/>
              <a:t>Entering and editing data</a:t>
            </a:r>
          </a:p>
          <a:p>
            <a:r>
              <a:rPr lang="en-US" dirty="0" smtClean="0"/>
              <a:t>Audit Trail</a:t>
            </a:r>
          </a:p>
          <a:p>
            <a:r>
              <a:rPr lang="en-US" dirty="0" smtClean="0"/>
              <a:t>Log </a:t>
            </a:r>
            <a:r>
              <a:rPr lang="en-US" dirty="0" err="1" smtClean="0"/>
              <a:t>eCRFs</a:t>
            </a:r>
            <a:endParaRPr lang="en-US" dirty="0" smtClean="0"/>
          </a:p>
          <a:p>
            <a:r>
              <a:rPr lang="en-US" dirty="0" smtClean="0"/>
              <a:t>Electronic Sign Off of </a:t>
            </a:r>
            <a:r>
              <a:rPr lang="en-US" dirty="0" err="1" smtClean="0"/>
              <a:t>eCRFs</a:t>
            </a:r>
            <a:r>
              <a:rPr lang="en-US" dirty="0" smtClean="0"/>
              <a:t> </a:t>
            </a:r>
          </a:p>
          <a:p>
            <a:r>
              <a:rPr lang="en-US" dirty="0" smtClean="0"/>
              <a:t>Fun quiz</a:t>
            </a:r>
          </a:p>
          <a:p>
            <a:endParaRPr lang="en-US" dirty="0" smtClean="0"/>
          </a:p>
        </p:txBody>
      </p:sp>
      <p:sp>
        <p:nvSpPr>
          <p:cNvPr id="3" name="Title 2"/>
          <p:cNvSpPr>
            <a:spLocks noGrp="1"/>
          </p:cNvSpPr>
          <p:nvPr>
            <p:ph type="title"/>
          </p:nvPr>
        </p:nvSpPr>
        <p:spPr/>
        <p:txBody>
          <a:bodyPr/>
          <a:lstStyle/>
          <a:p>
            <a:r>
              <a:rPr lang="en-US" dirty="0" smtClean="0"/>
              <a:t>Overview</a:t>
            </a:r>
            <a:endParaRPr lang="en-US" dirty="0"/>
          </a:p>
        </p:txBody>
      </p:sp>
    </p:spTree>
    <p:extLst>
      <p:ext uri="{BB962C8B-B14F-4D97-AF65-F5344CB8AC3E}">
        <p14:creationId xmlns:p14="http://schemas.microsoft.com/office/powerpoint/2010/main" val="79693366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Updating Data</a:t>
            </a:r>
            <a:r>
              <a:rPr lang="en-US" dirty="0" smtClean="0"/>
              <a:t>: All fields may be edited</a:t>
            </a:r>
            <a:endParaRPr lang="en-US" dirty="0"/>
          </a:p>
        </p:txBody>
      </p:sp>
      <p:pic>
        <p:nvPicPr>
          <p:cNvPr id="4" name="Picture 3"/>
          <p:cNvPicPr>
            <a:picLocks noChangeAspect="1"/>
          </p:cNvPicPr>
          <p:nvPr/>
        </p:nvPicPr>
        <p:blipFill>
          <a:blip r:embed="rId2"/>
          <a:stretch>
            <a:fillRect/>
          </a:stretch>
        </p:blipFill>
        <p:spPr>
          <a:xfrm>
            <a:off x="0" y="2476151"/>
            <a:ext cx="12192000" cy="3842386"/>
          </a:xfrm>
          <a:prstGeom prst="rect">
            <a:avLst/>
          </a:prstGeom>
        </p:spPr>
      </p:pic>
      <p:pic>
        <p:nvPicPr>
          <p:cNvPr id="5" name="Picture 4"/>
          <p:cNvPicPr>
            <a:picLocks noChangeAspect="1"/>
          </p:cNvPicPr>
          <p:nvPr/>
        </p:nvPicPr>
        <p:blipFill>
          <a:blip r:embed="rId3"/>
          <a:stretch>
            <a:fillRect/>
          </a:stretch>
        </p:blipFill>
        <p:spPr>
          <a:xfrm>
            <a:off x="8450263" y="4719008"/>
            <a:ext cx="786102" cy="442659"/>
          </a:xfrm>
          <a:prstGeom prst="rect">
            <a:avLst/>
          </a:prstGeom>
        </p:spPr>
      </p:pic>
      <p:sp>
        <p:nvSpPr>
          <p:cNvPr id="6" name="Right Arrow 5"/>
          <p:cNvSpPr>
            <a:spLocks noChangeArrowheads="1"/>
          </p:cNvSpPr>
          <p:nvPr/>
        </p:nvSpPr>
        <p:spPr bwMode="auto">
          <a:xfrm rot="12840608" flipH="1">
            <a:off x="7333398" y="4173590"/>
            <a:ext cx="835513" cy="447508"/>
          </a:xfrm>
          <a:prstGeom prst="rightArrow">
            <a:avLst>
              <a:gd name="adj1" fmla="val 50000"/>
              <a:gd name="adj2" fmla="val 49877"/>
            </a:avLst>
          </a:prstGeom>
          <a:solidFill>
            <a:srgbClr val="C00000"/>
          </a:solidFill>
          <a:ln>
            <a:noFill/>
          </a:ln>
          <a:extLst/>
        </p:spPr>
        <p:txBody>
          <a:bodyPr wrap="none"/>
          <a:lstStyle>
            <a:lvl1pPr>
              <a:lnSpc>
                <a:spcPts val="3600"/>
              </a:lnSpc>
              <a:spcBef>
                <a:spcPct val="20000"/>
              </a:spcBef>
              <a:buClr>
                <a:schemeClr val="bg1"/>
              </a:buClr>
              <a:defRPr sz="2800">
                <a:solidFill>
                  <a:srgbClr val="1C3B61"/>
                </a:solidFill>
                <a:latin typeface="Arial" panose="020B0604020202020204" pitchFamily="34" charset="0"/>
                <a:ea typeface="ヒラギノ角ゴ Pro W3" charset="-128"/>
              </a:defRPr>
            </a:lvl1pPr>
            <a:lvl2pPr marL="742950" indent="-285750">
              <a:spcBef>
                <a:spcPct val="20000"/>
              </a:spcBef>
              <a:buClr>
                <a:schemeClr val="bg1"/>
              </a:buClr>
              <a:buSzPct val="90000"/>
              <a:buFont typeface="Times New Roman" panose="02020603050405020304" pitchFamily="18" charset="0"/>
              <a:buChar char="–"/>
              <a:defRPr sz="2400">
                <a:solidFill>
                  <a:srgbClr val="1C3B61"/>
                </a:solidFill>
                <a:latin typeface="Arial" panose="020B0604020202020204" pitchFamily="34" charset="0"/>
                <a:ea typeface="ヒラギノ角ゴ Pro W3" charset="-128"/>
              </a:defRPr>
            </a:lvl2pPr>
            <a:lvl3pPr marL="1143000" indent="-228600">
              <a:spcBef>
                <a:spcPct val="20000"/>
              </a:spcBef>
              <a:buClr>
                <a:schemeClr val="bg1"/>
              </a:buClr>
              <a:buSzPct val="90000"/>
              <a:buChar char="•"/>
              <a:defRPr sz="2000">
                <a:solidFill>
                  <a:srgbClr val="1C3B61"/>
                </a:solidFill>
                <a:latin typeface="Arial" panose="020B0604020202020204" pitchFamily="34" charset="0"/>
                <a:ea typeface="ヒラギノ角ゴ Pro W3" charset="-128"/>
              </a:defRPr>
            </a:lvl3pPr>
            <a:lvl4pPr marL="1600200" indent="-228600">
              <a:spcBef>
                <a:spcPct val="20000"/>
              </a:spcBef>
              <a:buClr>
                <a:schemeClr val="bg1"/>
              </a:buClr>
              <a:buSzPct val="80000"/>
              <a:buFont typeface="Times New Roman" panose="02020603050405020304" pitchFamily="18" charset="0"/>
              <a:buChar char="–"/>
              <a:defRPr>
                <a:solidFill>
                  <a:srgbClr val="1C3B61"/>
                </a:solidFill>
                <a:latin typeface="Arial" panose="020B0604020202020204" pitchFamily="34" charset="0"/>
                <a:ea typeface="ヒラギノ角ゴ Pro W3" charset="-128"/>
              </a:defRPr>
            </a:lvl4pPr>
            <a:lvl5pPr marL="2057400" indent="-228600">
              <a:spcBef>
                <a:spcPct val="20000"/>
              </a:spcBef>
              <a:buClr>
                <a:schemeClr val="bg1"/>
              </a:buClr>
              <a:buSzPct val="70000"/>
              <a:buChar char="•"/>
              <a:defRPr>
                <a:solidFill>
                  <a:srgbClr val="1C3B61"/>
                </a:solidFill>
                <a:latin typeface="Arial" panose="020B0604020202020204" pitchFamily="34" charset="0"/>
                <a:ea typeface="ヒラギノ角ゴ Pro W3" charset="-128"/>
              </a:defRPr>
            </a:lvl5pPr>
            <a:lvl6pPr marL="2514600" indent="-228600" eaLnBrk="0" fontAlgn="base" hangingPunct="0">
              <a:spcBef>
                <a:spcPct val="20000"/>
              </a:spcBef>
              <a:spcAft>
                <a:spcPct val="0"/>
              </a:spcAft>
              <a:buClr>
                <a:schemeClr val="bg1"/>
              </a:buClr>
              <a:buSzPct val="70000"/>
              <a:buChar char="•"/>
              <a:defRPr>
                <a:solidFill>
                  <a:srgbClr val="1C3B61"/>
                </a:solidFill>
                <a:latin typeface="Arial" panose="020B0604020202020204" pitchFamily="34" charset="0"/>
                <a:ea typeface="ヒラギノ角ゴ Pro W3" charset="-128"/>
              </a:defRPr>
            </a:lvl6pPr>
            <a:lvl7pPr marL="2971800" indent="-228600" eaLnBrk="0" fontAlgn="base" hangingPunct="0">
              <a:spcBef>
                <a:spcPct val="20000"/>
              </a:spcBef>
              <a:spcAft>
                <a:spcPct val="0"/>
              </a:spcAft>
              <a:buClr>
                <a:schemeClr val="bg1"/>
              </a:buClr>
              <a:buSzPct val="70000"/>
              <a:buChar char="•"/>
              <a:defRPr>
                <a:solidFill>
                  <a:srgbClr val="1C3B61"/>
                </a:solidFill>
                <a:latin typeface="Arial" panose="020B0604020202020204" pitchFamily="34" charset="0"/>
                <a:ea typeface="ヒラギノ角ゴ Pro W3" charset="-128"/>
              </a:defRPr>
            </a:lvl7pPr>
            <a:lvl8pPr marL="3429000" indent="-228600" eaLnBrk="0" fontAlgn="base" hangingPunct="0">
              <a:spcBef>
                <a:spcPct val="20000"/>
              </a:spcBef>
              <a:spcAft>
                <a:spcPct val="0"/>
              </a:spcAft>
              <a:buClr>
                <a:schemeClr val="bg1"/>
              </a:buClr>
              <a:buSzPct val="70000"/>
              <a:buChar char="•"/>
              <a:defRPr>
                <a:solidFill>
                  <a:srgbClr val="1C3B61"/>
                </a:solidFill>
                <a:latin typeface="Arial" panose="020B0604020202020204" pitchFamily="34" charset="0"/>
                <a:ea typeface="ヒラギノ角ゴ Pro W3" charset="-128"/>
              </a:defRPr>
            </a:lvl8pPr>
            <a:lvl9pPr marL="3886200" indent="-228600" eaLnBrk="0" fontAlgn="base" hangingPunct="0">
              <a:spcBef>
                <a:spcPct val="20000"/>
              </a:spcBef>
              <a:spcAft>
                <a:spcPct val="0"/>
              </a:spcAft>
              <a:buClr>
                <a:schemeClr val="bg1"/>
              </a:buClr>
              <a:buSzPct val="70000"/>
              <a:buChar char="•"/>
              <a:defRPr>
                <a:solidFill>
                  <a:srgbClr val="1C3B61"/>
                </a:solidFill>
                <a:latin typeface="Arial" panose="020B0604020202020204" pitchFamily="34" charset="0"/>
                <a:ea typeface="ヒラギノ角ゴ Pro W3" charset="-128"/>
              </a:defRPr>
            </a:lvl9pPr>
          </a:lstStyle>
          <a:p>
            <a:pPr eaLnBrk="1" hangingPunct="1">
              <a:lnSpc>
                <a:spcPct val="100000"/>
              </a:lnSpc>
              <a:spcBef>
                <a:spcPct val="0"/>
              </a:spcBef>
              <a:buClrTx/>
            </a:pPr>
            <a:endParaRPr lang="en-US" altLang="en-US" sz="2400">
              <a:solidFill>
                <a:schemeClr val="tx1"/>
              </a:solidFill>
              <a:latin typeface="Times New Roman" panose="02020603050405020304" pitchFamily="18" charset="0"/>
            </a:endParaRPr>
          </a:p>
        </p:txBody>
      </p:sp>
      <p:sp>
        <p:nvSpPr>
          <p:cNvPr id="7" name="Rectangle 6"/>
          <p:cNvSpPr/>
          <p:nvPr/>
        </p:nvSpPr>
        <p:spPr>
          <a:xfrm>
            <a:off x="8483314" y="4700250"/>
            <a:ext cx="311433" cy="419994"/>
          </a:xfrm>
          <a:prstGeom prst="rect">
            <a:avLst/>
          </a:prstGeom>
          <a:noFill/>
          <a:ln w="38100">
            <a:solidFill>
              <a:srgbClr val="C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800" dirty="0">
              <a:latin typeface="Roboto Bold"/>
              <a:cs typeface="Roboto Bold"/>
            </a:endParaRPr>
          </a:p>
        </p:txBody>
      </p:sp>
    </p:spTree>
    <p:extLst>
      <p:ext uri="{BB962C8B-B14F-4D97-AF65-F5344CB8AC3E}">
        <p14:creationId xmlns:p14="http://schemas.microsoft.com/office/powerpoint/2010/main" val="473074566"/>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1127760" y="960438"/>
            <a:ext cx="9946640" cy="944562"/>
          </a:xfrm>
        </p:spPr>
        <p:txBody>
          <a:bodyPr/>
          <a:lstStyle/>
          <a:p>
            <a:r>
              <a:rPr lang="en-US" altLang="en-US" dirty="0">
                <a:ea typeface="ヒラギノ角ゴ Pro W3" charset="-128"/>
                <a:cs typeface="Arial" pitchFamily="34" charset="0"/>
              </a:rPr>
              <a:t>Field Audit Trail </a:t>
            </a:r>
            <a:endParaRPr lang="en-US" dirty="0"/>
          </a:p>
        </p:txBody>
      </p:sp>
      <p:sp>
        <p:nvSpPr>
          <p:cNvPr id="5" name="Content Placeholder 2"/>
          <p:cNvSpPr txBox="1">
            <a:spLocks/>
          </p:cNvSpPr>
          <p:nvPr/>
        </p:nvSpPr>
        <p:spPr>
          <a:xfrm>
            <a:off x="1280160" y="1848523"/>
            <a:ext cx="10424160" cy="1461349"/>
          </a:xfrm>
          <a:prstGeom prst="rect">
            <a:avLst/>
          </a:prstGeom>
        </p:spPr>
        <p:txBody>
          <a:bodyPr>
            <a:noAutofit/>
          </a:bodyPr>
          <a:lstStyle>
            <a:lvl1pPr marL="342900" indent="-342900" algn="l" defTabSz="914400" rtl="0" eaLnBrk="1" latinLnBrk="0" hangingPunct="1">
              <a:spcBef>
                <a:spcPct val="20000"/>
              </a:spcBef>
              <a:buFont typeface="Arial" pitchFamily="34" charset="0"/>
              <a:buChar char="•"/>
              <a:defRPr sz="2800" b="0" kern="1200">
                <a:solidFill>
                  <a:schemeClr val="tx1"/>
                </a:solidFill>
                <a:latin typeface="Arial"/>
                <a:ea typeface="+mn-ea"/>
                <a:cs typeface="Arial"/>
              </a:defRPr>
            </a:lvl1pPr>
            <a:lvl2pPr marL="742950" indent="-285750" algn="l" defTabSz="914400" rtl="0" eaLnBrk="1" latinLnBrk="0" hangingPunct="1">
              <a:spcBef>
                <a:spcPct val="20000"/>
              </a:spcBef>
              <a:buFont typeface="Arial" pitchFamily="34" charset="0"/>
              <a:buChar char="–"/>
              <a:defRPr sz="2400" b="0" kern="1200">
                <a:solidFill>
                  <a:schemeClr val="tx1"/>
                </a:solidFill>
                <a:latin typeface="Arial"/>
                <a:ea typeface="+mn-ea"/>
                <a:cs typeface="Arial"/>
              </a:defRPr>
            </a:lvl2pPr>
            <a:lvl3pPr marL="1143000" indent="-228600" algn="l" defTabSz="914400" rtl="0" eaLnBrk="1" latinLnBrk="0" hangingPunct="1">
              <a:spcBef>
                <a:spcPct val="20000"/>
              </a:spcBef>
              <a:buFont typeface="Arial" pitchFamily="34" charset="0"/>
              <a:buChar char="•"/>
              <a:defRPr sz="2200" b="0" kern="1200">
                <a:solidFill>
                  <a:schemeClr val="tx1"/>
                </a:solidFill>
                <a:latin typeface="Arial"/>
                <a:ea typeface="+mn-ea"/>
                <a:cs typeface="Arial"/>
              </a:defRPr>
            </a:lvl3pPr>
            <a:lvl4pPr marL="1600200" indent="-228600" algn="l" defTabSz="914400" rtl="0" eaLnBrk="1" latinLnBrk="0" hangingPunct="1">
              <a:spcBef>
                <a:spcPct val="20000"/>
              </a:spcBef>
              <a:buFont typeface="Arial" pitchFamily="34" charset="0"/>
              <a:buChar char="–"/>
              <a:defRPr sz="2000" b="0" kern="1200">
                <a:solidFill>
                  <a:schemeClr val="tx1"/>
                </a:solidFill>
                <a:latin typeface="Arial"/>
                <a:ea typeface="+mn-ea"/>
                <a:cs typeface="Arial"/>
              </a:defRPr>
            </a:lvl4pPr>
            <a:lvl5pPr marL="2057400" indent="-228600" algn="l" defTabSz="914400" rtl="0" eaLnBrk="1" latinLnBrk="0" hangingPunct="1">
              <a:spcBef>
                <a:spcPct val="20000"/>
              </a:spcBef>
              <a:buFont typeface="Arial" pitchFamily="34" charset="0"/>
              <a:buChar char="•"/>
              <a:defRPr sz="2000" b="0" kern="1200">
                <a:solidFill>
                  <a:schemeClr val="tx1"/>
                </a:solidFill>
                <a:latin typeface="Arial"/>
                <a:ea typeface="+mn-ea"/>
                <a:cs typeface="Arial"/>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defRPr/>
            </a:pPr>
            <a:r>
              <a:rPr lang="en-US" sz="2400" dirty="0" smtClean="0"/>
              <a:t>All </a:t>
            </a:r>
            <a:r>
              <a:rPr lang="en-US" sz="2400" dirty="0"/>
              <a:t>changes that have been made to a specific item can be viewed via the audit trail</a:t>
            </a:r>
          </a:p>
          <a:p>
            <a:pPr>
              <a:defRPr/>
            </a:pPr>
            <a:r>
              <a:rPr lang="en-US" sz="2400" dirty="0"/>
              <a:t>To access an item’s audit trail, go to the completed form and click the data status icon</a:t>
            </a:r>
            <a:r>
              <a:rPr lang="en-US" sz="1100" dirty="0"/>
              <a:t>.</a:t>
            </a:r>
          </a:p>
          <a:p>
            <a:pPr>
              <a:defRPr/>
            </a:pPr>
            <a:endParaRPr lang="en-US" sz="800" dirty="0"/>
          </a:p>
          <a:p>
            <a:pPr marL="0" indent="0">
              <a:defRPr/>
            </a:pPr>
            <a:endParaRPr lang="en-US" sz="800" dirty="0"/>
          </a:p>
          <a:p>
            <a:pPr marL="685800" lvl="2" indent="0">
              <a:buNone/>
              <a:defRPr/>
            </a:pPr>
            <a:endParaRPr lang="en-US" sz="800" dirty="0"/>
          </a:p>
          <a:p>
            <a:pPr marL="685800" lvl="2" indent="0">
              <a:buNone/>
              <a:defRPr/>
            </a:pPr>
            <a:endParaRPr lang="en-US" sz="800" dirty="0"/>
          </a:p>
          <a:p>
            <a:pPr marL="1028700" lvl="3" indent="0">
              <a:buNone/>
              <a:defRPr/>
            </a:pPr>
            <a:endParaRPr lang="en-US" sz="900" dirty="0"/>
          </a:p>
        </p:txBody>
      </p:sp>
      <p:pic>
        <p:nvPicPr>
          <p:cNvPr id="4" name="Picture 3"/>
          <p:cNvPicPr>
            <a:picLocks noChangeAspect="1"/>
          </p:cNvPicPr>
          <p:nvPr/>
        </p:nvPicPr>
        <p:blipFill>
          <a:blip r:embed="rId2"/>
          <a:stretch>
            <a:fillRect/>
          </a:stretch>
        </p:blipFill>
        <p:spPr>
          <a:xfrm>
            <a:off x="25460" y="3437148"/>
            <a:ext cx="12166540" cy="3420852"/>
          </a:xfrm>
          <a:prstGeom prst="rect">
            <a:avLst/>
          </a:prstGeom>
        </p:spPr>
      </p:pic>
      <p:sp>
        <p:nvSpPr>
          <p:cNvPr id="9" name="Rectangle 8"/>
          <p:cNvSpPr/>
          <p:nvPr/>
        </p:nvSpPr>
        <p:spPr>
          <a:xfrm>
            <a:off x="11185236" y="5469010"/>
            <a:ext cx="304800" cy="405318"/>
          </a:xfrm>
          <a:prstGeom prst="rect">
            <a:avLst/>
          </a:prstGeom>
          <a:noFill/>
          <a:ln w="38100">
            <a:solidFill>
              <a:srgbClr val="C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800" dirty="0">
              <a:latin typeface="Roboto Bold"/>
              <a:cs typeface="Roboto Bold"/>
            </a:endParaRPr>
          </a:p>
        </p:txBody>
      </p:sp>
    </p:spTree>
    <p:extLst>
      <p:ext uri="{BB962C8B-B14F-4D97-AF65-F5344CB8AC3E}">
        <p14:creationId xmlns:p14="http://schemas.microsoft.com/office/powerpoint/2010/main" val="1805153985"/>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altLang="en-US" dirty="0">
                <a:ea typeface="ヒラギノ角ゴ Pro W3" charset="-128"/>
                <a:cs typeface="Arial" pitchFamily="34" charset="0"/>
              </a:rPr>
              <a:t>Field Audit Trail </a:t>
            </a:r>
            <a:endParaRPr lang="en-US" dirty="0"/>
          </a:p>
        </p:txBody>
      </p:sp>
      <p:sp>
        <p:nvSpPr>
          <p:cNvPr id="5" name="Content Placeholder 2"/>
          <p:cNvSpPr txBox="1">
            <a:spLocks/>
          </p:cNvSpPr>
          <p:nvPr/>
        </p:nvSpPr>
        <p:spPr>
          <a:xfrm>
            <a:off x="1219200" y="1771250"/>
            <a:ext cx="9418320" cy="1063389"/>
          </a:xfrm>
          <a:prstGeom prst="rect">
            <a:avLst/>
          </a:prstGeom>
        </p:spPr>
        <p:txBody>
          <a:bodyPr>
            <a:normAutofit/>
          </a:bodyPr>
          <a:lstStyle>
            <a:lvl1pPr marL="342900" indent="-342900" algn="l" defTabSz="914400" rtl="0" eaLnBrk="1" latinLnBrk="0" hangingPunct="1">
              <a:spcBef>
                <a:spcPct val="20000"/>
              </a:spcBef>
              <a:buFont typeface="Arial" pitchFamily="34" charset="0"/>
              <a:buChar char="•"/>
              <a:defRPr sz="2800" b="0" kern="1200">
                <a:solidFill>
                  <a:schemeClr val="tx1"/>
                </a:solidFill>
                <a:latin typeface="Arial"/>
                <a:ea typeface="+mn-ea"/>
                <a:cs typeface="Arial"/>
              </a:defRPr>
            </a:lvl1pPr>
            <a:lvl2pPr marL="742950" indent="-285750" algn="l" defTabSz="914400" rtl="0" eaLnBrk="1" latinLnBrk="0" hangingPunct="1">
              <a:spcBef>
                <a:spcPct val="20000"/>
              </a:spcBef>
              <a:buFont typeface="Arial" pitchFamily="34" charset="0"/>
              <a:buChar char="–"/>
              <a:defRPr sz="2400" b="0" kern="1200">
                <a:solidFill>
                  <a:schemeClr val="tx1"/>
                </a:solidFill>
                <a:latin typeface="Arial"/>
                <a:ea typeface="+mn-ea"/>
                <a:cs typeface="Arial"/>
              </a:defRPr>
            </a:lvl2pPr>
            <a:lvl3pPr marL="1143000" indent="-228600" algn="l" defTabSz="914400" rtl="0" eaLnBrk="1" latinLnBrk="0" hangingPunct="1">
              <a:spcBef>
                <a:spcPct val="20000"/>
              </a:spcBef>
              <a:buFont typeface="Arial" pitchFamily="34" charset="0"/>
              <a:buChar char="•"/>
              <a:defRPr sz="2200" b="0" kern="1200">
                <a:solidFill>
                  <a:schemeClr val="tx1"/>
                </a:solidFill>
                <a:latin typeface="Arial"/>
                <a:ea typeface="+mn-ea"/>
                <a:cs typeface="Arial"/>
              </a:defRPr>
            </a:lvl3pPr>
            <a:lvl4pPr marL="1600200" indent="-228600" algn="l" defTabSz="914400" rtl="0" eaLnBrk="1" latinLnBrk="0" hangingPunct="1">
              <a:spcBef>
                <a:spcPct val="20000"/>
              </a:spcBef>
              <a:buFont typeface="Arial" pitchFamily="34" charset="0"/>
              <a:buChar char="–"/>
              <a:defRPr sz="2000" b="0" kern="1200">
                <a:solidFill>
                  <a:schemeClr val="tx1"/>
                </a:solidFill>
                <a:latin typeface="Arial"/>
                <a:ea typeface="+mn-ea"/>
                <a:cs typeface="Arial"/>
              </a:defRPr>
            </a:lvl4pPr>
            <a:lvl5pPr marL="2057400" indent="-228600" algn="l" defTabSz="914400" rtl="0" eaLnBrk="1" latinLnBrk="0" hangingPunct="1">
              <a:spcBef>
                <a:spcPct val="20000"/>
              </a:spcBef>
              <a:buFont typeface="Arial" pitchFamily="34" charset="0"/>
              <a:buChar char="•"/>
              <a:defRPr sz="2000" b="0" kern="1200">
                <a:solidFill>
                  <a:schemeClr val="tx1"/>
                </a:solidFill>
                <a:latin typeface="Arial"/>
                <a:ea typeface="+mn-ea"/>
                <a:cs typeface="Arial"/>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457200" lvl="1" indent="-457200">
              <a:lnSpc>
                <a:spcPts val="3600"/>
              </a:lnSpc>
              <a:buFont typeface="Arial" panose="020B0604020202020204" pitchFamily="34" charset="0"/>
              <a:buChar char="•"/>
              <a:defRPr/>
            </a:pPr>
            <a:r>
              <a:rPr lang="en-US" sz="2800" dirty="0" smtClean="0">
                <a:latin typeface="+mn-lt"/>
              </a:rPr>
              <a:t>The audit </a:t>
            </a:r>
            <a:r>
              <a:rPr lang="en-US" sz="2800" dirty="0">
                <a:latin typeface="+mn-lt"/>
              </a:rPr>
              <a:t>trail shows each who enters data, responds to queries and has time stamp. </a:t>
            </a:r>
          </a:p>
          <a:p>
            <a:pPr>
              <a:defRPr/>
            </a:pPr>
            <a:endParaRPr lang="en-US" sz="1800" dirty="0"/>
          </a:p>
          <a:p>
            <a:pPr marL="0" indent="0">
              <a:defRPr/>
            </a:pPr>
            <a:endParaRPr lang="en-US" sz="1800" dirty="0"/>
          </a:p>
          <a:p>
            <a:pPr marL="685800" lvl="2" indent="0">
              <a:buNone/>
              <a:defRPr/>
            </a:pPr>
            <a:endParaRPr lang="en-US" sz="1800" dirty="0"/>
          </a:p>
          <a:p>
            <a:pPr marL="685800" lvl="2" indent="0">
              <a:buNone/>
              <a:defRPr/>
            </a:pPr>
            <a:endParaRPr lang="en-US" sz="1800" dirty="0"/>
          </a:p>
          <a:p>
            <a:pPr marL="1028700" lvl="3" indent="0">
              <a:buNone/>
              <a:defRPr/>
            </a:pPr>
            <a:endParaRPr lang="en-US" dirty="0"/>
          </a:p>
        </p:txBody>
      </p:sp>
      <p:pic>
        <p:nvPicPr>
          <p:cNvPr id="4" name="Picture 3"/>
          <p:cNvPicPr>
            <a:picLocks noChangeAspect="1"/>
          </p:cNvPicPr>
          <p:nvPr/>
        </p:nvPicPr>
        <p:blipFill>
          <a:blip r:embed="rId2"/>
          <a:stretch>
            <a:fillRect/>
          </a:stretch>
        </p:blipFill>
        <p:spPr>
          <a:xfrm>
            <a:off x="434108" y="2834639"/>
            <a:ext cx="11453091" cy="3665440"/>
          </a:xfrm>
          <a:prstGeom prst="rect">
            <a:avLst/>
          </a:prstGeom>
        </p:spPr>
      </p:pic>
      <p:sp>
        <p:nvSpPr>
          <p:cNvPr id="7" name="Rectangle 6"/>
          <p:cNvSpPr/>
          <p:nvPr/>
        </p:nvSpPr>
        <p:spPr>
          <a:xfrm>
            <a:off x="554182" y="5135418"/>
            <a:ext cx="11314545" cy="3048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82293945"/>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800" dirty="0"/>
              <a:t>Log eCRFs</a:t>
            </a:r>
          </a:p>
        </p:txBody>
      </p:sp>
      <p:sp>
        <p:nvSpPr>
          <p:cNvPr id="11" name="Text Placeholder 2"/>
          <p:cNvSpPr>
            <a:spLocks noGrp="1"/>
          </p:cNvSpPr>
          <p:nvPr>
            <p:ph idx="4294967295"/>
          </p:nvPr>
        </p:nvSpPr>
        <p:spPr>
          <a:xfrm>
            <a:off x="923026" y="1804149"/>
            <a:ext cx="10291314" cy="4665663"/>
          </a:xfrm>
        </p:spPr>
        <p:txBody>
          <a:bodyPr>
            <a:normAutofit/>
          </a:bodyPr>
          <a:lstStyle/>
          <a:p>
            <a:r>
              <a:rPr lang="en-US" i="1" dirty="0" smtClean="0"/>
              <a:t>Most</a:t>
            </a:r>
            <a:r>
              <a:rPr lang="en-US" dirty="0" smtClean="0"/>
              <a:t> log forms </a:t>
            </a:r>
            <a:r>
              <a:rPr lang="en-US" dirty="0"/>
              <a:t>are </a:t>
            </a:r>
            <a:r>
              <a:rPr lang="en-US" dirty="0" smtClean="0"/>
              <a:t>in “Ongoing </a:t>
            </a:r>
            <a:r>
              <a:rPr lang="en-US" dirty="0"/>
              <a:t>Logs” </a:t>
            </a:r>
            <a:r>
              <a:rPr lang="en-US" dirty="0" smtClean="0"/>
              <a:t>folder as they are not tied to a visit.</a:t>
            </a:r>
            <a:endParaRPr lang="en-US" dirty="0"/>
          </a:p>
          <a:p>
            <a:r>
              <a:rPr lang="en-US" dirty="0"/>
              <a:t>Each </a:t>
            </a:r>
            <a:r>
              <a:rPr lang="en-US" dirty="0" smtClean="0"/>
              <a:t>log </a:t>
            </a:r>
            <a:r>
              <a:rPr lang="en-US" dirty="0"/>
              <a:t>has a Yes/No </a:t>
            </a:r>
            <a:r>
              <a:rPr lang="en-US" dirty="0" err="1" smtClean="0"/>
              <a:t>eCRF</a:t>
            </a:r>
            <a:r>
              <a:rPr lang="en-US" dirty="0" smtClean="0"/>
              <a:t> if ‘Yes’ is indicated the log </a:t>
            </a:r>
            <a:r>
              <a:rPr lang="en-US" dirty="0" err="1" smtClean="0"/>
              <a:t>eCRF</a:t>
            </a:r>
            <a:r>
              <a:rPr lang="en-US" dirty="0" smtClean="0"/>
              <a:t> is created.</a:t>
            </a:r>
            <a:endParaRPr lang="en-US" dirty="0"/>
          </a:p>
        </p:txBody>
      </p:sp>
      <p:pic>
        <p:nvPicPr>
          <p:cNvPr id="4" name="Picture 3"/>
          <p:cNvPicPr>
            <a:picLocks noChangeAspect="1"/>
          </p:cNvPicPr>
          <p:nvPr/>
        </p:nvPicPr>
        <p:blipFill>
          <a:blip r:embed="rId3"/>
          <a:stretch>
            <a:fillRect/>
          </a:stretch>
        </p:blipFill>
        <p:spPr>
          <a:xfrm>
            <a:off x="1960572" y="3965280"/>
            <a:ext cx="2581275" cy="2895600"/>
          </a:xfrm>
          <a:prstGeom prst="rect">
            <a:avLst/>
          </a:prstGeom>
        </p:spPr>
      </p:pic>
      <p:pic>
        <p:nvPicPr>
          <p:cNvPr id="5" name="Picture 4"/>
          <p:cNvPicPr>
            <a:picLocks noChangeAspect="1"/>
          </p:cNvPicPr>
          <p:nvPr/>
        </p:nvPicPr>
        <p:blipFill>
          <a:blip r:embed="rId4"/>
          <a:stretch>
            <a:fillRect/>
          </a:stretch>
        </p:blipFill>
        <p:spPr>
          <a:xfrm>
            <a:off x="7509654" y="3619500"/>
            <a:ext cx="2400300" cy="3238500"/>
          </a:xfrm>
          <a:prstGeom prst="rect">
            <a:avLst/>
          </a:prstGeom>
        </p:spPr>
      </p:pic>
      <p:cxnSp>
        <p:nvCxnSpPr>
          <p:cNvPr id="7" name="Straight Arrow Connector 6"/>
          <p:cNvCxnSpPr/>
          <p:nvPr/>
        </p:nvCxnSpPr>
        <p:spPr>
          <a:xfrm flipV="1">
            <a:off x="4651025" y="4459577"/>
            <a:ext cx="2749451" cy="58534"/>
          </a:xfrm>
          <a:prstGeom prst="straightConnector1">
            <a:avLst/>
          </a:prstGeom>
          <a:ln w="38100">
            <a:solidFill>
              <a:srgbClr val="C00000"/>
            </a:solidFill>
            <a:tailEnd type="triangle"/>
          </a:ln>
        </p:spPr>
        <p:style>
          <a:lnRef idx="1">
            <a:schemeClr val="accent1"/>
          </a:lnRef>
          <a:fillRef idx="0">
            <a:schemeClr val="accent1"/>
          </a:fillRef>
          <a:effectRef idx="0">
            <a:schemeClr val="accent1"/>
          </a:effectRef>
          <a:fontRef idx="minor">
            <a:schemeClr val="tx1"/>
          </a:fontRef>
        </p:style>
      </p:cxnSp>
      <p:sp>
        <p:nvSpPr>
          <p:cNvPr id="13" name="Rectangle 12"/>
          <p:cNvSpPr/>
          <p:nvPr/>
        </p:nvSpPr>
        <p:spPr>
          <a:xfrm>
            <a:off x="2046945" y="4374432"/>
            <a:ext cx="2318021" cy="275210"/>
          </a:xfrm>
          <a:prstGeom prst="rect">
            <a:avLst/>
          </a:prstGeom>
          <a:noFill/>
          <a:ln w="38100">
            <a:solidFill>
              <a:srgbClr val="C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800" dirty="0">
              <a:latin typeface="Roboto Bold"/>
              <a:cs typeface="Roboto Bold"/>
            </a:endParaRPr>
          </a:p>
        </p:txBody>
      </p:sp>
      <p:sp>
        <p:nvSpPr>
          <p:cNvPr id="14" name="Rectangle 13"/>
          <p:cNvSpPr/>
          <p:nvPr/>
        </p:nvSpPr>
        <p:spPr>
          <a:xfrm>
            <a:off x="7550793" y="4042913"/>
            <a:ext cx="2318021" cy="619573"/>
          </a:xfrm>
          <a:prstGeom prst="rect">
            <a:avLst/>
          </a:prstGeom>
          <a:noFill/>
          <a:ln w="38100">
            <a:solidFill>
              <a:srgbClr val="C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800" dirty="0">
              <a:latin typeface="Roboto Bold"/>
              <a:cs typeface="Roboto Bold"/>
            </a:endParaRPr>
          </a:p>
        </p:txBody>
      </p:sp>
    </p:spTree>
    <p:extLst>
      <p:ext uri="{BB962C8B-B14F-4D97-AF65-F5344CB8AC3E}">
        <p14:creationId xmlns:p14="http://schemas.microsoft.com/office/powerpoint/2010/main" val="37282945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800" dirty="0"/>
              <a:t>Log eCRFs</a:t>
            </a:r>
          </a:p>
        </p:txBody>
      </p:sp>
      <p:pic>
        <p:nvPicPr>
          <p:cNvPr id="6" name="Picture 5"/>
          <p:cNvPicPr>
            <a:picLocks noChangeAspect="1"/>
          </p:cNvPicPr>
          <p:nvPr/>
        </p:nvPicPr>
        <p:blipFill>
          <a:blip r:embed="rId3"/>
          <a:stretch>
            <a:fillRect/>
          </a:stretch>
        </p:blipFill>
        <p:spPr>
          <a:xfrm>
            <a:off x="124049" y="2329132"/>
            <a:ext cx="11866428" cy="4112308"/>
          </a:xfrm>
          <a:prstGeom prst="rect">
            <a:avLst/>
          </a:prstGeom>
        </p:spPr>
      </p:pic>
      <p:sp>
        <p:nvSpPr>
          <p:cNvPr id="11" name="Rectangle 10"/>
          <p:cNvSpPr/>
          <p:nvPr/>
        </p:nvSpPr>
        <p:spPr>
          <a:xfrm>
            <a:off x="124049" y="3278156"/>
            <a:ext cx="1948591" cy="633444"/>
          </a:xfrm>
          <a:prstGeom prst="rect">
            <a:avLst/>
          </a:prstGeom>
          <a:noFill/>
          <a:ln w="38100">
            <a:solidFill>
              <a:srgbClr val="C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800" dirty="0">
              <a:latin typeface="Roboto Bold"/>
              <a:cs typeface="Roboto Bold"/>
            </a:endParaRPr>
          </a:p>
        </p:txBody>
      </p:sp>
    </p:spTree>
    <p:extLst>
      <p:ext uri="{BB962C8B-B14F-4D97-AF65-F5344CB8AC3E}">
        <p14:creationId xmlns:p14="http://schemas.microsoft.com/office/powerpoint/2010/main" val="26940487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800" dirty="0"/>
              <a:t>Log eCRFs</a:t>
            </a:r>
          </a:p>
        </p:txBody>
      </p:sp>
      <p:sp>
        <p:nvSpPr>
          <p:cNvPr id="3" name="Text Placeholder 2"/>
          <p:cNvSpPr>
            <a:spLocks noGrp="1"/>
          </p:cNvSpPr>
          <p:nvPr>
            <p:ph idx="4294967295"/>
          </p:nvPr>
        </p:nvSpPr>
        <p:spPr>
          <a:xfrm>
            <a:off x="388188" y="2164080"/>
            <a:ext cx="3980612" cy="4469632"/>
          </a:xfrm>
        </p:spPr>
        <p:txBody>
          <a:bodyPr>
            <a:normAutofit/>
          </a:bodyPr>
          <a:lstStyle/>
          <a:p>
            <a:pPr lvl="1"/>
            <a:r>
              <a:rPr lang="en-US" sz="2800" dirty="0" smtClean="0"/>
              <a:t>Portrait View</a:t>
            </a:r>
          </a:p>
          <a:p>
            <a:pPr marL="457200" lvl="1" indent="0">
              <a:buNone/>
            </a:pPr>
            <a:endParaRPr lang="en-US" sz="2800" dirty="0" smtClean="0"/>
          </a:p>
          <a:p>
            <a:pPr lvl="1"/>
            <a:r>
              <a:rPr lang="en-US" sz="2800" dirty="0" smtClean="0"/>
              <a:t>Once data are entered and saved displayed in “Complete View”</a:t>
            </a:r>
          </a:p>
          <a:p>
            <a:pPr lvl="1"/>
            <a:endParaRPr lang="en-US" sz="2800" dirty="0"/>
          </a:p>
          <a:p>
            <a:pPr marL="0" indent="0">
              <a:buNone/>
            </a:pPr>
            <a:endParaRPr lang="en-US" sz="1600" dirty="0"/>
          </a:p>
          <a:p>
            <a:pPr marL="0" indent="0">
              <a:buNone/>
            </a:pPr>
            <a:r>
              <a:rPr lang="en-US" dirty="0">
                <a:solidFill>
                  <a:schemeClr val="bg1"/>
                </a:solidFill>
              </a:rPr>
              <a:t>Portrait view:  Used to enter data</a:t>
            </a:r>
          </a:p>
          <a:p>
            <a:pPr marL="628650" lvl="1"/>
            <a:endParaRPr lang="en-US" dirty="0"/>
          </a:p>
          <a:p>
            <a:pPr marL="628650" lvl="1"/>
            <a:endParaRPr lang="en-US" dirty="0" smtClean="0"/>
          </a:p>
          <a:p>
            <a:pPr marL="628650" lvl="1"/>
            <a:endParaRPr lang="en-US" dirty="0"/>
          </a:p>
          <a:p>
            <a:pPr marL="628650" lvl="1"/>
            <a:endParaRPr lang="en-US" dirty="0" smtClean="0"/>
          </a:p>
          <a:p>
            <a:pPr marL="628650" lvl="1"/>
            <a:endParaRPr lang="en-US" dirty="0"/>
          </a:p>
          <a:p>
            <a:pPr marL="171450" lvl="1" indent="0">
              <a:buNone/>
            </a:pPr>
            <a:endParaRPr lang="en-US" dirty="0" smtClean="0"/>
          </a:p>
        </p:txBody>
      </p:sp>
      <p:pic>
        <p:nvPicPr>
          <p:cNvPr id="6" name="Picture 5"/>
          <p:cNvPicPr>
            <a:picLocks noChangeAspect="1"/>
          </p:cNvPicPr>
          <p:nvPr/>
        </p:nvPicPr>
        <p:blipFill rotWithShape="1">
          <a:blip r:embed="rId2"/>
          <a:srcRect l="19600" t="-621" r="725" b="1"/>
          <a:stretch/>
        </p:blipFill>
        <p:spPr>
          <a:xfrm>
            <a:off x="4488872" y="1043710"/>
            <a:ext cx="7583055" cy="5846570"/>
          </a:xfrm>
          <a:prstGeom prst="rect">
            <a:avLst/>
          </a:prstGeom>
        </p:spPr>
      </p:pic>
    </p:spTree>
    <p:extLst>
      <p:ext uri="{BB962C8B-B14F-4D97-AF65-F5344CB8AC3E}">
        <p14:creationId xmlns:p14="http://schemas.microsoft.com/office/powerpoint/2010/main" val="24877118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p:txBody>
          <a:bodyPr>
            <a:normAutofit/>
          </a:bodyPr>
          <a:lstStyle/>
          <a:p>
            <a:r>
              <a:rPr lang="en-US" sz="4800" dirty="0"/>
              <a:t>Log </a:t>
            </a:r>
            <a:r>
              <a:rPr lang="en-US" sz="4800" dirty="0" err="1" smtClean="0"/>
              <a:t>eCRFs</a:t>
            </a:r>
            <a:r>
              <a:rPr lang="en-US" sz="4800" dirty="0" smtClean="0"/>
              <a:t>- Complete View</a:t>
            </a:r>
            <a:endParaRPr lang="en-US" sz="4800" dirty="0"/>
          </a:p>
        </p:txBody>
      </p:sp>
      <p:sp>
        <p:nvSpPr>
          <p:cNvPr id="2" name="Text Placeholder 1"/>
          <p:cNvSpPr>
            <a:spLocks noGrp="1"/>
          </p:cNvSpPr>
          <p:nvPr>
            <p:ph idx="4294967295"/>
          </p:nvPr>
        </p:nvSpPr>
        <p:spPr>
          <a:xfrm>
            <a:off x="0" y="1039813"/>
            <a:ext cx="8229600" cy="4665662"/>
          </a:xfrm>
        </p:spPr>
        <p:txBody>
          <a:bodyPr>
            <a:normAutofit/>
          </a:bodyPr>
          <a:lstStyle/>
          <a:p>
            <a:pPr marL="0" indent="0">
              <a:buNone/>
            </a:pPr>
            <a:r>
              <a:rPr lang="en-US" dirty="0" smtClean="0">
                <a:solidFill>
                  <a:schemeClr val="bg1"/>
                </a:solidFill>
              </a:rPr>
              <a:t>Lands</a:t>
            </a:r>
            <a:endParaRPr lang="en-US" dirty="0">
              <a:solidFill>
                <a:schemeClr val="bg1"/>
              </a:solidFill>
            </a:endParaRPr>
          </a:p>
        </p:txBody>
      </p:sp>
      <p:pic>
        <p:nvPicPr>
          <p:cNvPr id="8" name="Picture 7"/>
          <p:cNvPicPr>
            <a:picLocks noChangeAspect="1"/>
          </p:cNvPicPr>
          <p:nvPr/>
        </p:nvPicPr>
        <p:blipFill rotWithShape="1">
          <a:blip r:embed="rId2"/>
          <a:srcRect l="705" t="1219"/>
          <a:stretch/>
        </p:blipFill>
        <p:spPr>
          <a:xfrm>
            <a:off x="0" y="2061712"/>
            <a:ext cx="12156460" cy="4649640"/>
          </a:xfrm>
          <a:prstGeom prst="rect">
            <a:avLst/>
          </a:prstGeom>
        </p:spPr>
      </p:pic>
      <p:sp>
        <p:nvSpPr>
          <p:cNvPr id="18" name="Rectangle 17"/>
          <p:cNvSpPr/>
          <p:nvPr/>
        </p:nvSpPr>
        <p:spPr>
          <a:xfrm>
            <a:off x="0" y="6094327"/>
            <a:ext cx="1259457" cy="228173"/>
          </a:xfrm>
          <a:prstGeom prst="rect">
            <a:avLst/>
          </a:prstGeom>
          <a:noFill/>
          <a:ln w="28575">
            <a:solidFill>
              <a:srgbClr val="C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800" dirty="0">
              <a:latin typeface="Roboto Bold"/>
              <a:cs typeface="Roboto Bold"/>
            </a:endParaRPr>
          </a:p>
        </p:txBody>
      </p:sp>
      <p:sp>
        <p:nvSpPr>
          <p:cNvPr id="19" name="Right Arrow 5"/>
          <p:cNvSpPr>
            <a:spLocks noChangeArrowheads="1"/>
          </p:cNvSpPr>
          <p:nvPr/>
        </p:nvSpPr>
        <p:spPr bwMode="auto">
          <a:xfrm flipH="1">
            <a:off x="1355451" y="5997363"/>
            <a:ext cx="835513" cy="447508"/>
          </a:xfrm>
          <a:prstGeom prst="rightArrow">
            <a:avLst>
              <a:gd name="adj1" fmla="val 50000"/>
              <a:gd name="adj2" fmla="val 49877"/>
            </a:avLst>
          </a:prstGeom>
          <a:solidFill>
            <a:srgbClr val="C00000"/>
          </a:solidFill>
          <a:ln>
            <a:noFill/>
          </a:ln>
          <a:extLst/>
        </p:spPr>
        <p:txBody>
          <a:bodyPr wrap="none"/>
          <a:lstStyle>
            <a:lvl1pPr>
              <a:lnSpc>
                <a:spcPts val="3600"/>
              </a:lnSpc>
              <a:spcBef>
                <a:spcPct val="20000"/>
              </a:spcBef>
              <a:buClr>
                <a:schemeClr val="bg1"/>
              </a:buClr>
              <a:defRPr sz="2800">
                <a:solidFill>
                  <a:srgbClr val="1C3B61"/>
                </a:solidFill>
                <a:latin typeface="Arial" panose="020B0604020202020204" pitchFamily="34" charset="0"/>
                <a:ea typeface="ヒラギノ角ゴ Pro W3" charset="-128"/>
              </a:defRPr>
            </a:lvl1pPr>
            <a:lvl2pPr marL="742950" indent="-285750">
              <a:spcBef>
                <a:spcPct val="20000"/>
              </a:spcBef>
              <a:buClr>
                <a:schemeClr val="bg1"/>
              </a:buClr>
              <a:buSzPct val="90000"/>
              <a:buFont typeface="Times New Roman" panose="02020603050405020304" pitchFamily="18" charset="0"/>
              <a:buChar char="–"/>
              <a:defRPr sz="2400">
                <a:solidFill>
                  <a:srgbClr val="1C3B61"/>
                </a:solidFill>
                <a:latin typeface="Arial" panose="020B0604020202020204" pitchFamily="34" charset="0"/>
                <a:ea typeface="ヒラギノ角ゴ Pro W3" charset="-128"/>
              </a:defRPr>
            </a:lvl2pPr>
            <a:lvl3pPr marL="1143000" indent="-228600">
              <a:spcBef>
                <a:spcPct val="20000"/>
              </a:spcBef>
              <a:buClr>
                <a:schemeClr val="bg1"/>
              </a:buClr>
              <a:buSzPct val="90000"/>
              <a:buChar char="•"/>
              <a:defRPr sz="2000">
                <a:solidFill>
                  <a:srgbClr val="1C3B61"/>
                </a:solidFill>
                <a:latin typeface="Arial" panose="020B0604020202020204" pitchFamily="34" charset="0"/>
                <a:ea typeface="ヒラギノ角ゴ Pro W3" charset="-128"/>
              </a:defRPr>
            </a:lvl3pPr>
            <a:lvl4pPr marL="1600200" indent="-228600">
              <a:spcBef>
                <a:spcPct val="20000"/>
              </a:spcBef>
              <a:buClr>
                <a:schemeClr val="bg1"/>
              </a:buClr>
              <a:buSzPct val="80000"/>
              <a:buFont typeface="Times New Roman" panose="02020603050405020304" pitchFamily="18" charset="0"/>
              <a:buChar char="–"/>
              <a:defRPr>
                <a:solidFill>
                  <a:srgbClr val="1C3B61"/>
                </a:solidFill>
                <a:latin typeface="Arial" panose="020B0604020202020204" pitchFamily="34" charset="0"/>
                <a:ea typeface="ヒラギノ角ゴ Pro W3" charset="-128"/>
              </a:defRPr>
            </a:lvl4pPr>
            <a:lvl5pPr marL="2057400" indent="-228600">
              <a:spcBef>
                <a:spcPct val="20000"/>
              </a:spcBef>
              <a:buClr>
                <a:schemeClr val="bg1"/>
              </a:buClr>
              <a:buSzPct val="70000"/>
              <a:buChar char="•"/>
              <a:defRPr>
                <a:solidFill>
                  <a:srgbClr val="1C3B61"/>
                </a:solidFill>
                <a:latin typeface="Arial" panose="020B0604020202020204" pitchFamily="34" charset="0"/>
                <a:ea typeface="ヒラギノ角ゴ Pro W3" charset="-128"/>
              </a:defRPr>
            </a:lvl5pPr>
            <a:lvl6pPr marL="2514600" indent="-228600" eaLnBrk="0" fontAlgn="base" hangingPunct="0">
              <a:spcBef>
                <a:spcPct val="20000"/>
              </a:spcBef>
              <a:spcAft>
                <a:spcPct val="0"/>
              </a:spcAft>
              <a:buClr>
                <a:schemeClr val="bg1"/>
              </a:buClr>
              <a:buSzPct val="70000"/>
              <a:buChar char="•"/>
              <a:defRPr>
                <a:solidFill>
                  <a:srgbClr val="1C3B61"/>
                </a:solidFill>
                <a:latin typeface="Arial" panose="020B0604020202020204" pitchFamily="34" charset="0"/>
                <a:ea typeface="ヒラギノ角ゴ Pro W3" charset="-128"/>
              </a:defRPr>
            </a:lvl6pPr>
            <a:lvl7pPr marL="2971800" indent="-228600" eaLnBrk="0" fontAlgn="base" hangingPunct="0">
              <a:spcBef>
                <a:spcPct val="20000"/>
              </a:spcBef>
              <a:spcAft>
                <a:spcPct val="0"/>
              </a:spcAft>
              <a:buClr>
                <a:schemeClr val="bg1"/>
              </a:buClr>
              <a:buSzPct val="70000"/>
              <a:buChar char="•"/>
              <a:defRPr>
                <a:solidFill>
                  <a:srgbClr val="1C3B61"/>
                </a:solidFill>
                <a:latin typeface="Arial" panose="020B0604020202020204" pitchFamily="34" charset="0"/>
                <a:ea typeface="ヒラギノ角ゴ Pro W3" charset="-128"/>
              </a:defRPr>
            </a:lvl7pPr>
            <a:lvl8pPr marL="3429000" indent="-228600" eaLnBrk="0" fontAlgn="base" hangingPunct="0">
              <a:spcBef>
                <a:spcPct val="20000"/>
              </a:spcBef>
              <a:spcAft>
                <a:spcPct val="0"/>
              </a:spcAft>
              <a:buClr>
                <a:schemeClr val="bg1"/>
              </a:buClr>
              <a:buSzPct val="70000"/>
              <a:buChar char="•"/>
              <a:defRPr>
                <a:solidFill>
                  <a:srgbClr val="1C3B61"/>
                </a:solidFill>
                <a:latin typeface="Arial" panose="020B0604020202020204" pitchFamily="34" charset="0"/>
                <a:ea typeface="ヒラギノ角ゴ Pro W3" charset="-128"/>
              </a:defRPr>
            </a:lvl8pPr>
            <a:lvl9pPr marL="3886200" indent="-228600" eaLnBrk="0" fontAlgn="base" hangingPunct="0">
              <a:spcBef>
                <a:spcPct val="20000"/>
              </a:spcBef>
              <a:spcAft>
                <a:spcPct val="0"/>
              </a:spcAft>
              <a:buClr>
                <a:schemeClr val="bg1"/>
              </a:buClr>
              <a:buSzPct val="70000"/>
              <a:buChar char="•"/>
              <a:defRPr>
                <a:solidFill>
                  <a:srgbClr val="1C3B61"/>
                </a:solidFill>
                <a:latin typeface="Arial" panose="020B0604020202020204" pitchFamily="34" charset="0"/>
                <a:ea typeface="ヒラギノ角ゴ Pro W3" charset="-128"/>
              </a:defRPr>
            </a:lvl9pPr>
          </a:lstStyle>
          <a:p>
            <a:pPr eaLnBrk="1" hangingPunct="1">
              <a:lnSpc>
                <a:spcPct val="100000"/>
              </a:lnSpc>
              <a:spcBef>
                <a:spcPct val="0"/>
              </a:spcBef>
              <a:buClrTx/>
            </a:pPr>
            <a:endParaRPr lang="en-US" altLang="en-US" sz="2400">
              <a:solidFill>
                <a:schemeClr val="tx1"/>
              </a:solidFill>
              <a:latin typeface="Times New Roman" panose="02020603050405020304" pitchFamily="18" charset="0"/>
            </a:endParaRPr>
          </a:p>
        </p:txBody>
      </p:sp>
    </p:spTree>
    <p:extLst>
      <p:ext uri="{BB962C8B-B14F-4D97-AF65-F5344CB8AC3E}">
        <p14:creationId xmlns:p14="http://schemas.microsoft.com/office/powerpoint/2010/main" val="23041400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800" dirty="0"/>
              <a:t>Inactivating </a:t>
            </a:r>
            <a:r>
              <a:rPr lang="en-US" sz="4800" dirty="0" smtClean="0"/>
              <a:t>Log Lines</a:t>
            </a:r>
            <a:endParaRPr lang="en-US" sz="4800" dirty="0"/>
          </a:p>
        </p:txBody>
      </p:sp>
      <p:sp>
        <p:nvSpPr>
          <p:cNvPr id="3" name="Text Placeholder 2"/>
          <p:cNvSpPr>
            <a:spLocks noGrp="1"/>
          </p:cNvSpPr>
          <p:nvPr>
            <p:ph idx="4294967295"/>
          </p:nvPr>
        </p:nvSpPr>
        <p:spPr>
          <a:xfrm>
            <a:off x="957532" y="2235199"/>
            <a:ext cx="10213675" cy="2949275"/>
          </a:xfrm>
        </p:spPr>
        <p:txBody>
          <a:bodyPr>
            <a:normAutofit/>
          </a:bodyPr>
          <a:lstStyle/>
          <a:p>
            <a:r>
              <a:rPr lang="en-US" dirty="0"/>
              <a:t>If a </a:t>
            </a:r>
            <a:r>
              <a:rPr lang="en-US" dirty="0" smtClean="0"/>
              <a:t>logline </a:t>
            </a:r>
            <a:r>
              <a:rPr lang="en-US" dirty="0"/>
              <a:t>was entered in error, </a:t>
            </a:r>
            <a:r>
              <a:rPr lang="en-US" dirty="0" smtClean="0"/>
              <a:t>the entry can be inactivated. </a:t>
            </a:r>
            <a:endParaRPr lang="en-US" dirty="0"/>
          </a:p>
          <a:p>
            <a:r>
              <a:rPr lang="en-US" dirty="0" smtClean="0"/>
              <a:t>When this occurs the data is not included in the analysis.</a:t>
            </a:r>
          </a:p>
          <a:p>
            <a:r>
              <a:rPr lang="en-US" dirty="0" smtClean="0"/>
              <a:t>This data cannot be “edited” by the user.</a:t>
            </a:r>
          </a:p>
          <a:p>
            <a:r>
              <a:rPr lang="en-US" dirty="0" smtClean="0"/>
              <a:t>To inactivate, click on the “Inactivate” link and select appropriate log.</a:t>
            </a:r>
          </a:p>
          <a:p>
            <a:endParaRPr lang="en-US" sz="2600" dirty="0"/>
          </a:p>
          <a:p>
            <a:endParaRPr lang="en-US" sz="2600" dirty="0"/>
          </a:p>
          <a:p>
            <a:endParaRPr lang="en-US" sz="2600" dirty="0"/>
          </a:p>
          <a:p>
            <a:endParaRPr lang="en-US" sz="2600" dirty="0"/>
          </a:p>
          <a:p>
            <a:endParaRPr lang="en-US" dirty="0"/>
          </a:p>
        </p:txBody>
      </p:sp>
    </p:spTree>
    <p:extLst>
      <p:ext uri="{BB962C8B-B14F-4D97-AF65-F5344CB8AC3E}">
        <p14:creationId xmlns:p14="http://schemas.microsoft.com/office/powerpoint/2010/main" val="6362439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Inactivating Log Lines</a:t>
            </a:r>
          </a:p>
        </p:txBody>
      </p:sp>
      <p:pic>
        <p:nvPicPr>
          <p:cNvPr id="4" name="Picture 3"/>
          <p:cNvPicPr>
            <a:picLocks noChangeAspect="1"/>
          </p:cNvPicPr>
          <p:nvPr/>
        </p:nvPicPr>
        <p:blipFill rotWithShape="1">
          <a:blip r:embed="rId2"/>
          <a:srcRect l="-956" t="10559" r="9" b="8292"/>
          <a:stretch/>
        </p:blipFill>
        <p:spPr>
          <a:xfrm>
            <a:off x="-60960" y="1798320"/>
            <a:ext cx="12263120" cy="4856480"/>
          </a:xfrm>
          <a:prstGeom prst="rect">
            <a:avLst/>
          </a:prstGeom>
        </p:spPr>
      </p:pic>
      <p:sp>
        <p:nvSpPr>
          <p:cNvPr id="5" name="Rounded Rectangle 4"/>
          <p:cNvSpPr/>
          <p:nvPr/>
        </p:nvSpPr>
        <p:spPr>
          <a:xfrm>
            <a:off x="1366979" y="6433413"/>
            <a:ext cx="694734" cy="212253"/>
          </a:xfrm>
          <a:prstGeom prst="roundRect">
            <a:avLst/>
          </a:prstGeom>
          <a:noFill/>
          <a:ln w="38100">
            <a:solidFill>
              <a:srgbClr val="C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800" dirty="0">
              <a:latin typeface="Roboto Bold"/>
              <a:cs typeface="Roboto Bold"/>
            </a:endParaRPr>
          </a:p>
        </p:txBody>
      </p:sp>
      <p:sp>
        <p:nvSpPr>
          <p:cNvPr id="7" name="Right Arrow 5"/>
          <p:cNvSpPr>
            <a:spLocks noChangeArrowheads="1"/>
          </p:cNvSpPr>
          <p:nvPr/>
        </p:nvSpPr>
        <p:spPr bwMode="auto">
          <a:xfrm flipH="1">
            <a:off x="2353383" y="6338444"/>
            <a:ext cx="835513" cy="447508"/>
          </a:xfrm>
          <a:prstGeom prst="rightArrow">
            <a:avLst>
              <a:gd name="adj1" fmla="val 50000"/>
              <a:gd name="adj2" fmla="val 49877"/>
            </a:avLst>
          </a:prstGeom>
          <a:solidFill>
            <a:srgbClr val="C00000"/>
          </a:solidFill>
          <a:ln>
            <a:noFill/>
          </a:ln>
          <a:extLst/>
        </p:spPr>
        <p:txBody>
          <a:bodyPr wrap="none"/>
          <a:lstStyle>
            <a:lvl1pPr>
              <a:lnSpc>
                <a:spcPts val="3600"/>
              </a:lnSpc>
              <a:spcBef>
                <a:spcPct val="20000"/>
              </a:spcBef>
              <a:buClr>
                <a:schemeClr val="bg1"/>
              </a:buClr>
              <a:defRPr sz="2800">
                <a:solidFill>
                  <a:srgbClr val="1C3B61"/>
                </a:solidFill>
                <a:latin typeface="Arial" panose="020B0604020202020204" pitchFamily="34" charset="0"/>
                <a:ea typeface="ヒラギノ角ゴ Pro W3" charset="-128"/>
              </a:defRPr>
            </a:lvl1pPr>
            <a:lvl2pPr marL="742950" indent="-285750">
              <a:spcBef>
                <a:spcPct val="20000"/>
              </a:spcBef>
              <a:buClr>
                <a:schemeClr val="bg1"/>
              </a:buClr>
              <a:buSzPct val="90000"/>
              <a:buFont typeface="Times New Roman" panose="02020603050405020304" pitchFamily="18" charset="0"/>
              <a:buChar char="–"/>
              <a:defRPr sz="2400">
                <a:solidFill>
                  <a:srgbClr val="1C3B61"/>
                </a:solidFill>
                <a:latin typeface="Arial" panose="020B0604020202020204" pitchFamily="34" charset="0"/>
                <a:ea typeface="ヒラギノ角ゴ Pro W3" charset="-128"/>
              </a:defRPr>
            </a:lvl2pPr>
            <a:lvl3pPr marL="1143000" indent="-228600">
              <a:spcBef>
                <a:spcPct val="20000"/>
              </a:spcBef>
              <a:buClr>
                <a:schemeClr val="bg1"/>
              </a:buClr>
              <a:buSzPct val="90000"/>
              <a:buChar char="•"/>
              <a:defRPr sz="2000">
                <a:solidFill>
                  <a:srgbClr val="1C3B61"/>
                </a:solidFill>
                <a:latin typeface="Arial" panose="020B0604020202020204" pitchFamily="34" charset="0"/>
                <a:ea typeface="ヒラギノ角ゴ Pro W3" charset="-128"/>
              </a:defRPr>
            </a:lvl3pPr>
            <a:lvl4pPr marL="1600200" indent="-228600">
              <a:spcBef>
                <a:spcPct val="20000"/>
              </a:spcBef>
              <a:buClr>
                <a:schemeClr val="bg1"/>
              </a:buClr>
              <a:buSzPct val="80000"/>
              <a:buFont typeface="Times New Roman" panose="02020603050405020304" pitchFamily="18" charset="0"/>
              <a:buChar char="–"/>
              <a:defRPr>
                <a:solidFill>
                  <a:srgbClr val="1C3B61"/>
                </a:solidFill>
                <a:latin typeface="Arial" panose="020B0604020202020204" pitchFamily="34" charset="0"/>
                <a:ea typeface="ヒラギノ角ゴ Pro W3" charset="-128"/>
              </a:defRPr>
            </a:lvl4pPr>
            <a:lvl5pPr marL="2057400" indent="-228600">
              <a:spcBef>
                <a:spcPct val="20000"/>
              </a:spcBef>
              <a:buClr>
                <a:schemeClr val="bg1"/>
              </a:buClr>
              <a:buSzPct val="70000"/>
              <a:buChar char="•"/>
              <a:defRPr>
                <a:solidFill>
                  <a:srgbClr val="1C3B61"/>
                </a:solidFill>
                <a:latin typeface="Arial" panose="020B0604020202020204" pitchFamily="34" charset="0"/>
                <a:ea typeface="ヒラギノ角ゴ Pro W3" charset="-128"/>
              </a:defRPr>
            </a:lvl5pPr>
            <a:lvl6pPr marL="2514600" indent="-228600" eaLnBrk="0" fontAlgn="base" hangingPunct="0">
              <a:spcBef>
                <a:spcPct val="20000"/>
              </a:spcBef>
              <a:spcAft>
                <a:spcPct val="0"/>
              </a:spcAft>
              <a:buClr>
                <a:schemeClr val="bg1"/>
              </a:buClr>
              <a:buSzPct val="70000"/>
              <a:buChar char="•"/>
              <a:defRPr>
                <a:solidFill>
                  <a:srgbClr val="1C3B61"/>
                </a:solidFill>
                <a:latin typeface="Arial" panose="020B0604020202020204" pitchFamily="34" charset="0"/>
                <a:ea typeface="ヒラギノ角ゴ Pro W3" charset="-128"/>
              </a:defRPr>
            </a:lvl6pPr>
            <a:lvl7pPr marL="2971800" indent="-228600" eaLnBrk="0" fontAlgn="base" hangingPunct="0">
              <a:spcBef>
                <a:spcPct val="20000"/>
              </a:spcBef>
              <a:spcAft>
                <a:spcPct val="0"/>
              </a:spcAft>
              <a:buClr>
                <a:schemeClr val="bg1"/>
              </a:buClr>
              <a:buSzPct val="70000"/>
              <a:buChar char="•"/>
              <a:defRPr>
                <a:solidFill>
                  <a:srgbClr val="1C3B61"/>
                </a:solidFill>
                <a:latin typeface="Arial" panose="020B0604020202020204" pitchFamily="34" charset="0"/>
                <a:ea typeface="ヒラギノ角ゴ Pro W3" charset="-128"/>
              </a:defRPr>
            </a:lvl7pPr>
            <a:lvl8pPr marL="3429000" indent="-228600" eaLnBrk="0" fontAlgn="base" hangingPunct="0">
              <a:spcBef>
                <a:spcPct val="20000"/>
              </a:spcBef>
              <a:spcAft>
                <a:spcPct val="0"/>
              </a:spcAft>
              <a:buClr>
                <a:schemeClr val="bg1"/>
              </a:buClr>
              <a:buSzPct val="70000"/>
              <a:buChar char="•"/>
              <a:defRPr>
                <a:solidFill>
                  <a:srgbClr val="1C3B61"/>
                </a:solidFill>
                <a:latin typeface="Arial" panose="020B0604020202020204" pitchFamily="34" charset="0"/>
                <a:ea typeface="ヒラギノ角ゴ Pro W3" charset="-128"/>
              </a:defRPr>
            </a:lvl8pPr>
            <a:lvl9pPr marL="3886200" indent="-228600" eaLnBrk="0" fontAlgn="base" hangingPunct="0">
              <a:spcBef>
                <a:spcPct val="20000"/>
              </a:spcBef>
              <a:spcAft>
                <a:spcPct val="0"/>
              </a:spcAft>
              <a:buClr>
                <a:schemeClr val="bg1"/>
              </a:buClr>
              <a:buSzPct val="70000"/>
              <a:buChar char="•"/>
              <a:defRPr>
                <a:solidFill>
                  <a:srgbClr val="1C3B61"/>
                </a:solidFill>
                <a:latin typeface="Arial" panose="020B0604020202020204" pitchFamily="34" charset="0"/>
                <a:ea typeface="ヒラギノ角ゴ Pro W3" charset="-128"/>
              </a:defRPr>
            </a:lvl9pPr>
          </a:lstStyle>
          <a:p>
            <a:pPr eaLnBrk="1" hangingPunct="1">
              <a:lnSpc>
                <a:spcPct val="100000"/>
              </a:lnSpc>
              <a:spcBef>
                <a:spcPct val="0"/>
              </a:spcBef>
              <a:buClrTx/>
            </a:pPr>
            <a:endParaRPr lang="en-US" altLang="en-US" sz="2400">
              <a:solidFill>
                <a:schemeClr val="tx1"/>
              </a:solidFill>
              <a:latin typeface="Times New Roman" panose="02020603050405020304" pitchFamily="18" charset="0"/>
            </a:endParaRPr>
          </a:p>
        </p:txBody>
      </p:sp>
    </p:spTree>
    <p:extLst>
      <p:ext uri="{BB962C8B-B14F-4D97-AF65-F5344CB8AC3E}">
        <p14:creationId xmlns:p14="http://schemas.microsoft.com/office/powerpoint/2010/main" val="2661254798"/>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Inactivating Log Lines</a:t>
            </a:r>
          </a:p>
        </p:txBody>
      </p:sp>
      <p:pic>
        <p:nvPicPr>
          <p:cNvPr id="4" name="Picture 3"/>
          <p:cNvPicPr>
            <a:picLocks noChangeAspect="1"/>
          </p:cNvPicPr>
          <p:nvPr/>
        </p:nvPicPr>
        <p:blipFill>
          <a:blip r:embed="rId2"/>
          <a:stretch>
            <a:fillRect/>
          </a:stretch>
        </p:blipFill>
        <p:spPr>
          <a:xfrm>
            <a:off x="42188" y="1708031"/>
            <a:ext cx="12107623" cy="5037826"/>
          </a:xfrm>
          <a:prstGeom prst="rect">
            <a:avLst/>
          </a:prstGeom>
        </p:spPr>
      </p:pic>
      <p:sp>
        <p:nvSpPr>
          <p:cNvPr id="5" name="Rounded Rectangle 4"/>
          <p:cNvSpPr/>
          <p:nvPr/>
        </p:nvSpPr>
        <p:spPr>
          <a:xfrm>
            <a:off x="162560" y="6307369"/>
            <a:ext cx="4683760" cy="438488"/>
          </a:xfrm>
          <a:prstGeom prst="roundRect">
            <a:avLst/>
          </a:prstGeom>
          <a:noFill/>
          <a:ln w="38100">
            <a:solidFill>
              <a:srgbClr val="C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800" dirty="0">
              <a:latin typeface="Roboto Bold"/>
              <a:cs typeface="Roboto Bold"/>
            </a:endParaRPr>
          </a:p>
        </p:txBody>
      </p:sp>
    </p:spTree>
    <p:extLst>
      <p:ext uri="{BB962C8B-B14F-4D97-AF65-F5344CB8AC3E}">
        <p14:creationId xmlns:p14="http://schemas.microsoft.com/office/powerpoint/2010/main" val="161943006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endParaRPr lang="en-US" dirty="0"/>
          </a:p>
        </p:txBody>
      </p:sp>
      <p:sp>
        <p:nvSpPr>
          <p:cNvPr id="3" name="Title 2"/>
          <p:cNvSpPr>
            <a:spLocks noGrp="1"/>
          </p:cNvSpPr>
          <p:nvPr>
            <p:ph type="title"/>
          </p:nvPr>
        </p:nvSpPr>
        <p:spPr/>
        <p:txBody>
          <a:bodyPr/>
          <a:lstStyle/>
          <a:p>
            <a:r>
              <a:rPr lang="en-US" dirty="0" smtClean="0"/>
              <a:t>Navigate to HPTN 084 Database</a:t>
            </a:r>
            <a:endParaRPr lang="en-US" dirty="0"/>
          </a:p>
        </p:txBody>
      </p:sp>
      <p:pic>
        <p:nvPicPr>
          <p:cNvPr id="4" name="Picture 3"/>
          <p:cNvPicPr/>
          <p:nvPr/>
        </p:nvPicPr>
        <p:blipFill rotWithShape="1">
          <a:blip r:embed="rId2"/>
          <a:srcRect b="11468"/>
          <a:stretch/>
        </p:blipFill>
        <p:spPr>
          <a:xfrm>
            <a:off x="443344" y="2133600"/>
            <a:ext cx="11194473" cy="4507345"/>
          </a:xfrm>
          <a:prstGeom prst="rect">
            <a:avLst/>
          </a:prstGeom>
        </p:spPr>
      </p:pic>
      <p:sp>
        <p:nvSpPr>
          <p:cNvPr id="6" name="Rectangle 5"/>
          <p:cNvSpPr/>
          <p:nvPr/>
        </p:nvSpPr>
        <p:spPr>
          <a:xfrm>
            <a:off x="3311236" y="5285902"/>
            <a:ext cx="1062178" cy="302098"/>
          </a:xfrm>
          <a:prstGeom prst="rect">
            <a:avLst/>
          </a:prstGeom>
          <a:noFill/>
          <a:ln w="285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C00000"/>
              </a:solidFill>
            </a:endParaRPr>
          </a:p>
        </p:txBody>
      </p:sp>
      <p:sp>
        <p:nvSpPr>
          <p:cNvPr id="7" name="Rectangle 6"/>
          <p:cNvSpPr/>
          <p:nvPr/>
        </p:nvSpPr>
        <p:spPr>
          <a:xfrm>
            <a:off x="4405742" y="5310909"/>
            <a:ext cx="942109" cy="277091"/>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ight Arrow 5"/>
          <p:cNvSpPr>
            <a:spLocks noChangeArrowheads="1"/>
          </p:cNvSpPr>
          <p:nvPr/>
        </p:nvSpPr>
        <p:spPr bwMode="auto">
          <a:xfrm rot="13795613" flipH="1">
            <a:off x="2381880" y="4569383"/>
            <a:ext cx="897316" cy="637858"/>
          </a:xfrm>
          <a:prstGeom prst="rightArrow">
            <a:avLst>
              <a:gd name="adj1" fmla="val 50000"/>
              <a:gd name="adj2" fmla="val 49877"/>
            </a:avLst>
          </a:prstGeom>
          <a:solidFill>
            <a:srgbClr val="C00000"/>
          </a:solidFill>
          <a:ln>
            <a:noFill/>
          </a:ln>
          <a:extLst/>
        </p:spPr>
        <p:txBody>
          <a:bodyPr wrap="none"/>
          <a:lstStyle>
            <a:lvl1pPr>
              <a:lnSpc>
                <a:spcPts val="3600"/>
              </a:lnSpc>
              <a:spcBef>
                <a:spcPct val="20000"/>
              </a:spcBef>
              <a:buClr>
                <a:schemeClr val="bg1"/>
              </a:buClr>
              <a:defRPr sz="2800">
                <a:solidFill>
                  <a:srgbClr val="1C3B61"/>
                </a:solidFill>
                <a:latin typeface="Arial" panose="020B0604020202020204" pitchFamily="34" charset="0"/>
                <a:ea typeface="ヒラギノ角ゴ Pro W3" charset="-128"/>
              </a:defRPr>
            </a:lvl1pPr>
            <a:lvl2pPr marL="742950" indent="-285750">
              <a:spcBef>
                <a:spcPct val="20000"/>
              </a:spcBef>
              <a:buClr>
                <a:schemeClr val="bg1"/>
              </a:buClr>
              <a:buSzPct val="90000"/>
              <a:buFont typeface="Times New Roman" panose="02020603050405020304" pitchFamily="18" charset="0"/>
              <a:buChar char="–"/>
              <a:defRPr sz="2400">
                <a:solidFill>
                  <a:srgbClr val="1C3B61"/>
                </a:solidFill>
                <a:latin typeface="Arial" panose="020B0604020202020204" pitchFamily="34" charset="0"/>
                <a:ea typeface="ヒラギノ角ゴ Pro W3" charset="-128"/>
              </a:defRPr>
            </a:lvl2pPr>
            <a:lvl3pPr marL="1143000" indent="-228600">
              <a:spcBef>
                <a:spcPct val="20000"/>
              </a:spcBef>
              <a:buClr>
                <a:schemeClr val="bg1"/>
              </a:buClr>
              <a:buSzPct val="90000"/>
              <a:buChar char="•"/>
              <a:defRPr sz="2000">
                <a:solidFill>
                  <a:srgbClr val="1C3B61"/>
                </a:solidFill>
                <a:latin typeface="Arial" panose="020B0604020202020204" pitchFamily="34" charset="0"/>
                <a:ea typeface="ヒラギノ角ゴ Pro W3" charset="-128"/>
              </a:defRPr>
            </a:lvl3pPr>
            <a:lvl4pPr marL="1600200" indent="-228600">
              <a:spcBef>
                <a:spcPct val="20000"/>
              </a:spcBef>
              <a:buClr>
                <a:schemeClr val="bg1"/>
              </a:buClr>
              <a:buSzPct val="80000"/>
              <a:buFont typeface="Times New Roman" panose="02020603050405020304" pitchFamily="18" charset="0"/>
              <a:buChar char="–"/>
              <a:defRPr>
                <a:solidFill>
                  <a:srgbClr val="1C3B61"/>
                </a:solidFill>
                <a:latin typeface="Arial" panose="020B0604020202020204" pitchFamily="34" charset="0"/>
                <a:ea typeface="ヒラギノ角ゴ Pro W3" charset="-128"/>
              </a:defRPr>
            </a:lvl4pPr>
            <a:lvl5pPr marL="2057400" indent="-228600">
              <a:spcBef>
                <a:spcPct val="20000"/>
              </a:spcBef>
              <a:buClr>
                <a:schemeClr val="bg1"/>
              </a:buClr>
              <a:buSzPct val="70000"/>
              <a:buChar char="•"/>
              <a:defRPr>
                <a:solidFill>
                  <a:srgbClr val="1C3B61"/>
                </a:solidFill>
                <a:latin typeface="Arial" panose="020B0604020202020204" pitchFamily="34" charset="0"/>
                <a:ea typeface="ヒラギノ角ゴ Pro W3" charset="-128"/>
              </a:defRPr>
            </a:lvl5pPr>
            <a:lvl6pPr marL="2514600" indent="-228600" eaLnBrk="0" fontAlgn="base" hangingPunct="0">
              <a:spcBef>
                <a:spcPct val="20000"/>
              </a:spcBef>
              <a:spcAft>
                <a:spcPct val="0"/>
              </a:spcAft>
              <a:buClr>
                <a:schemeClr val="bg1"/>
              </a:buClr>
              <a:buSzPct val="70000"/>
              <a:buChar char="•"/>
              <a:defRPr>
                <a:solidFill>
                  <a:srgbClr val="1C3B61"/>
                </a:solidFill>
                <a:latin typeface="Arial" panose="020B0604020202020204" pitchFamily="34" charset="0"/>
                <a:ea typeface="ヒラギノ角ゴ Pro W3" charset="-128"/>
              </a:defRPr>
            </a:lvl6pPr>
            <a:lvl7pPr marL="2971800" indent="-228600" eaLnBrk="0" fontAlgn="base" hangingPunct="0">
              <a:spcBef>
                <a:spcPct val="20000"/>
              </a:spcBef>
              <a:spcAft>
                <a:spcPct val="0"/>
              </a:spcAft>
              <a:buClr>
                <a:schemeClr val="bg1"/>
              </a:buClr>
              <a:buSzPct val="70000"/>
              <a:buChar char="•"/>
              <a:defRPr>
                <a:solidFill>
                  <a:srgbClr val="1C3B61"/>
                </a:solidFill>
                <a:latin typeface="Arial" panose="020B0604020202020204" pitchFamily="34" charset="0"/>
                <a:ea typeface="ヒラギノ角ゴ Pro W3" charset="-128"/>
              </a:defRPr>
            </a:lvl7pPr>
            <a:lvl8pPr marL="3429000" indent="-228600" eaLnBrk="0" fontAlgn="base" hangingPunct="0">
              <a:spcBef>
                <a:spcPct val="20000"/>
              </a:spcBef>
              <a:spcAft>
                <a:spcPct val="0"/>
              </a:spcAft>
              <a:buClr>
                <a:schemeClr val="bg1"/>
              </a:buClr>
              <a:buSzPct val="70000"/>
              <a:buChar char="•"/>
              <a:defRPr>
                <a:solidFill>
                  <a:srgbClr val="1C3B61"/>
                </a:solidFill>
                <a:latin typeface="Arial" panose="020B0604020202020204" pitchFamily="34" charset="0"/>
                <a:ea typeface="ヒラギノ角ゴ Pro W3" charset="-128"/>
              </a:defRPr>
            </a:lvl8pPr>
            <a:lvl9pPr marL="3886200" indent="-228600" eaLnBrk="0" fontAlgn="base" hangingPunct="0">
              <a:spcBef>
                <a:spcPct val="20000"/>
              </a:spcBef>
              <a:spcAft>
                <a:spcPct val="0"/>
              </a:spcAft>
              <a:buClr>
                <a:schemeClr val="bg1"/>
              </a:buClr>
              <a:buSzPct val="70000"/>
              <a:buChar char="•"/>
              <a:defRPr>
                <a:solidFill>
                  <a:srgbClr val="1C3B61"/>
                </a:solidFill>
                <a:latin typeface="Arial" panose="020B0604020202020204" pitchFamily="34" charset="0"/>
                <a:ea typeface="ヒラギノ角ゴ Pro W3" charset="-128"/>
              </a:defRPr>
            </a:lvl9pPr>
          </a:lstStyle>
          <a:p>
            <a:pPr eaLnBrk="1" hangingPunct="1">
              <a:lnSpc>
                <a:spcPct val="100000"/>
              </a:lnSpc>
              <a:spcBef>
                <a:spcPct val="0"/>
              </a:spcBef>
              <a:buClrTx/>
            </a:pPr>
            <a:endParaRPr lang="en-US" altLang="en-US" sz="2400">
              <a:solidFill>
                <a:schemeClr val="tx1"/>
              </a:solidFill>
              <a:latin typeface="Times New Roman" panose="02020603050405020304" pitchFamily="18" charset="0"/>
            </a:endParaRPr>
          </a:p>
        </p:txBody>
      </p:sp>
    </p:spTree>
    <p:extLst>
      <p:ext uri="{BB962C8B-B14F-4D97-AF65-F5344CB8AC3E}">
        <p14:creationId xmlns:p14="http://schemas.microsoft.com/office/powerpoint/2010/main" val="1058609268"/>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Inactivating Log Lines</a:t>
            </a:r>
          </a:p>
        </p:txBody>
      </p:sp>
      <p:pic>
        <p:nvPicPr>
          <p:cNvPr id="4" name="Picture 3"/>
          <p:cNvPicPr>
            <a:picLocks noChangeAspect="1"/>
          </p:cNvPicPr>
          <p:nvPr/>
        </p:nvPicPr>
        <p:blipFill>
          <a:blip r:embed="rId2"/>
          <a:stretch>
            <a:fillRect/>
          </a:stretch>
        </p:blipFill>
        <p:spPr>
          <a:xfrm>
            <a:off x="30480" y="1663524"/>
            <a:ext cx="12128740" cy="5135164"/>
          </a:xfrm>
          <a:prstGeom prst="rect">
            <a:avLst/>
          </a:prstGeom>
        </p:spPr>
      </p:pic>
      <p:sp>
        <p:nvSpPr>
          <p:cNvPr id="7" name="Right Arrow 5"/>
          <p:cNvSpPr>
            <a:spLocks noChangeArrowheads="1"/>
          </p:cNvSpPr>
          <p:nvPr/>
        </p:nvSpPr>
        <p:spPr bwMode="auto">
          <a:xfrm flipH="1">
            <a:off x="9434903" y="5887252"/>
            <a:ext cx="835513" cy="447508"/>
          </a:xfrm>
          <a:prstGeom prst="rightArrow">
            <a:avLst>
              <a:gd name="adj1" fmla="val 50000"/>
              <a:gd name="adj2" fmla="val 49877"/>
            </a:avLst>
          </a:prstGeom>
          <a:solidFill>
            <a:srgbClr val="C00000"/>
          </a:solidFill>
          <a:ln>
            <a:noFill/>
          </a:ln>
          <a:extLst/>
        </p:spPr>
        <p:txBody>
          <a:bodyPr wrap="none"/>
          <a:lstStyle>
            <a:lvl1pPr>
              <a:lnSpc>
                <a:spcPts val="3600"/>
              </a:lnSpc>
              <a:spcBef>
                <a:spcPct val="20000"/>
              </a:spcBef>
              <a:buClr>
                <a:schemeClr val="bg1"/>
              </a:buClr>
              <a:defRPr sz="2800">
                <a:solidFill>
                  <a:srgbClr val="1C3B61"/>
                </a:solidFill>
                <a:latin typeface="Arial" panose="020B0604020202020204" pitchFamily="34" charset="0"/>
                <a:ea typeface="ヒラギノ角ゴ Pro W3" charset="-128"/>
              </a:defRPr>
            </a:lvl1pPr>
            <a:lvl2pPr marL="742950" indent="-285750">
              <a:spcBef>
                <a:spcPct val="20000"/>
              </a:spcBef>
              <a:buClr>
                <a:schemeClr val="bg1"/>
              </a:buClr>
              <a:buSzPct val="90000"/>
              <a:buFont typeface="Times New Roman" panose="02020603050405020304" pitchFamily="18" charset="0"/>
              <a:buChar char="–"/>
              <a:defRPr sz="2400">
                <a:solidFill>
                  <a:srgbClr val="1C3B61"/>
                </a:solidFill>
                <a:latin typeface="Arial" panose="020B0604020202020204" pitchFamily="34" charset="0"/>
                <a:ea typeface="ヒラギノ角ゴ Pro W3" charset="-128"/>
              </a:defRPr>
            </a:lvl2pPr>
            <a:lvl3pPr marL="1143000" indent="-228600">
              <a:spcBef>
                <a:spcPct val="20000"/>
              </a:spcBef>
              <a:buClr>
                <a:schemeClr val="bg1"/>
              </a:buClr>
              <a:buSzPct val="90000"/>
              <a:buChar char="•"/>
              <a:defRPr sz="2000">
                <a:solidFill>
                  <a:srgbClr val="1C3B61"/>
                </a:solidFill>
                <a:latin typeface="Arial" panose="020B0604020202020204" pitchFamily="34" charset="0"/>
                <a:ea typeface="ヒラギノ角ゴ Pro W3" charset="-128"/>
              </a:defRPr>
            </a:lvl3pPr>
            <a:lvl4pPr marL="1600200" indent="-228600">
              <a:spcBef>
                <a:spcPct val="20000"/>
              </a:spcBef>
              <a:buClr>
                <a:schemeClr val="bg1"/>
              </a:buClr>
              <a:buSzPct val="80000"/>
              <a:buFont typeface="Times New Roman" panose="02020603050405020304" pitchFamily="18" charset="0"/>
              <a:buChar char="–"/>
              <a:defRPr>
                <a:solidFill>
                  <a:srgbClr val="1C3B61"/>
                </a:solidFill>
                <a:latin typeface="Arial" panose="020B0604020202020204" pitchFamily="34" charset="0"/>
                <a:ea typeface="ヒラギノ角ゴ Pro W3" charset="-128"/>
              </a:defRPr>
            </a:lvl4pPr>
            <a:lvl5pPr marL="2057400" indent="-228600">
              <a:spcBef>
                <a:spcPct val="20000"/>
              </a:spcBef>
              <a:buClr>
                <a:schemeClr val="bg1"/>
              </a:buClr>
              <a:buSzPct val="70000"/>
              <a:buChar char="•"/>
              <a:defRPr>
                <a:solidFill>
                  <a:srgbClr val="1C3B61"/>
                </a:solidFill>
                <a:latin typeface="Arial" panose="020B0604020202020204" pitchFamily="34" charset="0"/>
                <a:ea typeface="ヒラギノ角ゴ Pro W3" charset="-128"/>
              </a:defRPr>
            </a:lvl5pPr>
            <a:lvl6pPr marL="2514600" indent="-228600" eaLnBrk="0" fontAlgn="base" hangingPunct="0">
              <a:spcBef>
                <a:spcPct val="20000"/>
              </a:spcBef>
              <a:spcAft>
                <a:spcPct val="0"/>
              </a:spcAft>
              <a:buClr>
                <a:schemeClr val="bg1"/>
              </a:buClr>
              <a:buSzPct val="70000"/>
              <a:buChar char="•"/>
              <a:defRPr>
                <a:solidFill>
                  <a:srgbClr val="1C3B61"/>
                </a:solidFill>
                <a:latin typeface="Arial" panose="020B0604020202020204" pitchFamily="34" charset="0"/>
                <a:ea typeface="ヒラギノ角ゴ Pro W3" charset="-128"/>
              </a:defRPr>
            </a:lvl6pPr>
            <a:lvl7pPr marL="2971800" indent="-228600" eaLnBrk="0" fontAlgn="base" hangingPunct="0">
              <a:spcBef>
                <a:spcPct val="20000"/>
              </a:spcBef>
              <a:spcAft>
                <a:spcPct val="0"/>
              </a:spcAft>
              <a:buClr>
                <a:schemeClr val="bg1"/>
              </a:buClr>
              <a:buSzPct val="70000"/>
              <a:buChar char="•"/>
              <a:defRPr>
                <a:solidFill>
                  <a:srgbClr val="1C3B61"/>
                </a:solidFill>
                <a:latin typeface="Arial" panose="020B0604020202020204" pitchFamily="34" charset="0"/>
                <a:ea typeface="ヒラギノ角ゴ Pro W3" charset="-128"/>
              </a:defRPr>
            </a:lvl7pPr>
            <a:lvl8pPr marL="3429000" indent="-228600" eaLnBrk="0" fontAlgn="base" hangingPunct="0">
              <a:spcBef>
                <a:spcPct val="20000"/>
              </a:spcBef>
              <a:spcAft>
                <a:spcPct val="0"/>
              </a:spcAft>
              <a:buClr>
                <a:schemeClr val="bg1"/>
              </a:buClr>
              <a:buSzPct val="70000"/>
              <a:buChar char="•"/>
              <a:defRPr>
                <a:solidFill>
                  <a:srgbClr val="1C3B61"/>
                </a:solidFill>
                <a:latin typeface="Arial" panose="020B0604020202020204" pitchFamily="34" charset="0"/>
                <a:ea typeface="ヒラギノ角ゴ Pro W3" charset="-128"/>
              </a:defRPr>
            </a:lvl8pPr>
            <a:lvl9pPr marL="3886200" indent="-228600" eaLnBrk="0" fontAlgn="base" hangingPunct="0">
              <a:spcBef>
                <a:spcPct val="20000"/>
              </a:spcBef>
              <a:spcAft>
                <a:spcPct val="0"/>
              </a:spcAft>
              <a:buClr>
                <a:schemeClr val="bg1"/>
              </a:buClr>
              <a:buSzPct val="70000"/>
              <a:buChar char="•"/>
              <a:defRPr>
                <a:solidFill>
                  <a:srgbClr val="1C3B61"/>
                </a:solidFill>
                <a:latin typeface="Arial" panose="020B0604020202020204" pitchFamily="34" charset="0"/>
                <a:ea typeface="ヒラギノ角ゴ Pro W3" charset="-128"/>
              </a:defRPr>
            </a:lvl9pPr>
          </a:lstStyle>
          <a:p>
            <a:pPr eaLnBrk="1" hangingPunct="1">
              <a:lnSpc>
                <a:spcPct val="100000"/>
              </a:lnSpc>
              <a:spcBef>
                <a:spcPct val="0"/>
              </a:spcBef>
              <a:buClrTx/>
            </a:pPr>
            <a:endParaRPr lang="en-US" altLang="en-US" sz="2400">
              <a:solidFill>
                <a:schemeClr val="tx1"/>
              </a:solidFill>
              <a:latin typeface="Times New Roman" panose="02020603050405020304" pitchFamily="18" charset="0"/>
            </a:endParaRPr>
          </a:p>
        </p:txBody>
      </p:sp>
    </p:spTree>
    <p:extLst>
      <p:ext uri="{BB962C8B-B14F-4D97-AF65-F5344CB8AC3E}">
        <p14:creationId xmlns:p14="http://schemas.microsoft.com/office/powerpoint/2010/main" val="4267440999"/>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800" dirty="0"/>
              <a:t>Reactivating Logs</a:t>
            </a:r>
          </a:p>
        </p:txBody>
      </p:sp>
      <p:sp>
        <p:nvSpPr>
          <p:cNvPr id="3" name="Text Placeholder 2"/>
          <p:cNvSpPr>
            <a:spLocks noGrp="1"/>
          </p:cNvSpPr>
          <p:nvPr>
            <p:ph idx="4294967295"/>
          </p:nvPr>
        </p:nvSpPr>
        <p:spPr>
          <a:xfrm>
            <a:off x="1286211" y="1931063"/>
            <a:ext cx="10515600" cy="3844106"/>
          </a:xfrm>
        </p:spPr>
        <p:txBody>
          <a:bodyPr>
            <a:noAutofit/>
          </a:bodyPr>
          <a:lstStyle/>
          <a:p>
            <a:r>
              <a:rPr lang="en-US" dirty="0" smtClean="0"/>
              <a:t>If a log line is </a:t>
            </a:r>
            <a:r>
              <a:rPr lang="en-US" dirty="0"/>
              <a:t>inactivated </a:t>
            </a:r>
            <a:r>
              <a:rPr lang="en-US" dirty="0" smtClean="0"/>
              <a:t>in error it can be reactivated.</a:t>
            </a:r>
            <a:endParaRPr lang="en-US" dirty="0"/>
          </a:p>
          <a:p>
            <a:r>
              <a:rPr lang="en-US" dirty="0"/>
              <a:t>Click on the “Reactivate” link and select appropriate log</a:t>
            </a:r>
            <a:r>
              <a:rPr lang="en-US" dirty="0" smtClean="0"/>
              <a:t>.</a:t>
            </a:r>
            <a:endParaRPr lang="en-US" dirty="0"/>
          </a:p>
          <a:p>
            <a:r>
              <a:rPr lang="en-US" dirty="0"/>
              <a:t>Once reactivated, all fields become editable and data is available for reports and analyses.</a:t>
            </a:r>
          </a:p>
        </p:txBody>
      </p:sp>
      <p:pic>
        <p:nvPicPr>
          <p:cNvPr id="4" name="Picture 3"/>
          <p:cNvPicPr>
            <a:picLocks noChangeAspect="1"/>
          </p:cNvPicPr>
          <p:nvPr/>
        </p:nvPicPr>
        <p:blipFill rotWithShape="1">
          <a:blip r:embed="rId3"/>
          <a:srcRect t="4414" r="20258"/>
          <a:stretch/>
        </p:blipFill>
        <p:spPr>
          <a:xfrm>
            <a:off x="243841" y="4424321"/>
            <a:ext cx="11358879" cy="1956213"/>
          </a:xfrm>
          <a:prstGeom prst="rect">
            <a:avLst/>
          </a:prstGeom>
        </p:spPr>
      </p:pic>
      <p:sp>
        <p:nvSpPr>
          <p:cNvPr id="7" name="Right Arrow 5"/>
          <p:cNvSpPr>
            <a:spLocks noChangeArrowheads="1"/>
          </p:cNvSpPr>
          <p:nvPr/>
        </p:nvSpPr>
        <p:spPr bwMode="auto">
          <a:xfrm flipH="1">
            <a:off x="4547943" y="5775169"/>
            <a:ext cx="835513" cy="447508"/>
          </a:xfrm>
          <a:prstGeom prst="rightArrow">
            <a:avLst>
              <a:gd name="adj1" fmla="val 50000"/>
              <a:gd name="adj2" fmla="val 49877"/>
            </a:avLst>
          </a:prstGeom>
          <a:solidFill>
            <a:srgbClr val="C00000"/>
          </a:solidFill>
          <a:ln>
            <a:noFill/>
          </a:ln>
          <a:extLst/>
        </p:spPr>
        <p:txBody>
          <a:bodyPr wrap="none"/>
          <a:lstStyle>
            <a:lvl1pPr>
              <a:lnSpc>
                <a:spcPts val="3600"/>
              </a:lnSpc>
              <a:spcBef>
                <a:spcPct val="20000"/>
              </a:spcBef>
              <a:buClr>
                <a:schemeClr val="bg1"/>
              </a:buClr>
              <a:defRPr sz="2800">
                <a:solidFill>
                  <a:srgbClr val="1C3B61"/>
                </a:solidFill>
                <a:latin typeface="Arial" panose="020B0604020202020204" pitchFamily="34" charset="0"/>
                <a:ea typeface="ヒラギノ角ゴ Pro W3" charset="-128"/>
              </a:defRPr>
            </a:lvl1pPr>
            <a:lvl2pPr marL="742950" indent="-285750">
              <a:spcBef>
                <a:spcPct val="20000"/>
              </a:spcBef>
              <a:buClr>
                <a:schemeClr val="bg1"/>
              </a:buClr>
              <a:buSzPct val="90000"/>
              <a:buFont typeface="Times New Roman" panose="02020603050405020304" pitchFamily="18" charset="0"/>
              <a:buChar char="–"/>
              <a:defRPr sz="2400">
                <a:solidFill>
                  <a:srgbClr val="1C3B61"/>
                </a:solidFill>
                <a:latin typeface="Arial" panose="020B0604020202020204" pitchFamily="34" charset="0"/>
                <a:ea typeface="ヒラギノ角ゴ Pro W3" charset="-128"/>
              </a:defRPr>
            </a:lvl2pPr>
            <a:lvl3pPr marL="1143000" indent="-228600">
              <a:spcBef>
                <a:spcPct val="20000"/>
              </a:spcBef>
              <a:buClr>
                <a:schemeClr val="bg1"/>
              </a:buClr>
              <a:buSzPct val="90000"/>
              <a:buChar char="•"/>
              <a:defRPr sz="2000">
                <a:solidFill>
                  <a:srgbClr val="1C3B61"/>
                </a:solidFill>
                <a:latin typeface="Arial" panose="020B0604020202020204" pitchFamily="34" charset="0"/>
                <a:ea typeface="ヒラギノ角ゴ Pro W3" charset="-128"/>
              </a:defRPr>
            </a:lvl3pPr>
            <a:lvl4pPr marL="1600200" indent="-228600">
              <a:spcBef>
                <a:spcPct val="20000"/>
              </a:spcBef>
              <a:buClr>
                <a:schemeClr val="bg1"/>
              </a:buClr>
              <a:buSzPct val="80000"/>
              <a:buFont typeface="Times New Roman" panose="02020603050405020304" pitchFamily="18" charset="0"/>
              <a:buChar char="–"/>
              <a:defRPr>
                <a:solidFill>
                  <a:srgbClr val="1C3B61"/>
                </a:solidFill>
                <a:latin typeface="Arial" panose="020B0604020202020204" pitchFamily="34" charset="0"/>
                <a:ea typeface="ヒラギノ角ゴ Pro W3" charset="-128"/>
              </a:defRPr>
            </a:lvl4pPr>
            <a:lvl5pPr marL="2057400" indent="-228600">
              <a:spcBef>
                <a:spcPct val="20000"/>
              </a:spcBef>
              <a:buClr>
                <a:schemeClr val="bg1"/>
              </a:buClr>
              <a:buSzPct val="70000"/>
              <a:buChar char="•"/>
              <a:defRPr>
                <a:solidFill>
                  <a:srgbClr val="1C3B61"/>
                </a:solidFill>
                <a:latin typeface="Arial" panose="020B0604020202020204" pitchFamily="34" charset="0"/>
                <a:ea typeface="ヒラギノ角ゴ Pro W3" charset="-128"/>
              </a:defRPr>
            </a:lvl5pPr>
            <a:lvl6pPr marL="2514600" indent="-228600" eaLnBrk="0" fontAlgn="base" hangingPunct="0">
              <a:spcBef>
                <a:spcPct val="20000"/>
              </a:spcBef>
              <a:spcAft>
                <a:spcPct val="0"/>
              </a:spcAft>
              <a:buClr>
                <a:schemeClr val="bg1"/>
              </a:buClr>
              <a:buSzPct val="70000"/>
              <a:buChar char="•"/>
              <a:defRPr>
                <a:solidFill>
                  <a:srgbClr val="1C3B61"/>
                </a:solidFill>
                <a:latin typeface="Arial" panose="020B0604020202020204" pitchFamily="34" charset="0"/>
                <a:ea typeface="ヒラギノ角ゴ Pro W3" charset="-128"/>
              </a:defRPr>
            </a:lvl6pPr>
            <a:lvl7pPr marL="2971800" indent="-228600" eaLnBrk="0" fontAlgn="base" hangingPunct="0">
              <a:spcBef>
                <a:spcPct val="20000"/>
              </a:spcBef>
              <a:spcAft>
                <a:spcPct val="0"/>
              </a:spcAft>
              <a:buClr>
                <a:schemeClr val="bg1"/>
              </a:buClr>
              <a:buSzPct val="70000"/>
              <a:buChar char="•"/>
              <a:defRPr>
                <a:solidFill>
                  <a:srgbClr val="1C3B61"/>
                </a:solidFill>
                <a:latin typeface="Arial" panose="020B0604020202020204" pitchFamily="34" charset="0"/>
                <a:ea typeface="ヒラギノ角ゴ Pro W3" charset="-128"/>
              </a:defRPr>
            </a:lvl7pPr>
            <a:lvl8pPr marL="3429000" indent="-228600" eaLnBrk="0" fontAlgn="base" hangingPunct="0">
              <a:spcBef>
                <a:spcPct val="20000"/>
              </a:spcBef>
              <a:spcAft>
                <a:spcPct val="0"/>
              </a:spcAft>
              <a:buClr>
                <a:schemeClr val="bg1"/>
              </a:buClr>
              <a:buSzPct val="70000"/>
              <a:buChar char="•"/>
              <a:defRPr>
                <a:solidFill>
                  <a:srgbClr val="1C3B61"/>
                </a:solidFill>
                <a:latin typeface="Arial" panose="020B0604020202020204" pitchFamily="34" charset="0"/>
                <a:ea typeface="ヒラギノ角ゴ Pro W3" charset="-128"/>
              </a:defRPr>
            </a:lvl8pPr>
            <a:lvl9pPr marL="3886200" indent="-228600" eaLnBrk="0" fontAlgn="base" hangingPunct="0">
              <a:spcBef>
                <a:spcPct val="20000"/>
              </a:spcBef>
              <a:spcAft>
                <a:spcPct val="0"/>
              </a:spcAft>
              <a:buClr>
                <a:schemeClr val="bg1"/>
              </a:buClr>
              <a:buSzPct val="70000"/>
              <a:buChar char="•"/>
              <a:defRPr>
                <a:solidFill>
                  <a:srgbClr val="1C3B61"/>
                </a:solidFill>
                <a:latin typeface="Arial" panose="020B0604020202020204" pitchFamily="34" charset="0"/>
                <a:ea typeface="ヒラギノ角ゴ Pro W3" charset="-128"/>
              </a:defRPr>
            </a:lvl9pPr>
          </a:lstStyle>
          <a:p>
            <a:pPr eaLnBrk="1" hangingPunct="1">
              <a:lnSpc>
                <a:spcPct val="100000"/>
              </a:lnSpc>
              <a:spcBef>
                <a:spcPct val="0"/>
              </a:spcBef>
              <a:buClrTx/>
            </a:pPr>
            <a:endParaRPr lang="en-US" altLang="en-US" sz="2400">
              <a:solidFill>
                <a:schemeClr val="tx1"/>
              </a:solidFill>
              <a:latin typeface="Times New Roman" panose="02020603050405020304" pitchFamily="18" charset="0"/>
            </a:endParaRPr>
          </a:p>
        </p:txBody>
      </p:sp>
      <p:sp>
        <p:nvSpPr>
          <p:cNvPr id="6" name="Rounded Rectangle 5"/>
          <p:cNvSpPr/>
          <p:nvPr/>
        </p:nvSpPr>
        <p:spPr>
          <a:xfrm>
            <a:off x="3327982" y="5801232"/>
            <a:ext cx="1020870" cy="335163"/>
          </a:xfrm>
          <a:prstGeom prst="roundRect">
            <a:avLst/>
          </a:prstGeom>
          <a:noFill/>
          <a:ln w="38100">
            <a:solidFill>
              <a:srgbClr val="C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800" dirty="0">
              <a:latin typeface="Roboto Bold"/>
              <a:cs typeface="Roboto Bold"/>
            </a:endParaRPr>
          </a:p>
        </p:txBody>
      </p:sp>
    </p:spTree>
    <p:extLst>
      <p:ext uri="{BB962C8B-B14F-4D97-AF65-F5344CB8AC3E}">
        <p14:creationId xmlns:p14="http://schemas.microsoft.com/office/powerpoint/2010/main" val="21028992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r>
              <a:rPr lang="en-US" dirty="0" smtClean="0"/>
              <a:t>Help Text</a:t>
            </a:r>
            <a:endParaRPr lang="en-US" dirty="0"/>
          </a:p>
        </p:txBody>
      </p:sp>
      <p:sp>
        <p:nvSpPr>
          <p:cNvPr id="4" name="Text Placeholder 3"/>
          <p:cNvSpPr>
            <a:spLocks noGrp="1"/>
          </p:cNvSpPr>
          <p:nvPr>
            <p:ph type="body" sz="quarter" idx="10"/>
          </p:nvPr>
        </p:nvSpPr>
        <p:spPr>
          <a:xfrm>
            <a:off x="1117600" y="2011680"/>
            <a:ext cx="9418320" cy="4470400"/>
          </a:xfrm>
        </p:spPr>
        <p:txBody>
          <a:bodyPr>
            <a:normAutofit/>
          </a:bodyPr>
          <a:lstStyle/>
          <a:p>
            <a:pPr>
              <a:lnSpc>
                <a:spcPct val="100000"/>
              </a:lnSpc>
              <a:spcBef>
                <a:spcPts val="0"/>
              </a:spcBef>
              <a:buFont typeface="Wingdings" panose="05000000000000000000" pitchFamily="2" charset="2"/>
              <a:buChar char="§"/>
              <a:defRPr/>
            </a:pPr>
            <a:r>
              <a:rPr lang="en-US" sz="2400" dirty="0"/>
              <a:t>Help text is available for </a:t>
            </a:r>
            <a:r>
              <a:rPr lang="en-US" sz="2400" dirty="0" smtClean="0"/>
              <a:t>some </a:t>
            </a:r>
            <a:r>
              <a:rPr lang="en-US" sz="2400" dirty="0"/>
              <a:t>items on </a:t>
            </a:r>
            <a:r>
              <a:rPr lang="en-US" sz="2400" dirty="0" err="1" smtClean="0"/>
              <a:t>eCRFs</a:t>
            </a:r>
            <a:r>
              <a:rPr lang="en-US" sz="2400" dirty="0" smtClean="0"/>
              <a:t> </a:t>
            </a:r>
            <a:r>
              <a:rPr lang="en-US" sz="2400" dirty="0"/>
              <a:t>to aid in form completion</a:t>
            </a:r>
            <a:endParaRPr lang="en-US" sz="1800" dirty="0"/>
          </a:p>
          <a:p>
            <a:endParaRPr lang="en-US" dirty="0" smtClean="0"/>
          </a:p>
          <a:p>
            <a:endParaRPr lang="en-US" dirty="0"/>
          </a:p>
          <a:p>
            <a:endParaRPr lang="en-US" dirty="0" smtClean="0"/>
          </a:p>
          <a:p>
            <a:endParaRPr lang="en-US" dirty="0" smtClean="0"/>
          </a:p>
          <a:p>
            <a:endParaRPr lang="en-US" dirty="0" smtClean="0"/>
          </a:p>
          <a:p>
            <a:endParaRPr lang="en-US" dirty="0"/>
          </a:p>
          <a:p>
            <a:endParaRPr lang="en-US" dirty="0"/>
          </a:p>
        </p:txBody>
      </p:sp>
      <p:pic>
        <p:nvPicPr>
          <p:cNvPr id="5"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552223" y="2701839"/>
            <a:ext cx="3572102" cy="241396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 name="Picture 1"/>
          <p:cNvPicPr>
            <a:picLocks noChangeAspect="1"/>
          </p:cNvPicPr>
          <p:nvPr/>
        </p:nvPicPr>
        <p:blipFill>
          <a:blip r:embed="rId4"/>
          <a:stretch>
            <a:fillRect/>
          </a:stretch>
        </p:blipFill>
        <p:spPr>
          <a:xfrm>
            <a:off x="1252780" y="2643701"/>
            <a:ext cx="5233622" cy="1488461"/>
          </a:xfrm>
          <a:prstGeom prst="rect">
            <a:avLst/>
          </a:prstGeom>
        </p:spPr>
      </p:pic>
      <p:sp>
        <p:nvSpPr>
          <p:cNvPr id="7" name="Right Arrow 1"/>
          <p:cNvSpPr>
            <a:spLocks noChangeArrowheads="1"/>
          </p:cNvSpPr>
          <p:nvPr/>
        </p:nvSpPr>
        <p:spPr bwMode="auto">
          <a:xfrm>
            <a:off x="4786190" y="3248758"/>
            <a:ext cx="1804725" cy="883404"/>
          </a:xfrm>
          <a:prstGeom prst="rightArrow">
            <a:avLst>
              <a:gd name="adj1" fmla="val 50000"/>
              <a:gd name="adj2" fmla="val 44222"/>
            </a:avLst>
          </a:prstGeom>
          <a:solidFill>
            <a:srgbClr val="0D7294"/>
          </a:solidFill>
          <a:ln>
            <a:noFill/>
          </a:ln>
          <a:extLst/>
        </p:spPr>
        <p:txBody>
          <a:bodyPr wrap="none"/>
          <a:lstStyle>
            <a:lvl1pPr>
              <a:lnSpc>
                <a:spcPts val="3600"/>
              </a:lnSpc>
              <a:spcBef>
                <a:spcPct val="20000"/>
              </a:spcBef>
              <a:buClr>
                <a:schemeClr val="bg1"/>
              </a:buClr>
              <a:defRPr sz="2800">
                <a:solidFill>
                  <a:srgbClr val="1C3B61"/>
                </a:solidFill>
                <a:latin typeface="Arial" panose="020B0604020202020204" pitchFamily="34" charset="0"/>
                <a:ea typeface="ヒラギノ角ゴ Pro W3" charset="-128"/>
              </a:defRPr>
            </a:lvl1pPr>
            <a:lvl2pPr marL="742950" indent="-285750">
              <a:spcBef>
                <a:spcPct val="20000"/>
              </a:spcBef>
              <a:buClr>
                <a:schemeClr val="bg1"/>
              </a:buClr>
              <a:buSzPct val="90000"/>
              <a:buFont typeface="Times New Roman" panose="02020603050405020304" pitchFamily="18" charset="0"/>
              <a:buChar char="–"/>
              <a:defRPr sz="2400">
                <a:solidFill>
                  <a:srgbClr val="1C3B61"/>
                </a:solidFill>
                <a:latin typeface="Arial" panose="020B0604020202020204" pitchFamily="34" charset="0"/>
                <a:ea typeface="ヒラギノ角ゴ Pro W3" charset="-128"/>
              </a:defRPr>
            </a:lvl2pPr>
            <a:lvl3pPr marL="1143000" indent="-228600">
              <a:spcBef>
                <a:spcPct val="20000"/>
              </a:spcBef>
              <a:buClr>
                <a:schemeClr val="bg1"/>
              </a:buClr>
              <a:buSzPct val="90000"/>
              <a:buChar char="•"/>
              <a:defRPr sz="2000">
                <a:solidFill>
                  <a:srgbClr val="1C3B61"/>
                </a:solidFill>
                <a:latin typeface="Arial" panose="020B0604020202020204" pitchFamily="34" charset="0"/>
                <a:ea typeface="ヒラギノ角ゴ Pro W3" charset="-128"/>
              </a:defRPr>
            </a:lvl3pPr>
            <a:lvl4pPr marL="1600200" indent="-228600">
              <a:spcBef>
                <a:spcPct val="20000"/>
              </a:spcBef>
              <a:buClr>
                <a:schemeClr val="bg1"/>
              </a:buClr>
              <a:buSzPct val="80000"/>
              <a:buFont typeface="Times New Roman" panose="02020603050405020304" pitchFamily="18" charset="0"/>
              <a:buChar char="–"/>
              <a:defRPr>
                <a:solidFill>
                  <a:srgbClr val="1C3B61"/>
                </a:solidFill>
                <a:latin typeface="Arial" panose="020B0604020202020204" pitchFamily="34" charset="0"/>
                <a:ea typeface="ヒラギノ角ゴ Pro W3" charset="-128"/>
              </a:defRPr>
            </a:lvl4pPr>
            <a:lvl5pPr marL="2057400" indent="-228600">
              <a:spcBef>
                <a:spcPct val="20000"/>
              </a:spcBef>
              <a:buClr>
                <a:schemeClr val="bg1"/>
              </a:buClr>
              <a:buSzPct val="70000"/>
              <a:buChar char="•"/>
              <a:defRPr>
                <a:solidFill>
                  <a:srgbClr val="1C3B61"/>
                </a:solidFill>
                <a:latin typeface="Arial" panose="020B0604020202020204" pitchFamily="34" charset="0"/>
                <a:ea typeface="ヒラギノ角ゴ Pro W3" charset="-128"/>
              </a:defRPr>
            </a:lvl5pPr>
            <a:lvl6pPr marL="2514600" indent="-228600" eaLnBrk="0" fontAlgn="base" hangingPunct="0">
              <a:spcBef>
                <a:spcPct val="20000"/>
              </a:spcBef>
              <a:spcAft>
                <a:spcPct val="0"/>
              </a:spcAft>
              <a:buClr>
                <a:schemeClr val="bg1"/>
              </a:buClr>
              <a:buSzPct val="70000"/>
              <a:buChar char="•"/>
              <a:defRPr>
                <a:solidFill>
                  <a:srgbClr val="1C3B61"/>
                </a:solidFill>
                <a:latin typeface="Arial" panose="020B0604020202020204" pitchFamily="34" charset="0"/>
                <a:ea typeface="ヒラギノ角ゴ Pro W3" charset="-128"/>
              </a:defRPr>
            </a:lvl6pPr>
            <a:lvl7pPr marL="2971800" indent="-228600" eaLnBrk="0" fontAlgn="base" hangingPunct="0">
              <a:spcBef>
                <a:spcPct val="20000"/>
              </a:spcBef>
              <a:spcAft>
                <a:spcPct val="0"/>
              </a:spcAft>
              <a:buClr>
                <a:schemeClr val="bg1"/>
              </a:buClr>
              <a:buSzPct val="70000"/>
              <a:buChar char="•"/>
              <a:defRPr>
                <a:solidFill>
                  <a:srgbClr val="1C3B61"/>
                </a:solidFill>
                <a:latin typeface="Arial" panose="020B0604020202020204" pitchFamily="34" charset="0"/>
                <a:ea typeface="ヒラギノ角ゴ Pro W3" charset="-128"/>
              </a:defRPr>
            </a:lvl7pPr>
            <a:lvl8pPr marL="3429000" indent="-228600" eaLnBrk="0" fontAlgn="base" hangingPunct="0">
              <a:spcBef>
                <a:spcPct val="20000"/>
              </a:spcBef>
              <a:spcAft>
                <a:spcPct val="0"/>
              </a:spcAft>
              <a:buClr>
                <a:schemeClr val="bg1"/>
              </a:buClr>
              <a:buSzPct val="70000"/>
              <a:buChar char="•"/>
              <a:defRPr>
                <a:solidFill>
                  <a:srgbClr val="1C3B61"/>
                </a:solidFill>
                <a:latin typeface="Arial" panose="020B0604020202020204" pitchFamily="34" charset="0"/>
                <a:ea typeface="ヒラギノ角ゴ Pro W3" charset="-128"/>
              </a:defRPr>
            </a:lvl8pPr>
            <a:lvl9pPr marL="3886200" indent="-228600" eaLnBrk="0" fontAlgn="base" hangingPunct="0">
              <a:spcBef>
                <a:spcPct val="20000"/>
              </a:spcBef>
              <a:spcAft>
                <a:spcPct val="0"/>
              </a:spcAft>
              <a:buClr>
                <a:schemeClr val="bg1"/>
              </a:buClr>
              <a:buSzPct val="70000"/>
              <a:buChar char="•"/>
              <a:defRPr>
                <a:solidFill>
                  <a:srgbClr val="1C3B61"/>
                </a:solidFill>
                <a:latin typeface="Arial" panose="020B0604020202020204" pitchFamily="34" charset="0"/>
                <a:ea typeface="ヒラギノ角ゴ Pro W3" charset="-128"/>
              </a:defRPr>
            </a:lvl9pPr>
          </a:lstStyle>
          <a:p>
            <a:pPr eaLnBrk="1" hangingPunct="1">
              <a:lnSpc>
                <a:spcPct val="100000"/>
              </a:lnSpc>
              <a:spcBef>
                <a:spcPct val="0"/>
              </a:spcBef>
              <a:buClrTx/>
            </a:pPr>
            <a:endParaRPr lang="en-US" altLang="en-US" sz="2400">
              <a:solidFill>
                <a:schemeClr val="tx1"/>
              </a:solidFill>
              <a:latin typeface="Times New Roman" panose="02020603050405020304" pitchFamily="18" charset="0"/>
            </a:endParaRPr>
          </a:p>
        </p:txBody>
      </p:sp>
      <p:sp>
        <p:nvSpPr>
          <p:cNvPr id="8" name="Oval 2"/>
          <p:cNvSpPr>
            <a:spLocks noChangeArrowheads="1"/>
          </p:cNvSpPr>
          <p:nvPr/>
        </p:nvSpPr>
        <p:spPr bwMode="auto">
          <a:xfrm flipV="1">
            <a:off x="3761413" y="3598819"/>
            <a:ext cx="369593" cy="302365"/>
          </a:xfrm>
          <a:prstGeom prst="ellipse">
            <a:avLst/>
          </a:prstGeom>
          <a:noFill/>
          <a:ln w="38100" algn="ctr">
            <a:solidFill>
              <a:srgbClr val="C00000"/>
            </a:solidFill>
            <a:round/>
            <a:headEnd/>
            <a:tailEnd/>
          </a:ln>
          <a:extLst>
            <a:ext uri="{909E8E84-426E-40DD-AFC4-6F175D3DCCD1}">
              <a14:hiddenFill xmlns:a14="http://schemas.microsoft.com/office/drawing/2010/main">
                <a:solidFill>
                  <a:srgbClr val="FFFFFF"/>
                </a:solidFill>
              </a14:hiddenFill>
            </a:ext>
          </a:extLst>
        </p:spPr>
        <p:txBody>
          <a:bodyPr wrap="none"/>
          <a:lstStyle>
            <a:lvl1pPr>
              <a:lnSpc>
                <a:spcPts val="3600"/>
              </a:lnSpc>
              <a:spcBef>
                <a:spcPct val="20000"/>
              </a:spcBef>
              <a:buClr>
                <a:schemeClr val="bg1"/>
              </a:buClr>
              <a:defRPr sz="2800">
                <a:solidFill>
                  <a:srgbClr val="1C3B61"/>
                </a:solidFill>
                <a:latin typeface="Arial" panose="020B0604020202020204" pitchFamily="34" charset="0"/>
                <a:ea typeface="ヒラギノ角ゴ Pro W3" charset="-128"/>
              </a:defRPr>
            </a:lvl1pPr>
            <a:lvl2pPr marL="742950" indent="-285750">
              <a:spcBef>
                <a:spcPct val="20000"/>
              </a:spcBef>
              <a:buClr>
                <a:schemeClr val="bg1"/>
              </a:buClr>
              <a:buSzPct val="90000"/>
              <a:buFont typeface="Times New Roman" panose="02020603050405020304" pitchFamily="18" charset="0"/>
              <a:buChar char="–"/>
              <a:defRPr sz="2400">
                <a:solidFill>
                  <a:srgbClr val="1C3B61"/>
                </a:solidFill>
                <a:latin typeface="Arial" panose="020B0604020202020204" pitchFamily="34" charset="0"/>
                <a:ea typeface="ヒラギノ角ゴ Pro W3" charset="-128"/>
              </a:defRPr>
            </a:lvl2pPr>
            <a:lvl3pPr marL="1143000" indent="-228600">
              <a:spcBef>
                <a:spcPct val="20000"/>
              </a:spcBef>
              <a:buClr>
                <a:schemeClr val="bg1"/>
              </a:buClr>
              <a:buSzPct val="90000"/>
              <a:buChar char="•"/>
              <a:defRPr sz="2000">
                <a:solidFill>
                  <a:srgbClr val="1C3B61"/>
                </a:solidFill>
                <a:latin typeface="Arial" panose="020B0604020202020204" pitchFamily="34" charset="0"/>
                <a:ea typeface="ヒラギノ角ゴ Pro W3" charset="-128"/>
              </a:defRPr>
            </a:lvl3pPr>
            <a:lvl4pPr marL="1600200" indent="-228600">
              <a:spcBef>
                <a:spcPct val="20000"/>
              </a:spcBef>
              <a:buClr>
                <a:schemeClr val="bg1"/>
              </a:buClr>
              <a:buSzPct val="80000"/>
              <a:buFont typeface="Times New Roman" panose="02020603050405020304" pitchFamily="18" charset="0"/>
              <a:buChar char="–"/>
              <a:defRPr>
                <a:solidFill>
                  <a:srgbClr val="1C3B61"/>
                </a:solidFill>
                <a:latin typeface="Arial" panose="020B0604020202020204" pitchFamily="34" charset="0"/>
                <a:ea typeface="ヒラギノ角ゴ Pro W3" charset="-128"/>
              </a:defRPr>
            </a:lvl4pPr>
            <a:lvl5pPr marL="2057400" indent="-228600">
              <a:spcBef>
                <a:spcPct val="20000"/>
              </a:spcBef>
              <a:buClr>
                <a:schemeClr val="bg1"/>
              </a:buClr>
              <a:buSzPct val="70000"/>
              <a:buChar char="•"/>
              <a:defRPr>
                <a:solidFill>
                  <a:srgbClr val="1C3B61"/>
                </a:solidFill>
                <a:latin typeface="Arial" panose="020B0604020202020204" pitchFamily="34" charset="0"/>
                <a:ea typeface="ヒラギノ角ゴ Pro W3" charset="-128"/>
              </a:defRPr>
            </a:lvl5pPr>
            <a:lvl6pPr marL="2514600" indent="-228600" eaLnBrk="0" fontAlgn="base" hangingPunct="0">
              <a:spcBef>
                <a:spcPct val="20000"/>
              </a:spcBef>
              <a:spcAft>
                <a:spcPct val="0"/>
              </a:spcAft>
              <a:buClr>
                <a:schemeClr val="bg1"/>
              </a:buClr>
              <a:buSzPct val="70000"/>
              <a:buChar char="•"/>
              <a:defRPr>
                <a:solidFill>
                  <a:srgbClr val="1C3B61"/>
                </a:solidFill>
                <a:latin typeface="Arial" panose="020B0604020202020204" pitchFamily="34" charset="0"/>
                <a:ea typeface="ヒラギノ角ゴ Pro W3" charset="-128"/>
              </a:defRPr>
            </a:lvl6pPr>
            <a:lvl7pPr marL="2971800" indent="-228600" eaLnBrk="0" fontAlgn="base" hangingPunct="0">
              <a:spcBef>
                <a:spcPct val="20000"/>
              </a:spcBef>
              <a:spcAft>
                <a:spcPct val="0"/>
              </a:spcAft>
              <a:buClr>
                <a:schemeClr val="bg1"/>
              </a:buClr>
              <a:buSzPct val="70000"/>
              <a:buChar char="•"/>
              <a:defRPr>
                <a:solidFill>
                  <a:srgbClr val="1C3B61"/>
                </a:solidFill>
                <a:latin typeface="Arial" panose="020B0604020202020204" pitchFamily="34" charset="0"/>
                <a:ea typeface="ヒラギノ角ゴ Pro W3" charset="-128"/>
              </a:defRPr>
            </a:lvl7pPr>
            <a:lvl8pPr marL="3429000" indent="-228600" eaLnBrk="0" fontAlgn="base" hangingPunct="0">
              <a:spcBef>
                <a:spcPct val="20000"/>
              </a:spcBef>
              <a:spcAft>
                <a:spcPct val="0"/>
              </a:spcAft>
              <a:buClr>
                <a:schemeClr val="bg1"/>
              </a:buClr>
              <a:buSzPct val="70000"/>
              <a:buChar char="•"/>
              <a:defRPr>
                <a:solidFill>
                  <a:srgbClr val="1C3B61"/>
                </a:solidFill>
                <a:latin typeface="Arial" panose="020B0604020202020204" pitchFamily="34" charset="0"/>
                <a:ea typeface="ヒラギノ角ゴ Pro W3" charset="-128"/>
              </a:defRPr>
            </a:lvl8pPr>
            <a:lvl9pPr marL="3886200" indent="-228600" eaLnBrk="0" fontAlgn="base" hangingPunct="0">
              <a:spcBef>
                <a:spcPct val="20000"/>
              </a:spcBef>
              <a:spcAft>
                <a:spcPct val="0"/>
              </a:spcAft>
              <a:buClr>
                <a:schemeClr val="bg1"/>
              </a:buClr>
              <a:buSzPct val="70000"/>
              <a:buChar char="•"/>
              <a:defRPr>
                <a:solidFill>
                  <a:srgbClr val="1C3B61"/>
                </a:solidFill>
                <a:latin typeface="Arial" panose="020B0604020202020204" pitchFamily="34" charset="0"/>
                <a:ea typeface="ヒラギノ角ゴ Pro W3" charset="-128"/>
              </a:defRPr>
            </a:lvl9pPr>
          </a:lstStyle>
          <a:p>
            <a:pPr eaLnBrk="1" hangingPunct="1">
              <a:lnSpc>
                <a:spcPct val="100000"/>
              </a:lnSpc>
              <a:spcBef>
                <a:spcPct val="0"/>
              </a:spcBef>
              <a:buClrTx/>
            </a:pPr>
            <a:endParaRPr lang="en-US" altLang="en-US" sz="2400">
              <a:solidFill>
                <a:schemeClr val="tx1"/>
              </a:solidFill>
              <a:latin typeface="Times New Roman" panose="02020603050405020304" pitchFamily="18" charset="0"/>
            </a:endParaRPr>
          </a:p>
        </p:txBody>
      </p:sp>
    </p:spTree>
    <p:extLst>
      <p:ext uri="{BB962C8B-B14F-4D97-AF65-F5344CB8AC3E}">
        <p14:creationId xmlns:p14="http://schemas.microsoft.com/office/powerpoint/2010/main" val="186929120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r>
              <a:rPr lang="en-US" dirty="0" smtClean="0"/>
              <a:t>Investigator Electronic</a:t>
            </a:r>
            <a:r>
              <a:rPr lang="en-US" sz="3600" dirty="0" smtClean="0"/>
              <a:t> </a:t>
            </a:r>
            <a:r>
              <a:rPr lang="en-US" dirty="0" smtClean="0"/>
              <a:t>Sign Off</a:t>
            </a:r>
            <a:endParaRPr lang="en-US" sz="3600" dirty="0"/>
          </a:p>
        </p:txBody>
      </p:sp>
      <p:sp>
        <p:nvSpPr>
          <p:cNvPr id="4" name="Text Placeholder 3"/>
          <p:cNvSpPr>
            <a:spLocks noGrp="1"/>
          </p:cNvSpPr>
          <p:nvPr>
            <p:ph type="body" sz="quarter" idx="10"/>
          </p:nvPr>
        </p:nvSpPr>
        <p:spPr/>
        <p:txBody>
          <a:bodyPr>
            <a:normAutofit lnSpcReduction="10000"/>
          </a:bodyPr>
          <a:lstStyle/>
          <a:p>
            <a:pPr>
              <a:lnSpc>
                <a:spcPct val="100000"/>
              </a:lnSpc>
              <a:spcBef>
                <a:spcPts val="0"/>
              </a:spcBef>
              <a:defRPr/>
            </a:pPr>
            <a:r>
              <a:rPr lang="en-US" dirty="0"/>
              <a:t>Electronic form sign-off is performed by the Site Investigator (IoR) </a:t>
            </a:r>
            <a:r>
              <a:rPr lang="en-US" dirty="0" smtClean="0"/>
              <a:t>or designee to </a:t>
            </a:r>
            <a:r>
              <a:rPr lang="en-US" dirty="0"/>
              <a:t>verify the completeness and accuracy of the participant's data</a:t>
            </a:r>
            <a:r>
              <a:rPr lang="en-US" dirty="0" smtClean="0"/>
              <a:t>.</a:t>
            </a:r>
          </a:p>
          <a:p>
            <a:pPr lvl="1">
              <a:lnSpc>
                <a:spcPct val="100000"/>
              </a:lnSpc>
              <a:spcBef>
                <a:spcPts val="0"/>
              </a:spcBef>
              <a:defRPr/>
            </a:pPr>
            <a:r>
              <a:rPr lang="en-US" b="1" dirty="0" smtClean="0"/>
              <a:t>This </a:t>
            </a:r>
            <a:r>
              <a:rPr lang="en-US" b="1" dirty="0"/>
              <a:t>individual must be listed on the Form FDA 1572 </a:t>
            </a:r>
            <a:r>
              <a:rPr lang="en-US" b="1" dirty="0" smtClean="0"/>
              <a:t>or DAIDS IOR Agreement Form.</a:t>
            </a:r>
            <a:endParaRPr lang="en-US" b="1" dirty="0"/>
          </a:p>
          <a:p>
            <a:pPr>
              <a:spcBef>
                <a:spcPts val="0"/>
              </a:spcBef>
              <a:defRPr/>
            </a:pPr>
            <a:r>
              <a:rPr lang="en-US" dirty="0"/>
              <a:t> All required data has been </a:t>
            </a:r>
            <a:r>
              <a:rPr lang="en-US" dirty="0" smtClean="0"/>
              <a:t>reviewed by the monitor </a:t>
            </a:r>
            <a:r>
              <a:rPr lang="en-US" dirty="0"/>
              <a:t>and all queries are resolved</a:t>
            </a:r>
            <a:r>
              <a:rPr lang="en-US" dirty="0" smtClean="0"/>
              <a:t>.</a:t>
            </a:r>
          </a:p>
          <a:p>
            <a:pPr>
              <a:spcBef>
                <a:spcPts val="0"/>
              </a:spcBef>
              <a:defRPr/>
            </a:pPr>
            <a:r>
              <a:rPr lang="en-US" dirty="0"/>
              <a:t>SCHARP CDM(s) will notify you when the participants casebook is ready to sign. </a:t>
            </a:r>
          </a:p>
          <a:p>
            <a:pPr>
              <a:spcBef>
                <a:spcPts val="0"/>
              </a:spcBef>
              <a:defRPr/>
            </a:pPr>
            <a:r>
              <a:rPr lang="en-US" dirty="0" smtClean="0"/>
              <a:t>Sign </a:t>
            </a:r>
            <a:r>
              <a:rPr lang="en-US" dirty="0"/>
              <a:t>off can occur on a form level or casebook.  Suggested to sign casebook as is more efficient.</a:t>
            </a:r>
          </a:p>
        </p:txBody>
      </p:sp>
    </p:spTree>
    <p:extLst>
      <p:ext uri="{BB962C8B-B14F-4D97-AF65-F5344CB8AC3E}">
        <p14:creationId xmlns:p14="http://schemas.microsoft.com/office/powerpoint/2010/main" val="186047257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r>
              <a:rPr lang="en-US" dirty="0" smtClean="0"/>
              <a:t>Participant Grid View</a:t>
            </a:r>
            <a:endParaRPr lang="en-US" dirty="0"/>
          </a:p>
        </p:txBody>
      </p:sp>
      <p:sp>
        <p:nvSpPr>
          <p:cNvPr id="2" name="Text Placeholder 1"/>
          <p:cNvSpPr>
            <a:spLocks noGrp="1"/>
          </p:cNvSpPr>
          <p:nvPr>
            <p:ph type="body" sz="quarter" idx="10"/>
          </p:nvPr>
        </p:nvSpPr>
        <p:spPr>
          <a:xfrm>
            <a:off x="1117600" y="1757168"/>
            <a:ext cx="9337491" cy="890408"/>
          </a:xfrm>
        </p:spPr>
        <p:txBody>
          <a:bodyPr>
            <a:normAutofit/>
          </a:bodyPr>
          <a:lstStyle/>
          <a:p>
            <a:pPr>
              <a:lnSpc>
                <a:spcPct val="100000"/>
              </a:lnSpc>
              <a:spcBef>
                <a:spcPts val="0"/>
              </a:spcBef>
              <a:defRPr/>
            </a:pPr>
            <a:r>
              <a:rPr lang="en-US" sz="2400" dirty="0"/>
              <a:t>To </a:t>
            </a:r>
            <a:r>
              <a:rPr lang="en-US" sz="2400" dirty="0" smtClean="0"/>
              <a:t>access, select </a:t>
            </a:r>
            <a:r>
              <a:rPr lang="en-US" sz="2400" dirty="0"/>
              <a:t>“Grid View” located in the upper right corner of the participant’s main page. </a:t>
            </a:r>
          </a:p>
          <a:p>
            <a:endParaRPr lang="en-US" dirty="0"/>
          </a:p>
        </p:txBody>
      </p:sp>
      <p:pic>
        <p:nvPicPr>
          <p:cNvPr id="7" name="Picture 6"/>
          <p:cNvPicPr>
            <a:picLocks noChangeAspect="1"/>
          </p:cNvPicPr>
          <p:nvPr/>
        </p:nvPicPr>
        <p:blipFill rotWithShape="1">
          <a:blip r:embed="rId3"/>
          <a:srcRect l="82" t="346" r="355" b="53511"/>
          <a:stretch/>
        </p:blipFill>
        <p:spPr>
          <a:xfrm>
            <a:off x="0" y="2762301"/>
            <a:ext cx="12192000" cy="3684284"/>
          </a:xfrm>
          <a:prstGeom prst="rect">
            <a:avLst/>
          </a:prstGeom>
        </p:spPr>
      </p:pic>
      <p:sp>
        <p:nvSpPr>
          <p:cNvPr id="8" name="Oval 1"/>
          <p:cNvSpPr>
            <a:spLocks noChangeArrowheads="1"/>
          </p:cNvSpPr>
          <p:nvPr/>
        </p:nvSpPr>
        <p:spPr bwMode="auto">
          <a:xfrm flipV="1">
            <a:off x="11387924" y="3280374"/>
            <a:ext cx="856784" cy="416689"/>
          </a:xfrm>
          <a:prstGeom prst="ellipse">
            <a:avLst/>
          </a:prstGeom>
          <a:noFill/>
          <a:ln w="38100" algn="ctr">
            <a:solidFill>
              <a:srgbClr val="FF0000"/>
            </a:solidFill>
            <a:round/>
            <a:headEnd/>
            <a:tailEnd/>
          </a:ln>
          <a:extLst>
            <a:ext uri="{909E8E84-426E-40DD-AFC4-6F175D3DCCD1}">
              <a14:hiddenFill xmlns:a14="http://schemas.microsoft.com/office/drawing/2010/main">
                <a:solidFill>
                  <a:srgbClr val="FFFFFF"/>
                </a:solidFill>
              </a14:hiddenFill>
            </a:ext>
          </a:extLst>
        </p:spPr>
        <p:txBody>
          <a:bodyPr wrap="none"/>
          <a:lstStyle>
            <a:lvl1pPr>
              <a:lnSpc>
                <a:spcPts val="3600"/>
              </a:lnSpc>
              <a:spcBef>
                <a:spcPct val="20000"/>
              </a:spcBef>
              <a:buClr>
                <a:schemeClr val="bg1"/>
              </a:buClr>
              <a:defRPr sz="2800">
                <a:solidFill>
                  <a:srgbClr val="1C3B61"/>
                </a:solidFill>
                <a:latin typeface="Arial" panose="020B0604020202020204" pitchFamily="34" charset="0"/>
                <a:ea typeface="ヒラギノ角ゴ Pro W3" charset="-128"/>
              </a:defRPr>
            </a:lvl1pPr>
            <a:lvl2pPr marL="742950" indent="-285750">
              <a:spcBef>
                <a:spcPct val="20000"/>
              </a:spcBef>
              <a:buClr>
                <a:schemeClr val="bg1"/>
              </a:buClr>
              <a:buSzPct val="90000"/>
              <a:buFont typeface="Times New Roman" panose="02020603050405020304" pitchFamily="18" charset="0"/>
              <a:buChar char="–"/>
              <a:defRPr sz="2400">
                <a:solidFill>
                  <a:srgbClr val="1C3B61"/>
                </a:solidFill>
                <a:latin typeface="Arial" panose="020B0604020202020204" pitchFamily="34" charset="0"/>
                <a:ea typeface="ヒラギノ角ゴ Pro W3" charset="-128"/>
              </a:defRPr>
            </a:lvl2pPr>
            <a:lvl3pPr marL="1143000" indent="-228600">
              <a:spcBef>
                <a:spcPct val="20000"/>
              </a:spcBef>
              <a:buClr>
                <a:schemeClr val="bg1"/>
              </a:buClr>
              <a:buSzPct val="90000"/>
              <a:buChar char="•"/>
              <a:defRPr sz="2000">
                <a:solidFill>
                  <a:srgbClr val="1C3B61"/>
                </a:solidFill>
                <a:latin typeface="Arial" panose="020B0604020202020204" pitchFamily="34" charset="0"/>
                <a:ea typeface="ヒラギノ角ゴ Pro W3" charset="-128"/>
              </a:defRPr>
            </a:lvl3pPr>
            <a:lvl4pPr marL="1600200" indent="-228600">
              <a:spcBef>
                <a:spcPct val="20000"/>
              </a:spcBef>
              <a:buClr>
                <a:schemeClr val="bg1"/>
              </a:buClr>
              <a:buSzPct val="80000"/>
              <a:buFont typeface="Times New Roman" panose="02020603050405020304" pitchFamily="18" charset="0"/>
              <a:buChar char="–"/>
              <a:defRPr>
                <a:solidFill>
                  <a:srgbClr val="1C3B61"/>
                </a:solidFill>
                <a:latin typeface="Arial" panose="020B0604020202020204" pitchFamily="34" charset="0"/>
                <a:ea typeface="ヒラギノ角ゴ Pro W3" charset="-128"/>
              </a:defRPr>
            </a:lvl4pPr>
            <a:lvl5pPr marL="2057400" indent="-228600">
              <a:spcBef>
                <a:spcPct val="20000"/>
              </a:spcBef>
              <a:buClr>
                <a:schemeClr val="bg1"/>
              </a:buClr>
              <a:buSzPct val="70000"/>
              <a:buChar char="•"/>
              <a:defRPr>
                <a:solidFill>
                  <a:srgbClr val="1C3B61"/>
                </a:solidFill>
                <a:latin typeface="Arial" panose="020B0604020202020204" pitchFamily="34" charset="0"/>
                <a:ea typeface="ヒラギノ角ゴ Pro W3" charset="-128"/>
              </a:defRPr>
            </a:lvl5pPr>
            <a:lvl6pPr marL="2514600" indent="-228600" eaLnBrk="0" fontAlgn="base" hangingPunct="0">
              <a:spcBef>
                <a:spcPct val="20000"/>
              </a:spcBef>
              <a:spcAft>
                <a:spcPct val="0"/>
              </a:spcAft>
              <a:buClr>
                <a:schemeClr val="bg1"/>
              </a:buClr>
              <a:buSzPct val="70000"/>
              <a:buChar char="•"/>
              <a:defRPr>
                <a:solidFill>
                  <a:srgbClr val="1C3B61"/>
                </a:solidFill>
                <a:latin typeface="Arial" panose="020B0604020202020204" pitchFamily="34" charset="0"/>
                <a:ea typeface="ヒラギノ角ゴ Pro W3" charset="-128"/>
              </a:defRPr>
            </a:lvl6pPr>
            <a:lvl7pPr marL="2971800" indent="-228600" eaLnBrk="0" fontAlgn="base" hangingPunct="0">
              <a:spcBef>
                <a:spcPct val="20000"/>
              </a:spcBef>
              <a:spcAft>
                <a:spcPct val="0"/>
              </a:spcAft>
              <a:buClr>
                <a:schemeClr val="bg1"/>
              </a:buClr>
              <a:buSzPct val="70000"/>
              <a:buChar char="•"/>
              <a:defRPr>
                <a:solidFill>
                  <a:srgbClr val="1C3B61"/>
                </a:solidFill>
                <a:latin typeface="Arial" panose="020B0604020202020204" pitchFamily="34" charset="0"/>
                <a:ea typeface="ヒラギノ角ゴ Pro W3" charset="-128"/>
              </a:defRPr>
            </a:lvl7pPr>
            <a:lvl8pPr marL="3429000" indent="-228600" eaLnBrk="0" fontAlgn="base" hangingPunct="0">
              <a:spcBef>
                <a:spcPct val="20000"/>
              </a:spcBef>
              <a:spcAft>
                <a:spcPct val="0"/>
              </a:spcAft>
              <a:buClr>
                <a:schemeClr val="bg1"/>
              </a:buClr>
              <a:buSzPct val="70000"/>
              <a:buChar char="•"/>
              <a:defRPr>
                <a:solidFill>
                  <a:srgbClr val="1C3B61"/>
                </a:solidFill>
                <a:latin typeface="Arial" panose="020B0604020202020204" pitchFamily="34" charset="0"/>
                <a:ea typeface="ヒラギノ角ゴ Pro W3" charset="-128"/>
              </a:defRPr>
            </a:lvl8pPr>
            <a:lvl9pPr marL="3886200" indent="-228600" eaLnBrk="0" fontAlgn="base" hangingPunct="0">
              <a:spcBef>
                <a:spcPct val="20000"/>
              </a:spcBef>
              <a:spcAft>
                <a:spcPct val="0"/>
              </a:spcAft>
              <a:buClr>
                <a:schemeClr val="bg1"/>
              </a:buClr>
              <a:buSzPct val="70000"/>
              <a:buChar char="•"/>
              <a:defRPr>
                <a:solidFill>
                  <a:srgbClr val="1C3B61"/>
                </a:solidFill>
                <a:latin typeface="Arial" panose="020B0604020202020204" pitchFamily="34" charset="0"/>
                <a:ea typeface="ヒラギノ角ゴ Pro W3" charset="-128"/>
              </a:defRPr>
            </a:lvl9pPr>
          </a:lstStyle>
          <a:p>
            <a:pPr eaLnBrk="1" hangingPunct="1">
              <a:lnSpc>
                <a:spcPct val="100000"/>
              </a:lnSpc>
              <a:spcBef>
                <a:spcPct val="0"/>
              </a:spcBef>
              <a:buClrTx/>
            </a:pPr>
            <a:endParaRPr lang="en-US" altLang="en-US" sz="2400">
              <a:solidFill>
                <a:schemeClr val="tx1"/>
              </a:solidFill>
              <a:latin typeface="Times New Roman" panose="02020603050405020304" pitchFamily="18" charset="0"/>
            </a:endParaRPr>
          </a:p>
        </p:txBody>
      </p:sp>
      <p:sp>
        <p:nvSpPr>
          <p:cNvPr id="10" name="Right Arrow 5"/>
          <p:cNvSpPr>
            <a:spLocks noChangeArrowheads="1"/>
          </p:cNvSpPr>
          <p:nvPr/>
        </p:nvSpPr>
        <p:spPr bwMode="auto">
          <a:xfrm rot="10800000" flipH="1">
            <a:off x="10341982" y="3160440"/>
            <a:ext cx="941434" cy="648233"/>
          </a:xfrm>
          <a:prstGeom prst="rightArrow">
            <a:avLst>
              <a:gd name="adj1" fmla="val 50000"/>
              <a:gd name="adj2" fmla="val 49877"/>
            </a:avLst>
          </a:prstGeom>
          <a:solidFill>
            <a:srgbClr val="C00000"/>
          </a:solidFill>
          <a:ln>
            <a:noFill/>
          </a:ln>
          <a:extLst/>
        </p:spPr>
        <p:txBody>
          <a:bodyPr wrap="none"/>
          <a:lstStyle>
            <a:lvl1pPr>
              <a:lnSpc>
                <a:spcPts val="3600"/>
              </a:lnSpc>
              <a:spcBef>
                <a:spcPct val="20000"/>
              </a:spcBef>
              <a:buClr>
                <a:schemeClr val="bg1"/>
              </a:buClr>
              <a:defRPr sz="2800">
                <a:solidFill>
                  <a:srgbClr val="1C3B61"/>
                </a:solidFill>
                <a:latin typeface="Arial" panose="020B0604020202020204" pitchFamily="34" charset="0"/>
                <a:ea typeface="ヒラギノ角ゴ Pro W3" charset="-128"/>
              </a:defRPr>
            </a:lvl1pPr>
            <a:lvl2pPr marL="742950" indent="-285750">
              <a:spcBef>
                <a:spcPct val="20000"/>
              </a:spcBef>
              <a:buClr>
                <a:schemeClr val="bg1"/>
              </a:buClr>
              <a:buSzPct val="90000"/>
              <a:buFont typeface="Times New Roman" panose="02020603050405020304" pitchFamily="18" charset="0"/>
              <a:buChar char="–"/>
              <a:defRPr sz="2400">
                <a:solidFill>
                  <a:srgbClr val="1C3B61"/>
                </a:solidFill>
                <a:latin typeface="Arial" panose="020B0604020202020204" pitchFamily="34" charset="0"/>
                <a:ea typeface="ヒラギノ角ゴ Pro W3" charset="-128"/>
              </a:defRPr>
            </a:lvl2pPr>
            <a:lvl3pPr marL="1143000" indent="-228600">
              <a:spcBef>
                <a:spcPct val="20000"/>
              </a:spcBef>
              <a:buClr>
                <a:schemeClr val="bg1"/>
              </a:buClr>
              <a:buSzPct val="90000"/>
              <a:buChar char="•"/>
              <a:defRPr sz="2000">
                <a:solidFill>
                  <a:srgbClr val="1C3B61"/>
                </a:solidFill>
                <a:latin typeface="Arial" panose="020B0604020202020204" pitchFamily="34" charset="0"/>
                <a:ea typeface="ヒラギノ角ゴ Pro W3" charset="-128"/>
              </a:defRPr>
            </a:lvl3pPr>
            <a:lvl4pPr marL="1600200" indent="-228600">
              <a:spcBef>
                <a:spcPct val="20000"/>
              </a:spcBef>
              <a:buClr>
                <a:schemeClr val="bg1"/>
              </a:buClr>
              <a:buSzPct val="80000"/>
              <a:buFont typeface="Times New Roman" panose="02020603050405020304" pitchFamily="18" charset="0"/>
              <a:buChar char="–"/>
              <a:defRPr>
                <a:solidFill>
                  <a:srgbClr val="1C3B61"/>
                </a:solidFill>
                <a:latin typeface="Arial" panose="020B0604020202020204" pitchFamily="34" charset="0"/>
                <a:ea typeface="ヒラギノ角ゴ Pro W3" charset="-128"/>
              </a:defRPr>
            </a:lvl4pPr>
            <a:lvl5pPr marL="2057400" indent="-228600">
              <a:spcBef>
                <a:spcPct val="20000"/>
              </a:spcBef>
              <a:buClr>
                <a:schemeClr val="bg1"/>
              </a:buClr>
              <a:buSzPct val="70000"/>
              <a:buChar char="•"/>
              <a:defRPr>
                <a:solidFill>
                  <a:srgbClr val="1C3B61"/>
                </a:solidFill>
                <a:latin typeface="Arial" panose="020B0604020202020204" pitchFamily="34" charset="0"/>
                <a:ea typeface="ヒラギノ角ゴ Pro W3" charset="-128"/>
              </a:defRPr>
            </a:lvl5pPr>
            <a:lvl6pPr marL="2514600" indent="-228600" eaLnBrk="0" fontAlgn="base" hangingPunct="0">
              <a:spcBef>
                <a:spcPct val="20000"/>
              </a:spcBef>
              <a:spcAft>
                <a:spcPct val="0"/>
              </a:spcAft>
              <a:buClr>
                <a:schemeClr val="bg1"/>
              </a:buClr>
              <a:buSzPct val="70000"/>
              <a:buChar char="•"/>
              <a:defRPr>
                <a:solidFill>
                  <a:srgbClr val="1C3B61"/>
                </a:solidFill>
                <a:latin typeface="Arial" panose="020B0604020202020204" pitchFamily="34" charset="0"/>
                <a:ea typeface="ヒラギノ角ゴ Pro W3" charset="-128"/>
              </a:defRPr>
            </a:lvl6pPr>
            <a:lvl7pPr marL="2971800" indent="-228600" eaLnBrk="0" fontAlgn="base" hangingPunct="0">
              <a:spcBef>
                <a:spcPct val="20000"/>
              </a:spcBef>
              <a:spcAft>
                <a:spcPct val="0"/>
              </a:spcAft>
              <a:buClr>
                <a:schemeClr val="bg1"/>
              </a:buClr>
              <a:buSzPct val="70000"/>
              <a:buChar char="•"/>
              <a:defRPr>
                <a:solidFill>
                  <a:srgbClr val="1C3B61"/>
                </a:solidFill>
                <a:latin typeface="Arial" panose="020B0604020202020204" pitchFamily="34" charset="0"/>
                <a:ea typeface="ヒラギノ角ゴ Pro W3" charset="-128"/>
              </a:defRPr>
            </a:lvl7pPr>
            <a:lvl8pPr marL="3429000" indent="-228600" eaLnBrk="0" fontAlgn="base" hangingPunct="0">
              <a:spcBef>
                <a:spcPct val="20000"/>
              </a:spcBef>
              <a:spcAft>
                <a:spcPct val="0"/>
              </a:spcAft>
              <a:buClr>
                <a:schemeClr val="bg1"/>
              </a:buClr>
              <a:buSzPct val="70000"/>
              <a:buChar char="•"/>
              <a:defRPr>
                <a:solidFill>
                  <a:srgbClr val="1C3B61"/>
                </a:solidFill>
                <a:latin typeface="Arial" panose="020B0604020202020204" pitchFamily="34" charset="0"/>
                <a:ea typeface="ヒラギノ角ゴ Pro W3" charset="-128"/>
              </a:defRPr>
            </a:lvl8pPr>
            <a:lvl9pPr marL="3886200" indent="-228600" eaLnBrk="0" fontAlgn="base" hangingPunct="0">
              <a:spcBef>
                <a:spcPct val="20000"/>
              </a:spcBef>
              <a:spcAft>
                <a:spcPct val="0"/>
              </a:spcAft>
              <a:buClr>
                <a:schemeClr val="bg1"/>
              </a:buClr>
              <a:buSzPct val="70000"/>
              <a:buChar char="•"/>
              <a:defRPr>
                <a:solidFill>
                  <a:srgbClr val="1C3B61"/>
                </a:solidFill>
                <a:latin typeface="Arial" panose="020B0604020202020204" pitchFamily="34" charset="0"/>
                <a:ea typeface="ヒラギノ角ゴ Pro W3" charset="-128"/>
              </a:defRPr>
            </a:lvl9pPr>
          </a:lstStyle>
          <a:p>
            <a:pPr eaLnBrk="1" hangingPunct="1">
              <a:lnSpc>
                <a:spcPct val="100000"/>
              </a:lnSpc>
              <a:spcBef>
                <a:spcPct val="0"/>
              </a:spcBef>
              <a:buClrTx/>
            </a:pPr>
            <a:endParaRPr lang="en-US" altLang="en-US" sz="2400">
              <a:solidFill>
                <a:schemeClr val="tx1"/>
              </a:solidFill>
              <a:latin typeface="Times New Roman" panose="02020603050405020304" pitchFamily="18" charset="0"/>
            </a:endParaRPr>
          </a:p>
        </p:txBody>
      </p:sp>
    </p:spTree>
    <p:extLst>
      <p:ext uri="{BB962C8B-B14F-4D97-AF65-F5344CB8AC3E}">
        <p14:creationId xmlns:p14="http://schemas.microsoft.com/office/powerpoint/2010/main" val="44974298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r>
              <a:rPr lang="en-US" dirty="0" smtClean="0"/>
              <a:t>Participant Grid View</a:t>
            </a:r>
            <a:endParaRPr lang="en-US" dirty="0"/>
          </a:p>
        </p:txBody>
      </p:sp>
      <p:sp>
        <p:nvSpPr>
          <p:cNvPr id="2" name="Text Placeholder 1"/>
          <p:cNvSpPr>
            <a:spLocks noGrp="1"/>
          </p:cNvSpPr>
          <p:nvPr>
            <p:ph type="body" sz="quarter" idx="10"/>
          </p:nvPr>
        </p:nvSpPr>
        <p:spPr>
          <a:xfrm>
            <a:off x="1117601" y="1905001"/>
            <a:ext cx="9367520" cy="1720851"/>
          </a:xfrm>
        </p:spPr>
        <p:txBody>
          <a:bodyPr>
            <a:normAutofit/>
          </a:bodyPr>
          <a:lstStyle/>
          <a:p>
            <a:pPr>
              <a:lnSpc>
                <a:spcPct val="100000"/>
              </a:lnSpc>
              <a:spcBef>
                <a:spcPct val="0"/>
              </a:spcBef>
            </a:pPr>
            <a:r>
              <a:rPr lang="en-US" altLang="en-US" sz="2400" dirty="0">
                <a:solidFill>
                  <a:srgbClr val="1E344B"/>
                </a:solidFill>
                <a:cs typeface="Arial" panose="020B0604020202020204" pitchFamily="34" charset="0"/>
              </a:rPr>
              <a:t>Lists all expected CRFs at each visit for a </a:t>
            </a:r>
            <a:r>
              <a:rPr lang="en-US" altLang="en-US" sz="2400" dirty="0" smtClean="0">
                <a:solidFill>
                  <a:srgbClr val="1E344B"/>
                </a:solidFill>
                <a:cs typeface="Arial" panose="020B0604020202020204" pitchFamily="34" charset="0"/>
              </a:rPr>
              <a:t>PTID</a:t>
            </a:r>
          </a:p>
          <a:p>
            <a:pPr>
              <a:lnSpc>
                <a:spcPct val="100000"/>
              </a:lnSpc>
              <a:spcBef>
                <a:spcPct val="0"/>
              </a:spcBef>
            </a:pPr>
            <a:r>
              <a:rPr lang="en-US" altLang="en-US" sz="2400" dirty="0" smtClean="0">
                <a:solidFill>
                  <a:srgbClr val="1E344B"/>
                </a:solidFill>
                <a:cs typeface="Arial" panose="020B0604020202020204" pitchFamily="34" charset="0"/>
              </a:rPr>
              <a:t>Can select forms by visit or can select entire casebook </a:t>
            </a:r>
            <a:endParaRPr lang="en-US" altLang="en-US" sz="2400" dirty="0">
              <a:solidFill>
                <a:srgbClr val="1E344B"/>
              </a:solidFill>
              <a:cs typeface="Arial" panose="020B0604020202020204" pitchFamily="34" charset="0"/>
            </a:endParaRPr>
          </a:p>
          <a:p>
            <a:pPr>
              <a:lnSpc>
                <a:spcPct val="100000"/>
              </a:lnSpc>
              <a:spcBef>
                <a:spcPct val="0"/>
              </a:spcBef>
            </a:pPr>
            <a:endParaRPr lang="en-US" altLang="en-US" sz="2400" dirty="0">
              <a:solidFill>
                <a:srgbClr val="1E344B"/>
              </a:solidFill>
              <a:cs typeface="Arial" panose="020B0604020202020204" pitchFamily="34" charset="0"/>
            </a:endParaRPr>
          </a:p>
        </p:txBody>
      </p:sp>
      <p:sp>
        <p:nvSpPr>
          <p:cNvPr id="7" name="Text Placeholder 1"/>
          <p:cNvSpPr txBox="1">
            <a:spLocks/>
          </p:cNvSpPr>
          <p:nvPr/>
        </p:nvSpPr>
        <p:spPr>
          <a:xfrm>
            <a:off x="774088" y="2601752"/>
            <a:ext cx="2728991" cy="3382488"/>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2800" b="0" kern="1200">
                <a:solidFill>
                  <a:schemeClr val="tx1"/>
                </a:solidFill>
                <a:latin typeface="Arial"/>
                <a:ea typeface="+mn-ea"/>
                <a:cs typeface="Arial"/>
              </a:defRPr>
            </a:lvl1pPr>
            <a:lvl2pPr marL="742950" indent="-285750" algn="l" defTabSz="914400" rtl="0" eaLnBrk="1" latinLnBrk="0" hangingPunct="1">
              <a:spcBef>
                <a:spcPct val="20000"/>
              </a:spcBef>
              <a:buFont typeface="Arial" pitchFamily="34" charset="0"/>
              <a:buChar char="–"/>
              <a:defRPr sz="2400" b="0" kern="1200">
                <a:solidFill>
                  <a:schemeClr val="tx1"/>
                </a:solidFill>
                <a:latin typeface="Arial"/>
                <a:ea typeface="+mn-ea"/>
                <a:cs typeface="Arial"/>
              </a:defRPr>
            </a:lvl2pPr>
            <a:lvl3pPr marL="1143000" indent="-228600" algn="l" defTabSz="914400" rtl="0" eaLnBrk="1" latinLnBrk="0" hangingPunct="1">
              <a:spcBef>
                <a:spcPct val="20000"/>
              </a:spcBef>
              <a:buFont typeface="Arial" pitchFamily="34" charset="0"/>
              <a:buChar char="•"/>
              <a:defRPr sz="2200" b="0" kern="1200" baseline="0">
                <a:solidFill>
                  <a:schemeClr val="tx1"/>
                </a:solidFill>
                <a:latin typeface="Arial"/>
                <a:ea typeface="+mn-ea"/>
                <a:cs typeface="Arial"/>
              </a:defRPr>
            </a:lvl3pPr>
            <a:lvl4pPr marL="1600200" indent="-228600" algn="l" defTabSz="914400" rtl="0" eaLnBrk="1" latinLnBrk="0" hangingPunct="1">
              <a:spcBef>
                <a:spcPct val="20000"/>
              </a:spcBef>
              <a:buFont typeface="Arial" pitchFamily="34" charset="0"/>
              <a:buChar char="–"/>
              <a:defRPr sz="2000" b="0" kern="1200">
                <a:solidFill>
                  <a:schemeClr val="tx1"/>
                </a:solidFill>
                <a:latin typeface="Arial"/>
                <a:ea typeface="+mn-ea"/>
                <a:cs typeface="Arial"/>
              </a:defRPr>
            </a:lvl4pPr>
            <a:lvl5pPr marL="1828800" indent="0" algn="l" defTabSz="914400" rtl="0" eaLnBrk="1" latinLnBrk="0" hangingPunct="1">
              <a:spcBef>
                <a:spcPct val="20000"/>
              </a:spcBef>
              <a:buFont typeface="Arial" pitchFamily="34" charset="0"/>
              <a:buNone/>
              <a:defRPr sz="2000" b="0" kern="1200" baseline="0">
                <a:solidFill>
                  <a:schemeClr val="tx1"/>
                </a:solidFill>
                <a:latin typeface="Arial"/>
                <a:ea typeface="+mn-ea"/>
                <a:cs typeface="Arial"/>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endParaRPr lang="en-US" dirty="0"/>
          </a:p>
        </p:txBody>
      </p:sp>
      <p:pic>
        <p:nvPicPr>
          <p:cNvPr id="4" name="Picture 3"/>
          <p:cNvPicPr>
            <a:picLocks noChangeAspect="1"/>
          </p:cNvPicPr>
          <p:nvPr/>
        </p:nvPicPr>
        <p:blipFill rotWithShape="1">
          <a:blip r:embed="rId3"/>
          <a:srcRect l="1" t="16603" r="-294"/>
          <a:stretch/>
        </p:blipFill>
        <p:spPr>
          <a:xfrm>
            <a:off x="1036290" y="3288144"/>
            <a:ext cx="10287496" cy="3569855"/>
          </a:xfrm>
          <a:prstGeom prst="rect">
            <a:avLst/>
          </a:prstGeom>
        </p:spPr>
      </p:pic>
      <p:sp>
        <p:nvSpPr>
          <p:cNvPr id="14" name="Right Arrow 5"/>
          <p:cNvSpPr>
            <a:spLocks noChangeArrowheads="1"/>
          </p:cNvSpPr>
          <p:nvPr/>
        </p:nvSpPr>
        <p:spPr bwMode="auto">
          <a:xfrm rot="19488507" flipH="1">
            <a:off x="1416817" y="3198898"/>
            <a:ext cx="835513" cy="447508"/>
          </a:xfrm>
          <a:prstGeom prst="rightArrow">
            <a:avLst>
              <a:gd name="adj1" fmla="val 50000"/>
              <a:gd name="adj2" fmla="val 49877"/>
            </a:avLst>
          </a:prstGeom>
          <a:solidFill>
            <a:srgbClr val="C00000"/>
          </a:solidFill>
          <a:ln>
            <a:noFill/>
          </a:ln>
          <a:extLst/>
        </p:spPr>
        <p:txBody>
          <a:bodyPr wrap="none"/>
          <a:lstStyle>
            <a:lvl1pPr>
              <a:lnSpc>
                <a:spcPts val="3600"/>
              </a:lnSpc>
              <a:spcBef>
                <a:spcPct val="20000"/>
              </a:spcBef>
              <a:buClr>
                <a:schemeClr val="bg1"/>
              </a:buClr>
              <a:defRPr sz="2800">
                <a:solidFill>
                  <a:srgbClr val="1C3B61"/>
                </a:solidFill>
                <a:latin typeface="Arial" panose="020B0604020202020204" pitchFamily="34" charset="0"/>
                <a:ea typeface="ヒラギノ角ゴ Pro W3" charset="-128"/>
              </a:defRPr>
            </a:lvl1pPr>
            <a:lvl2pPr marL="742950" indent="-285750">
              <a:spcBef>
                <a:spcPct val="20000"/>
              </a:spcBef>
              <a:buClr>
                <a:schemeClr val="bg1"/>
              </a:buClr>
              <a:buSzPct val="90000"/>
              <a:buFont typeface="Times New Roman" panose="02020603050405020304" pitchFamily="18" charset="0"/>
              <a:buChar char="–"/>
              <a:defRPr sz="2400">
                <a:solidFill>
                  <a:srgbClr val="1C3B61"/>
                </a:solidFill>
                <a:latin typeface="Arial" panose="020B0604020202020204" pitchFamily="34" charset="0"/>
                <a:ea typeface="ヒラギノ角ゴ Pro W3" charset="-128"/>
              </a:defRPr>
            </a:lvl2pPr>
            <a:lvl3pPr marL="1143000" indent="-228600">
              <a:spcBef>
                <a:spcPct val="20000"/>
              </a:spcBef>
              <a:buClr>
                <a:schemeClr val="bg1"/>
              </a:buClr>
              <a:buSzPct val="90000"/>
              <a:buChar char="•"/>
              <a:defRPr sz="2000">
                <a:solidFill>
                  <a:srgbClr val="1C3B61"/>
                </a:solidFill>
                <a:latin typeface="Arial" panose="020B0604020202020204" pitchFamily="34" charset="0"/>
                <a:ea typeface="ヒラギノ角ゴ Pro W3" charset="-128"/>
              </a:defRPr>
            </a:lvl3pPr>
            <a:lvl4pPr marL="1600200" indent="-228600">
              <a:spcBef>
                <a:spcPct val="20000"/>
              </a:spcBef>
              <a:buClr>
                <a:schemeClr val="bg1"/>
              </a:buClr>
              <a:buSzPct val="80000"/>
              <a:buFont typeface="Times New Roman" panose="02020603050405020304" pitchFamily="18" charset="0"/>
              <a:buChar char="–"/>
              <a:defRPr>
                <a:solidFill>
                  <a:srgbClr val="1C3B61"/>
                </a:solidFill>
                <a:latin typeface="Arial" panose="020B0604020202020204" pitchFamily="34" charset="0"/>
                <a:ea typeface="ヒラギノ角ゴ Pro W3" charset="-128"/>
              </a:defRPr>
            </a:lvl4pPr>
            <a:lvl5pPr marL="2057400" indent="-228600">
              <a:spcBef>
                <a:spcPct val="20000"/>
              </a:spcBef>
              <a:buClr>
                <a:schemeClr val="bg1"/>
              </a:buClr>
              <a:buSzPct val="70000"/>
              <a:buChar char="•"/>
              <a:defRPr>
                <a:solidFill>
                  <a:srgbClr val="1C3B61"/>
                </a:solidFill>
                <a:latin typeface="Arial" panose="020B0604020202020204" pitchFamily="34" charset="0"/>
                <a:ea typeface="ヒラギノ角ゴ Pro W3" charset="-128"/>
              </a:defRPr>
            </a:lvl5pPr>
            <a:lvl6pPr marL="2514600" indent="-228600" eaLnBrk="0" fontAlgn="base" hangingPunct="0">
              <a:spcBef>
                <a:spcPct val="20000"/>
              </a:spcBef>
              <a:spcAft>
                <a:spcPct val="0"/>
              </a:spcAft>
              <a:buClr>
                <a:schemeClr val="bg1"/>
              </a:buClr>
              <a:buSzPct val="70000"/>
              <a:buChar char="•"/>
              <a:defRPr>
                <a:solidFill>
                  <a:srgbClr val="1C3B61"/>
                </a:solidFill>
                <a:latin typeface="Arial" panose="020B0604020202020204" pitchFamily="34" charset="0"/>
                <a:ea typeface="ヒラギノ角ゴ Pro W3" charset="-128"/>
              </a:defRPr>
            </a:lvl6pPr>
            <a:lvl7pPr marL="2971800" indent="-228600" eaLnBrk="0" fontAlgn="base" hangingPunct="0">
              <a:spcBef>
                <a:spcPct val="20000"/>
              </a:spcBef>
              <a:spcAft>
                <a:spcPct val="0"/>
              </a:spcAft>
              <a:buClr>
                <a:schemeClr val="bg1"/>
              </a:buClr>
              <a:buSzPct val="70000"/>
              <a:buChar char="•"/>
              <a:defRPr>
                <a:solidFill>
                  <a:srgbClr val="1C3B61"/>
                </a:solidFill>
                <a:latin typeface="Arial" panose="020B0604020202020204" pitchFamily="34" charset="0"/>
                <a:ea typeface="ヒラギノ角ゴ Pro W3" charset="-128"/>
              </a:defRPr>
            </a:lvl7pPr>
            <a:lvl8pPr marL="3429000" indent="-228600" eaLnBrk="0" fontAlgn="base" hangingPunct="0">
              <a:spcBef>
                <a:spcPct val="20000"/>
              </a:spcBef>
              <a:spcAft>
                <a:spcPct val="0"/>
              </a:spcAft>
              <a:buClr>
                <a:schemeClr val="bg1"/>
              </a:buClr>
              <a:buSzPct val="70000"/>
              <a:buChar char="•"/>
              <a:defRPr>
                <a:solidFill>
                  <a:srgbClr val="1C3B61"/>
                </a:solidFill>
                <a:latin typeface="Arial" panose="020B0604020202020204" pitchFamily="34" charset="0"/>
                <a:ea typeface="ヒラギノ角ゴ Pro W3" charset="-128"/>
              </a:defRPr>
            </a:lvl8pPr>
            <a:lvl9pPr marL="3886200" indent="-228600" eaLnBrk="0" fontAlgn="base" hangingPunct="0">
              <a:spcBef>
                <a:spcPct val="20000"/>
              </a:spcBef>
              <a:spcAft>
                <a:spcPct val="0"/>
              </a:spcAft>
              <a:buClr>
                <a:schemeClr val="bg1"/>
              </a:buClr>
              <a:buSzPct val="70000"/>
              <a:buChar char="•"/>
              <a:defRPr>
                <a:solidFill>
                  <a:srgbClr val="1C3B61"/>
                </a:solidFill>
                <a:latin typeface="Arial" panose="020B0604020202020204" pitchFamily="34" charset="0"/>
                <a:ea typeface="ヒラギノ角ゴ Pro W3" charset="-128"/>
              </a:defRPr>
            </a:lvl9pPr>
          </a:lstStyle>
          <a:p>
            <a:pPr eaLnBrk="1" hangingPunct="1">
              <a:lnSpc>
                <a:spcPct val="100000"/>
              </a:lnSpc>
              <a:spcBef>
                <a:spcPct val="0"/>
              </a:spcBef>
              <a:buClrTx/>
            </a:pPr>
            <a:endParaRPr lang="en-US" altLang="en-US" sz="2400">
              <a:solidFill>
                <a:schemeClr val="tx1"/>
              </a:solidFill>
              <a:latin typeface="Times New Roman" panose="02020603050405020304" pitchFamily="18" charset="0"/>
            </a:endParaRPr>
          </a:p>
        </p:txBody>
      </p:sp>
    </p:spTree>
    <p:extLst>
      <p:ext uri="{BB962C8B-B14F-4D97-AF65-F5344CB8AC3E}">
        <p14:creationId xmlns:p14="http://schemas.microsoft.com/office/powerpoint/2010/main" val="238584765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r>
              <a:rPr lang="en-US" dirty="0"/>
              <a:t>Participant Grid </a:t>
            </a:r>
            <a:r>
              <a:rPr lang="en-US" dirty="0" smtClean="0"/>
              <a:t>View- e Sign</a:t>
            </a:r>
            <a:endParaRPr lang="en-US" dirty="0"/>
          </a:p>
        </p:txBody>
      </p:sp>
      <p:sp>
        <p:nvSpPr>
          <p:cNvPr id="4" name="Text Placeholder 3"/>
          <p:cNvSpPr>
            <a:spLocks noGrp="1"/>
          </p:cNvSpPr>
          <p:nvPr>
            <p:ph type="body" sz="quarter" idx="10"/>
          </p:nvPr>
        </p:nvSpPr>
        <p:spPr>
          <a:xfrm>
            <a:off x="923636" y="2041004"/>
            <a:ext cx="3047033" cy="4276669"/>
          </a:xfrm>
        </p:spPr>
        <p:txBody>
          <a:bodyPr>
            <a:normAutofit fontScale="92500" lnSpcReduction="10000"/>
          </a:bodyPr>
          <a:lstStyle/>
          <a:p>
            <a:pPr>
              <a:lnSpc>
                <a:spcPct val="100000"/>
              </a:lnSpc>
              <a:spcBef>
                <a:spcPts val="0"/>
              </a:spcBef>
              <a:defRPr/>
            </a:pPr>
            <a:r>
              <a:rPr lang="en-US" sz="2600" dirty="0"/>
              <a:t>Site investigators complete electronic sign off for multiple forms by selecting a row or column and clicking </a:t>
            </a:r>
            <a:r>
              <a:rPr lang="en-US" sz="2600" dirty="0" smtClean="0"/>
              <a:t>“Sign </a:t>
            </a:r>
            <a:r>
              <a:rPr lang="en-US" sz="2600" dirty="0"/>
              <a:t>and Save”.</a:t>
            </a:r>
          </a:p>
          <a:p>
            <a:pPr marL="0" indent="0">
              <a:defRPr/>
            </a:pPr>
            <a:endParaRPr lang="en-US" sz="2600" dirty="0"/>
          </a:p>
          <a:p>
            <a:pPr>
              <a:lnSpc>
                <a:spcPct val="100000"/>
              </a:lnSpc>
              <a:spcBef>
                <a:spcPts val="0"/>
              </a:spcBef>
              <a:buFont typeface="Wingdings" panose="05000000000000000000" pitchFamily="2" charset="2"/>
              <a:buChar char="§"/>
              <a:defRPr/>
            </a:pPr>
            <a:r>
              <a:rPr lang="en-US" sz="2600" dirty="0"/>
              <a:t>Signature prompt will display alongside a user ID and password text box</a:t>
            </a:r>
          </a:p>
          <a:p>
            <a:endParaRPr lang="en-US" dirty="0"/>
          </a:p>
        </p:txBody>
      </p:sp>
      <p:pic>
        <p:nvPicPr>
          <p:cNvPr id="13" name="Picture 12"/>
          <p:cNvPicPr/>
          <p:nvPr/>
        </p:nvPicPr>
        <p:blipFill>
          <a:blip r:embed="rId3"/>
          <a:stretch>
            <a:fillRect/>
          </a:stretch>
        </p:blipFill>
        <p:spPr>
          <a:xfrm>
            <a:off x="4120197" y="2467291"/>
            <a:ext cx="7979439" cy="4321435"/>
          </a:xfrm>
          <a:prstGeom prst="rect">
            <a:avLst/>
          </a:prstGeom>
        </p:spPr>
      </p:pic>
      <p:pic>
        <p:nvPicPr>
          <p:cNvPr id="2" name="Picture 1"/>
          <p:cNvPicPr>
            <a:picLocks noChangeAspect="1"/>
          </p:cNvPicPr>
          <p:nvPr/>
        </p:nvPicPr>
        <p:blipFill>
          <a:blip r:embed="rId4"/>
          <a:stretch>
            <a:fillRect/>
          </a:stretch>
        </p:blipFill>
        <p:spPr>
          <a:xfrm>
            <a:off x="4120197" y="2216038"/>
            <a:ext cx="1028700" cy="333375"/>
          </a:xfrm>
          <a:prstGeom prst="rect">
            <a:avLst/>
          </a:prstGeom>
        </p:spPr>
      </p:pic>
      <p:sp>
        <p:nvSpPr>
          <p:cNvPr id="14" name="Oval 1"/>
          <p:cNvSpPr>
            <a:spLocks noChangeArrowheads="1"/>
          </p:cNvSpPr>
          <p:nvPr/>
        </p:nvSpPr>
        <p:spPr bwMode="auto">
          <a:xfrm flipV="1">
            <a:off x="4072599" y="2174493"/>
            <a:ext cx="1076297" cy="476342"/>
          </a:xfrm>
          <a:prstGeom prst="ellipse">
            <a:avLst/>
          </a:prstGeom>
          <a:noFill/>
          <a:ln w="38100" algn="ctr">
            <a:solidFill>
              <a:srgbClr val="FF0000"/>
            </a:solidFill>
            <a:round/>
            <a:headEnd/>
            <a:tailEnd/>
          </a:ln>
          <a:extLst>
            <a:ext uri="{909E8E84-426E-40DD-AFC4-6F175D3DCCD1}">
              <a14:hiddenFill xmlns:a14="http://schemas.microsoft.com/office/drawing/2010/main">
                <a:solidFill>
                  <a:srgbClr val="FFFFFF"/>
                </a:solidFill>
              </a14:hiddenFill>
            </a:ext>
          </a:extLst>
        </p:spPr>
        <p:txBody>
          <a:bodyPr wrap="none"/>
          <a:lstStyle>
            <a:lvl1pPr>
              <a:lnSpc>
                <a:spcPts val="3600"/>
              </a:lnSpc>
              <a:spcBef>
                <a:spcPct val="20000"/>
              </a:spcBef>
              <a:buClr>
                <a:schemeClr val="bg1"/>
              </a:buClr>
              <a:defRPr sz="2800">
                <a:solidFill>
                  <a:srgbClr val="1C3B61"/>
                </a:solidFill>
                <a:latin typeface="Arial" panose="020B0604020202020204" pitchFamily="34" charset="0"/>
                <a:ea typeface="ヒラギノ角ゴ Pro W3" charset="-128"/>
              </a:defRPr>
            </a:lvl1pPr>
            <a:lvl2pPr marL="742950" indent="-285750">
              <a:spcBef>
                <a:spcPct val="20000"/>
              </a:spcBef>
              <a:buClr>
                <a:schemeClr val="bg1"/>
              </a:buClr>
              <a:buSzPct val="90000"/>
              <a:buFont typeface="Times New Roman" panose="02020603050405020304" pitchFamily="18" charset="0"/>
              <a:buChar char="–"/>
              <a:defRPr sz="2400">
                <a:solidFill>
                  <a:srgbClr val="1C3B61"/>
                </a:solidFill>
                <a:latin typeface="Arial" panose="020B0604020202020204" pitchFamily="34" charset="0"/>
                <a:ea typeface="ヒラギノ角ゴ Pro W3" charset="-128"/>
              </a:defRPr>
            </a:lvl2pPr>
            <a:lvl3pPr marL="1143000" indent="-228600">
              <a:spcBef>
                <a:spcPct val="20000"/>
              </a:spcBef>
              <a:buClr>
                <a:schemeClr val="bg1"/>
              </a:buClr>
              <a:buSzPct val="90000"/>
              <a:buChar char="•"/>
              <a:defRPr sz="2000">
                <a:solidFill>
                  <a:srgbClr val="1C3B61"/>
                </a:solidFill>
                <a:latin typeface="Arial" panose="020B0604020202020204" pitchFamily="34" charset="0"/>
                <a:ea typeface="ヒラギノ角ゴ Pro W3" charset="-128"/>
              </a:defRPr>
            </a:lvl3pPr>
            <a:lvl4pPr marL="1600200" indent="-228600">
              <a:spcBef>
                <a:spcPct val="20000"/>
              </a:spcBef>
              <a:buClr>
                <a:schemeClr val="bg1"/>
              </a:buClr>
              <a:buSzPct val="80000"/>
              <a:buFont typeface="Times New Roman" panose="02020603050405020304" pitchFamily="18" charset="0"/>
              <a:buChar char="–"/>
              <a:defRPr>
                <a:solidFill>
                  <a:srgbClr val="1C3B61"/>
                </a:solidFill>
                <a:latin typeface="Arial" panose="020B0604020202020204" pitchFamily="34" charset="0"/>
                <a:ea typeface="ヒラギノ角ゴ Pro W3" charset="-128"/>
              </a:defRPr>
            </a:lvl4pPr>
            <a:lvl5pPr marL="2057400" indent="-228600">
              <a:spcBef>
                <a:spcPct val="20000"/>
              </a:spcBef>
              <a:buClr>
                <a:schemeClr val="bg1"/>
              </a:buClr>
              <a:buSzPct val="70000"/>
              <a:buChar char="•"/>
              <a:defRPr>
                <a:solidFill>
                  <a:srgbClr val="1C3B61"/>
                </a:solidFill>
                <a:latin typeface="Arial" panose="020B0604020202020204" pitchFamily="34" charset="0"/>
                <a:ea typeface="ヒラギノ角ゴ Pro W3" charset="-128"/>
              </a:defRPr>
            </a:lvl5pPr>
            <a:lvl6pPr marL="2514600" indent="-228600" eaLnBrk="0" fontAlgn="base" hangingPunct="0">
              <a:spcBef>
                <a:spcPct val="20000"/>
              </a:spcBef>
              <a:spcAft>
                <a:spcPct val="0"/>
              </a:spcAft>
              <a:buClr>
                <a:schemeClr val="bg1"/>
              </a:buClr>
              <a:buSzPct val="70000"/>
              <a:buChar char="•"/>
              <a:defRPr>
                <a:solidFill>
                  <a:srgbClr val="1C3B61"/>
                </a:solidFill>
                <a:latin typeface="Arial" panose="020B0604020202020204" pitchFamily="34" charset="0"/>
                <a:ea typeface="ヒラギノ角ゴ Pro W3" charset="-128"/>
              </a:defRPr>
            </a:lvl6pPr>
            <a:lvl7pPr marL="2971800" indent="-228600" eaLnBrk="0" fontAlgn="base" hangingPunct="0">
              <a:spcBef>
                <a:spcPct val="20000"/>
              </a:spcBef>
              <a:spcAft>
                <a:spcPct val="0"/>
              </a:spcAft>
              <a:buClr>
                <a:schemeClr val="bg1"/>
              </a:buClr>
              <a:buSzPct val="70000"/>
              <a:buChar char="•"/>
              <a:defRPr>
                <a:solidFill>
                  <a:srgbClr val="1C3B61"/>
                </a:solidFill>
                <a:latin typeface="Arial" panose="020B0604020202020204" pitchFamily="34" charset="0"/>
                <a:ea typeface="ヒラギノ角ゴ Pro W3" charset="-128"/>
              </a:defRPr>
            </a:lvl7pPr>
            <a:lvl8pPr marL="3429000" indent="-228600" eaLnBrk="0" fontAlgn="base" hangingPunct="0">
              <a:spcBef>
                <a:spcPct val="20000"/>
              </a:spcBef>
              <a:spcAft>
                <a:spcPct val="0"/>
              </a:spcAft>
              <a:buClr>
                <a:schemeClr val="bg1"/>
              </a:buClr>
              <a:buSzPct val="70000"/>
              <a:buChar char="•"/>
              <a:defRPr>
                <a:solidFill>
                  <a:srgbClr val="1C3B61"/>
                </a:solidFill>
                <a:latin typeface="Arial" panose="020B0604020202020204" pitchFamily="34" charset="0"/>
                <a:ea typeface="ヒラギノ角ゴ Pro W3" charset="-128"/>
              </a:defRPr>
            </a:lvl8pPr>
            <a:lvl9pPr marL="3886200" indent="-228600" eaLnBrk="0" fontAlgn="base" hangingPunct="0">
              <a:spcBef>
                <a:spcPct val="20000"/>
              </a:spcBef>
              <a:spcAft>
                <a:spcPct val="0"/>
              </a:spcAft>
              <a:buClr>
                <a:schemeClr val="bg1"/>
              </a:buClr>
              <a:buSzPct val="70000"/>
              <a:buChar char="•"/>
              <a:defRPr>
                <a:solidFill>
                  <a:srgbClr val="1C3B61"/>
                </a:solidFill>
                <a:latin typeface="Arial" panose="020B0604020202020204" pitchFamily="34" charset="0"/>
                <a:ea typeface="ヒラギノ角ゴ Pro W3" charset="-128"/>
              </a:defRPr>
            </a:lvl9pPr>
          </a:lstStyle>
          <a:p>
            <a:pPr eaLnBrk="1" hangingPunct="1">
              <a:lnSpc>
                <a:spcPct val="100000"/>
              </a:lnSpc>
              <a:spcBef>
                <a:spcPct val="0"/>
              </a:spcBef>
              <a:buClrTx/>
            </a:pPr>
            <a:endParaRPr lang="en-US" altLang="en-US" sz="2400">
              <a:solidFill>
                <a:schemeClr val="tx1"/>
              </a:solidFill>
              <a:latin typeface="Times New Roman" panose="02020603050405020304" pitchFamily="18" charset="0"/>
            </a:endParaRPr>
          </a:p>
        </p:txBody>
      </p:sp>
      <p:pic>
        <p:nvPicPr>
          <p:cNvPr id="16" name="Picture 7"/>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017347" y="4776415"/>
            <a:ext cx="3154956" cy="177147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7" name="Right Arrow 5"/>
          <p:cNvSpPr>
            <a:spLocks noChangeArrowheads="1"/>
          </p:cNvSpPr>
          <p:nvPr/>
        </p:nvSpPr>
        <p:spPr bwMode="auto">
          <a:xfrm flipH="1">
            <a:off x="10321831" y="5662154"/>
            <a:ext cx="835513" cy="447508"/>
          </a:xfrm>
          <a:prstGeom prst="rightArrow">
            <a:avLst>
              <a:gd name="adj1" fmla="val 50000"/>
              <a:gd name="adj2" fmla="val 49877"/>
            </a:avLst>
          </a:prstGeom>
          <a:solidFill>
            <a:srgbClr val="C00000"/>
          </a:solidFill>
          <a:ln>
            <a:noFill/>
          </a:ln>
          <a:extLst/>
        </p:spPr>
        <p:txBody>
          <a:bodyPr wrap="none"/>
          <a:lstStyle>
            <a:lvl1pPr>
              <a:lnSpc>
                <a:spcPts val="3600"/>
              </a:lnSpc>
              <a:spcBef>
                <a:spcPct val="20000"/>
              </a:spcBef>
              <a:buClr>
                <a:schemeClr val="bg1"/>
              </a:buClr>
              <a:defRPr sz="2800">
                <a:solidFill>
                  <a:srgbClr val="1C3B61"/>
                </a:solidFill>
                <a:latin typeface="Arial" panose="020B0604020202020204" pitchFamily="34" charset="0"/>
                <a:ea typeface="ヒラギノ角ゴ Pro W3" charset="-128"/>
              </a:defRPr>
            </a:lvl1pPr>
            <a:lvl2pPr marL="742950" indent="-285750">
              <a:spcBef>
                <a:spcPct val="20000"/>
              </a:spcBef>
              <a:buClr>
                <a:schemeClr val="bg1"/>
              </a:buClr>
              <a:buSzPct val="90000"/>
              <a:buFont typeface="Times New Roman" panose="02020603050405020304" pitchFamily="18" charset="0"/>
              <a:buChar char="–"/>
              <a:defRPr sz="2400">
                <a:solidFill>
                  <a:srgbClr val="1C3B61"/>
                </a:solidFill>
                <a:latin typeface="Arial" panose="020B0604020202020204" pitchFamily="34" charset="0"/>
                <a:ea typeface="ヒラギノ角ゴ Pro W3" charset="-128"/>
              </a:defRPr>
            </a:lvl2pPr>
            <a:lvl3pPr marL="1143000" indent="-228600">
              <a:spcBef>
                <a:spcPct val="20000"/>
              </a:spcBef>
              <a:buClr>
                <a:schemeClr val="bg1"/>
              </a:buClr>
              <a:buSzPct val="90000"/>
              <a:buChar char="•"/>
              <a:defRPr sz="2000">
                <a:solidFill>
                  <a:srgbClr val="1C3B61"/>
                </a:solidFill>
                <a:latin typeface="Arial" panose="020B0604020202020204" pitchFamily="34" charset="0"/>
                <a:ea typeface="ヒラギノ角ゴ Pro W3" charset="-128"/>
              </a:defRPr>
            </a:lvl3pPr>
            <a:lvl4pPr marL="1600200" indent="-228600">
              <a:spcBef>
                <a:spcPct val="20000"/>
              </a:spcBef>
              <a:buClr>
                <a:schemeClr val="bg1"/>
              </a:buClr>
              <a:buSzPct val="80000"/>
              <a:buFont typeface="Times New Roman" panose="02020603050405020304" pitchFamily="18" charset="0"/>
              <a:buChar char="–"/>
              <a:defRPr>
                <a:solidFill>
                  <a:srgbClr val="1C3B61"/>
                </a:solidFill>
                <a:latin typeface="Arial" panose="020B0604020202020204" pitchFamily="34" charset="0"/>
                <a:ea typeface="ヒラギノ角ゴ Pro W3" charset="-128"/>
              </a:defRPr>
            </a:lvl4pPr>
            <a:lvl5pPr marL="2057400" indent="-228600">
              <a:spcBef>
                <a:spcPct val="20000"/>
              </a:spcBef>
              <a:buClr>
                <a:schemeClr val="bg1"/>
              </a:buClr>
              <a:buSzPct val="70000"/>
              <a:buChar char="•"/>
              <a:defRPr>
                <a:solidFill>
                  <a:srgbClr val="1C3B61"/>
                </a:solidFill>
                <a:latin typeface="Arial" panose="020B0604020202020204" pitchFamily="34" charset="0"/>
                <a:ea typeface="ヒラギノ角ゴ Pro W3" charset="-128"/>
              </a:defRPr>
            </a:lvl5pPr>
            <a:lvl6pPr marL="2514600" indent="-228600" eaLnBrk="0" fontAlgn="base" hangingPunct="0">
              <a:spcBef>
                <a:spcPct val="20000"/>
              </a:spcBef>
              <a:spcAft>
                <a:spcPct val="0"/>
              </a:spcAft>
              <a:buClr>
                <a:schemeClr val="bg1"/>
              </a:buClr>
              <a:buSzPct val="70000"/>
              <a:buChar char="•"/>
              <a:defRPr>
                <a:solidFill>
                  <a:srgbClr val="1C3B61"/>
                </a:solidFill>
                <a:latin typeface="Arial" panose="020B0604020202020204" pitchFamily="34" charset="0"/>
                <a:ea typeface="ヒラギノ角ゴ Pro W3" charset="-128"/>
              </a:defRPr>
            </a:lvl6pPr>
            <a:lvl7pPr marL="2971800" indent="-228600" eaLnBrk="0" fontAlgn="base" hangingPunct="0">
              <a:spcBef>
                <a:spcPct val="20000"/>
              </a:spcBef>
              <a:spcAft>
                <a:spcPct val="0"/>
              </a:spcAft>
              <a:buClr>
                <a:schemeClr val="bg1"/>
              </a:buClr>
              <a:buSzPct val="70000"/>
              <a:buChar char="•"/>
              <a:defRPr>
                <a:solidFill>
                  <a:srgbClr val="1C3B61"/>
                </a:solidFill>
                <a:latin typeface="Arial" panose="020B0604020202020204" pitchFamily="34" charset="0"/>
                <a:ea typeface="ヒラギノ角ゴ Pro W3" charset="-128"/>
              </a:defRPr>
            </a:lvl7pPr>
            <a:lvl8pPr marL="3429000" indent="-228600" eaLnBrk="0" fontAlgn="base" hangingPunct="0">
              <a:spcBef>
                <a:spcPct val="20000"/>
              </a:spcBef>
              <a:spcAft>
                <a:spcPct val="0"/>
              </a:spcAft>
              <a:buClr>
                <a:schemeClr val="bg1"/>
              </a:buClr>
              <a:buSzPct val="70000"/>
              <a:buChar char="•"/>
              <a:defRPr>
                <a:solidFill>
                  <a:srgbClr val="1C3B61"/>
                </a:solidFill>
                <a:latin typeface="Arial" panose="020B0604020202020204" pitchFamily="34" charset="0"/>
                <a:ea typeface="ヒラギノ角ゴ Pro W3" charset="-128"/>
              </a:defRPr>
            </a:lvl8pPr>
            <a:lvl9pPr marL="3886200" indent="-228600" eaLnBrk="0" fontAlgn="base" hangingPunct="0">
              <a:spcBef>
                <a:spcPct val="20000"/>
              </a:spcBef>
              <a:spcAft>
                <a:spcPct val="0"/>
              </a:spcAft>
              <a:buClr>
                <a:schemeClr val="bg1"/>
              </a:buClr>
              <a:buSzPct val="70000"/>
              <a:buChar char="•"/>
              <a:defRPr>
                <a:solidFill>
                  <a:srgbClr val="1C3B61"/>
                </a:solidFill>
                <a:latin typeface="Arial" panose="020B0604020202020204" pitchFamily="34" charset="0"/>
                <a:ea typeface="ヒラギノ角ゴ Pro W3" charset="-128"/>
              </a:defRPr>
            </a:lvl9pPr>
          </a:lstStyle>
          <a:p>
            <a:pPr eaLnBrk="1" hangingPunct="1">
              <a:lnSpc>
                <a:spcPct val="100000"/>
              </a:lnSpc>
              <a:spcBef>
                <a:spcPct val="0"/>
              </a:spcBef>
              <a:buClrTx/>
            </a:pPr>
            <a:endParaRPr lang="en-US" altLang="en-US" sz="2400">
              <a:solidFill>
                <a:schemeClr val="tx1"/>
              </a:solidFill>
              <a:latin typeface="Times New Roman" panose="02020603050405020304" pitchFamily="18" charset="0"/>
            </a:endParaRPr>
          </a:p>
        </p:txBody>
      </p:sp>
    </p:spTree>
    <p:extLst>
      <p:ext uri="{BB962C8B-B14F-4D97-AF65-F5344CB8AC3E}">
        <p14:creationId xmlns:p14="http://schemas.microsoft.com/office/powerpoint/2010/main" val="256245186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r>
              <a:rPr lang="en-US" sz="3600" dirty="0"/>
              <a:t>Participant Grid View – Investigator Role</a:t>
            </a:r>
          </a:p>
        </p:txBody>
      </p:sp>
      <p:pic>
        <p:nvPicPr>
          <p:cNvPr id="10" name="Picture 8"/>
          <p:cNvPicPr>
            <a:picLocks noChangeAspect="1" noChangeArrowheads="1"/>
          </p:cNvPicPr>
          <p:nvPr/>
        </p:nvPicPr>
        <p:blipFill rotWithShape="1">
          <a:blip r:embed="rId3">
            <a:extLst>
              <a:ext uri="{28A0092B-C50C-407E-A947-70E740481C1C}">
                <a14:useLocalDpi xmlns:a14="http://schemas.microsoft.com/office/drawing/2010/main" val="0"/>
              </a:ext>
            </a:extLst>
          </a:blip>
          <a:srcRect l="1494" t="44632" r="1"/>
          <a:stretch/>
        </p:blipFill>
        <p:spPr bwMode="auto">
          <a:xfrm>
            <a:off x="650240" y="4104640"/>
            <a:ext cx="10707025" cy="250004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1" name="TextBox 11"/>
          <p:cNvSpPr txBox="1">
            <a:spLocks noChangeArrowheads="1"/>
          </p:cNvSpPr>
          <p:nvPr/>
        </p:nvSpPr>
        <p:spPr bwMode="auto">
          <a:xfrm>
            <a:off x="1284158" y="1824810"/>
            <a:ext cx="9439188" cy="1384995"/>
          </a:xfrm>
          <a:prstGeom prst="rect">
            <a:avLst/>
          </a:prstGeom>
          <a:noFill/>
          <a:ln w="9525">
            <a:solidFill>
              <a:schemeClr val="bg1"/>
            </a:solidFill>
            <a:miter lim="800000"/>
            <a:headEnd/>
            <a:tailEnd/>
          </a:ln>
          <a:extLst/>
        </p:spPr>
        <p:txBody>
          <a:bodyPr wrap="square">
            <a:spAutoFit/>
          </a:bodyPr>
          <a:lstStyle>
            <a:lvl1pPr>
              <a:lnSpc>
                <a:spcPts val="3600"/>
              </a:lnSpc>
              <a:spcBef>
                <a:spcPct val="20000"/>
              </a:spcBef>
              <a:buClr>
                <a:schemeClr val="bg1"/>
              </a:buClr>
              <a:defRPr sz="2800">
                <a:solidFill>
                  <a:srgbClr val="1C3B61"/>
                </a:solidFill>
                <a:latin typeface="Arial" panose="020B0604020202020204" pitchFamily="34" charset="0"/>
                <a:ea typeface="ヒラギノ角ゴ Pro W3" charset="-128"/>
              </a:defRPr>
            </a:lvl1pPr>
            <a:lvl2pPr marL="742950" indent="-285750">
              <a:spcBef>
                <a:spcPct val="20000"/>
              </a:spcBef>
              <a:buClr>
                <a:schemeClr val="bg1"/>
              </a:buClr>
              <a:buSzPct val="90000"/>
              <a:buFont typeface="Times New Roman" panose="02020603050405020304" pitchFamily="18" charset="0"/>
              <a:buChar char="–"/>
              <a:defRPr sz="2400">
                <a:solidFill>
                  <a:srgbClr val="1C3B61"/>
                </a:solidFill>
                <a:latin typeface="Arial" panose="020B0604020202020204" pitchFamily="34" charset="0"/>
                <a:ea typeface="ヒラギノ角ゴ Pro W3" charset="-128"/>
              </a:defRPr>
            </a:lvl2pPr>
            <a:lvl3pPr marL="1143000" indent="-228600">
              <a:spcBef>
                <a:spcPct val="20000"/>
              </a:spcBef>
              <a:buClr>
                <a:schemeClr val="bg1"/>
              </a:buClr>
              <a:buSzPct val="90000"/>
              <a:buChar char="•"/>
              <a:defRPr sz="2000">
                <a:solidFill>
                  <a:srgbClr val="1C3B61"/>
                </a:solidFill>
                <a:latin typeface="Arial" panose="020B0604020202020204" pitchFamily="34" charset="0"/>
                <a:ea typeface="ヒラギノ角ゴ Pro W3" charset="-128"/>
              </a:defRPr>
            </a:lvl3pPr>
            <a:lvl4pPr marL="1600200" indent="-228600">
              <a:spcBef>
                <a:spcPct val="20000"/>
              </a:spcBef>
              <a:buClr>
                <a:schemeClr val="bg1"/>
              </a:buClr>
              <a:buSzPct val="80000"/>
              <a:buFont typeface="Times New Roman" panose="02020603050405020304" pitchFamily="18" charset="0"/>
              <a:buChar char="–"/>
              <a:defRPr>
                <a:solidFill>
                  <a:srgbClr val="1C3B61"/>
                </a:solidFill>
                <a:latin typeface="Arial" panose="020B0604020202020204" pitchFamily="34" charset="0"/>
                <a:ea typeface="ヒラギノ角ゴ Pro W3" charset="-128"/>
              </a:defRPr>
            </a:lvl4pPr>
            <a:lvl5pPr marL="2057400" indent="-228600">
              <a:spcBef>
                <a:spcPct val="20000"/>
              </a:spcBef>
              <a:buClr>
                <a:schemeClr val="bg1"/>
              </a:buClr>
              <a:buSzPct val="70000"/>
              <a:buChar char="•"/>
              <a:defRPr>
                <a:solidFill>
                  <a:srgbClr val="1C3B61"/>
                </a:solidFill>
                <a:latin typeface="Arial" panose="020B0604020202020204" pitchFamily="34" charset="0"/>
                <a:ea typeface="ヒラギノ角ゴ Pro W3" charset="-128"/>
              </a:defRPr>
            </a:lvl5pPr>
            <a:lvl6pPr marL="2514600" indent="-228600" eaLnBrk="0" fontAlgn="base" hangingPunct="0">
              <a:spcBef>
                <a:spcPct val="20000"/>
              </a:spcBef>
              <a:spcAft>
                <a:spcPct val="0"/>
              </a:spcAft>
              <a:buClr>
                <a:schemeClr val="bg1"/>
              </a:buClr>
              <a:buSzPct val="70000"/>
              <a:buChar char="•"/>
              <a:defRPr>
                <a:solidFill>
                  <a:srgbClr val="1C3B61"/>
                </a:solidFill>
                <a:latin typeface="Arial" panose="020B0604020202020204" pitchFamily="34" charset="0"/>
                <a:ea typeface="ヒラギノ角ゴ Pro W3" charset="-128"/>
              </a:defRPr>
            </a:lvl6pPr>
            <a:lvl7pPr marL="2971800" indent="-228600" eaLnBrk="0" fontAlgn="base" hangingPunct="0">
              <a:spcBef>
                <a:spcPct val="20000"/>
              </a:spcBef>
              <a:spcAft>
                <a:spcPct val="0"/>
              </a:spcAft>
              <a:buClr>
                <a:schemeClr val="bg1"/>
              </a:buClr>
              <a:buSzPct val="70000"/>
              <a:buChar char="•"/>
              <a:defRPr>
                <a:solidFill>
                  <a:srgbClr val="1C3B61"/>
                </a:solidFill>
                <a:latin typeface="Arial" panose="020B0604020202020204" pitchFamily="34" charset="0"/>
                <a:ea typeface="ヒラギノ角ゴ Pro W3" charset="-128"/>
              </a:defRPr>
            </a:lvl7pPr>
            <a:lvl8pPr marL="3429000" indent="-228600" eaLnBrk="0" fontAlgn="base" hangingPunct="0">
              <a:spcBef>
                <a:spcPct val="20000"/>
              </a:spcBef>
              <a:spcAft>
                <a:spcPct val="0"/>
              </a:spcAft>
              <a:buClr>
                <a:schemeClr val="bg1"/>
              </a:buClr>
              <a:buSzPct val="70000"/>
              <a:buChar char="•"/>
              <a:defRPr>
                <a:solidFill>
                  <a:srgbClr val="1C3B61"/>
                </a:solidFill>
                <a:latin typeface="Arial" panose="020B0604020202020204" pitchFamily="34" charset="0"/>
                <a:ea typeface="ヒラギノ角ゴ Pro W3" charset="-128"/>
              </a:defRPr>
            </a:lvl8pPr>
            <a:lvl9pPr marL="3886200" indent="-228600" eaLnBrk="0" fontAlgn="base" hangingPunct="0">
              <a:spcBef>
                <a:spcPct val="20000"/>
              </a:spcBef>
              <a:spcAft>
                <a:spcPct val="0"/>
              </a:spcAft>
              <a:buClr>
                <a:schemeClr val="bg1"/>
              </a:buClr>
              <a:buSzPct val="70000"/>
              <a:buChar char="•"/>
              <a:defRPr>
                <a:solidFill>
                  <a:srgbClr val="1C3B61"/>
                </a:solidFill>
                <a:latin typeface="Arial" panose="020B0604020202020204" pitchFamily="34" charset="0"/>
                <a:ea typeface="ヒラギノ角ゴ Pro W3" charset="-128"/>
              </a:defRPr>
            </a:lvl9pPr>
          </a:lstStyle>
          <a:p>
            <a:pPr marL="342900" indent="-342900">
              <a:lnSpc>
                <a:spcPct val="100000"/>
              </a:lnSpc>
              <a:spcBef>
                <a:spcPct val="0"/>
              </a:spcBef>
              <a:buClrTx/>
              <a:buFont typeface="Arial" panose="020B0604020202020204" pitchFamily="34" charset="0"/>
              <a:buChar char="•"/>
            </a:pPr>
            <a:r>
              <a:rPr lang="en-US" altLang="en-US" dirty="0">
                <a:solidFill>
                  <a:schemeClr val="tx1"/>
                </a:solidFill>
                <a:latin typeface="+mn-lt"/>
                <a:cs typeface="Arial" panose="020B0604020202020204" pitchFamily="34" charset="0"/>
              </a:rPr>
              <a:t>IoR signature </a:t>
            </a:r>
            <a:r>
              <a:rPr lang="en-US" altLang="en-US" dirty="0" smtClean="0">
                <a:solidFill>
                  <a:schemeClr val="tx1"/>
                </a:solidFill>
                <a:latin typeface="+mn-lt"/>
                <a:cs typeface="Arial" panose="020B0604020202020204" pitchFamily="34" charset="0"/>
              </a:rPr>
              <a:t>displayed on </a:t>
            </a:r>
            <a:r>
              <a:rPr lang="en-US" altLang="en-US" dirty="0">
                <a:solidFill>
                  <a:schemeClr val="tx1"/>
                </a:solidFill>
                <a:latin typeface="+mn-lt"/>
                <a:cs typeface="Arial" panose="020B0604020202020204" pitchFamily="34" charset="0"/>
              </a:rPr>
              <a:t>bottom of each eCRF. </a:t>
            </a:r>
            <a:endParaRPr lang="en-US" altLang="en-US" dirty="0" smtClean="0">
              <a:solidFill>
                <a:schemeClr val="tx1"/>
              </a:solidFill>
              <a:latin typeface="+mn-lt"/>
              <a:cs typeface="Arial" panose="020B0604020202020204" pitchFamily="34" charset="0"/>
            </a:endParaRPr>
          </a:p>
          <a:p>
            <a:pPr marL="342900" indent="-342900">
              <a:lnSpc>
                <a:spcPct val="100000"/>
              </a:lnSpc>
              <a:spcBef>
                <a:spcPct val="0"/>
              </a:spcBef>
              <a:buClrTx/>
              <a:buFont typeface="Arial" panose="020B0604020202020204" pitchFamily="34" charset="0"/>
              <a:buChar char="•"/>
            </a:pPr>
            <a:r>
              <a:rPr lang="en-US" altLang="en-US" dirty="0" smtClean="0">
                <a:solidFill>
                  <a:schemeClr val="tx1"/>
                </a:solidFill>
                <a:latin typeface="+mn-lt"/>
                <a:cs typeface="Arial" panose="020B0604020202020204" pitchFamily="34" charset="0"/>
              </a:rPr>
              <a:t>This </a:t>
            </a:r>
            <a:r>
              <a:rPr lang="en-US" altLang="en-US" dirty="0">
                <a:solidFill>
                  <a:schemeClr val="tx1"/>
                </a:solidFill>
                <a:latin typeface="+mn-lt"/>
                <a:cs typeface="Arial" panose="020B0604020202020204" pitchFamily="34" charset="0"/>
              </a:rPr>
              <a:t>is the last step needed to lock a participants’ casebook. </a:t>
            </a:r>
            <a:endParaRPr lang="en-US" altLang="en-US" dirty="0" smtClean="0">
              <a:solidFill>
                <a:schemeClr val="tx1"/>
              </a:solidFill>
              <a:latin typeface="+mn-lt"/>
              <a:cs typeface="Arial" panose="020B0604020202020204" pitchFamily="34" charset="0"/>
            </a:endParaRPr>
          </a:p>
          <a:p>
            <a:pPr marL="342900" indent="-342900">
              <a:lnSpc>
                <a:spcPct val="100000"/>
              </a:lnSpc>
              <a:spcBef>
                <a:spcPct val="0"/>
              </a:spcBef>
              <a:buClrTx/>
              <a:buFont typeface="Arial" panose="020B0604020202020204" pitchFamily="34" charset="0"/>
              <a:buChar char="•"/>
            </a:pPr>
            <a:r>
              <a:rPr lang="en-US" altLang="en-US" dirty="0" smtClean="0">
                <a:solidFill>
                  <a:schemeClr val="tx1"/>
                </a:solidFill>
                <a:latin typeface="+mn-lt"/>
                <a:cs typeface="Arial" panose="020B0604020202020204" pitchFamily="34" charset="0"/>
              </a:rPr>
              <a:t>All participants require </a:t>
            </a:r>
            <a:r>
              <a:rPr lang="en-US" altLang="en-US" dirty="0">
                <a:solidFill>
                  <a:schemeClr val="tx1"/>
                </a:solidFill>
                <a:latin typeface="+mn-lt"/>
                <a:cs typeface="Arial" panose="020B0604020202020204" pitchFamily="34" charset="0"/>
              </a:rPr>
              <a:t>sign off to lock the </a:t>
            </a:r>
            <a:r>
              <a:rPr lang="en-US" altLang="en-US" dirty="0" smtClean="0">
                <a:solidFill>
                  <a:schemeClr val="tx1"/>
                </a:solidFill>
                <a:latin typeface="+mn-lt"/>
                <a:cs typeface="Arial" panose="020B0604020202020204" pitchFamily="34" charset="0"/>
              </a:rPr>
              <a:t>database</a:t>
            </a:r>
            <a:r>
              <a:rPr lang="en-US" altLang="en-US" dirty="0">
                <a:solidFill>
                  <a:schemeClr val="tx1"/>
                </a:solidFill>
                <a:latin typeface="+mn-lt"/>
                <a:cs typeface="Arial" panose="020B0604020202020204" pitchFamily="34" charset="0"/>
              </a:rPr>
              <a:t>.</a:t>
            </a:r>
          </a:p>
        </p:txBody>
      </p:sp>
      <p:sp>
        <p:nvSpPr>
          <p:cNvPr id="6" name="Rectangle 1"/>
          <p:cNvSpPr>
            <a:spLocks noChangeArrowheads="1"/>
          </p:cNvSpPr>
          <p:nvPr/>
        </p:nvSpPr>
        <p:spPr bwMode="auto">
          <a:xfrm rot="5400000">
            <a:off x="5374641" y="1320802"/>
            <a:ext cx="284477" cy="9794240"/>
          </a:xfrm>
          <a:prstGeom prst="rect">
            <a:avLst/>
          </a:prstGeom>
          <a:noFill/>
          <a:ln w="28575" algn="ctr">
            <a:solidFill>
              <a:srgbClr val="FF0000"/>
            </a:solidFill>
            <a:round/>
            <a:headEnd/>
            <a:tailEnd/>
          </a:ln>
          <a:extLst>
            <a:ext uri="{909E8E84-426E-40DD-AFC4-6F175D3DCCD1}">
              <a14:hiddenFill xmlns:a14="http://schemas.microsoft.com/office/drawing/2010/main">
                <a:solidFill>
                  <a:srgbClr val="FFFFFF"/>
                </a:solidFill>
              </a14:hiddenFill>
            </a:ext>
          </a:extLst>
        </p:spPr>
        <p:txBody>
          <a:bodyPr wrap="none"/>
          <a:lstStyle>
            <a:lvl1pPr>
              <a:lnSpc>
                <a:spcPts val="3600"/>
              </a:lnSpc>
              <a:spcBef>
                <a:spcPct val="20000"/>
              </a:spcBef>
              <a:buClr>
                <a:schemeClr val="bg1"/>
              </a:buClr>
              <a:defRPr sz="2800">
                <a:solidFill>
                  <a:srgbClr val="1C3B61"/>
                </a:solidFill>
                <a:latin typeface="Arial" panose="020B0604020202020204" pitchFamily="34" charset="0"/>
                <a:ea typeface="ヒラギノ角ゴ Pro W3" charset="-128"/>
              </a:defRPr>
            </a:lvl1pPr>
            <a:lvl2pPr marL="742950" indent="-285750">
              <a:spcBef>
                <a:spcPct val="20000"/>
              </a:spcBef>
              <a:buClr>
                <a:schemeClr val="bg1"/>
              </a:buClr>
              <a:buSzPct val="90000"/>
              <a:buFont typeface="Times New Roman" panose="02020603050405020304" pitchFamily="18" charset="0"/>
              <a:buChar char="–"/>
              <a:defRPr sz="2400">
                <a:solidFill>
                  <a:srgbClr val="1C3B61"/>
                </a:solidFill>
                <a:latin typeface="Arial" panose="020B0604020202020204" pitchFamily="34" charset="0"/>
                <a:ea typeface="ヒラギノ角ゴ Pro W3" charset="-128"/>
              </a:defRPr>
            </a:lvl2pPr>
            <a:lvl3pPr marL="1143000" indent="-228600">
              <a:spcBef>
                <a:spcPct val="20000"/>
              </a:spcBef>
              <a:buClr>
                <a:schemeClr val="bg1"/>
              </a:buClr>
              <a:buSzPct val="90000"/>
              <a:buChar char="•"/>
              <a:defRPr sz="2000">
                <a:solidFill>
                  <a:srgbClr val="1C3B61"/>
                </a:solidFill>
                <a:latin typeface="Arial" panose="020B0604020202020204" pitchFamily="34" charset="0"/>
                <a:ea typeface="ヒラギノ角ゴ Pro W3" charset="-128"/>
              </a:defRPr>
            </a:lvl3pPr>
            <a:lvl4pPr marL="1600200" indent="-228600">
              <a:spcBef>
                <a:spcPct val="20000"/>
              </a:spcBef>
              <a:buClr>
                <a:schemeClr val="bg1"/>
              </a:buClr>
              <a:buSzPct val="80000"/>
              <a:buFont typeface="Times New Roman" panose="02020603050405020304" pitchFamily="18" charset="0"/>
              <a:buChar char="–"/>
              <a:defRPr>
                <a:solidFill>
                  <a:srgbClr val="1C3B61"/>
                </a:solidFill>
                <a:latin typeface="Arial" panose="020B0604020202020204" pitchFamily="34" charset="0"/>
                <a:ea typeface="ヒラギノ角ゴ Pro W3" charset="-128"/>
              </a:defRPr>
            </a:lvl4pPr>
            <a:lvl5pPr marL="2057400" indent="-228600">
              <a:spcBef>
                <a:spcPct val="20000"/>
              </a:spcBef>
              <a:buClr>
                <a:schemeClr val="bg1"/>
              </a:buClr>
              <a:buSzPct val="70000"/>
              <a:buChar char="•"/>
              <a:defRPr>
                <a:solidFill>
                  <a:srgbClr val="1C3B61"/>
                </a:solidFill>
                <a:latin typeface="Arial" panose="020B0604020202020204" pitchFamily="34" charset="0"/>
                <a:ea typeface="ヒラギノ角ゴ Pro W3" charset="-128"/>
              </a:defRPr>
            </a:lvl5pPr>
            <a:lvl6pPr marL="2514600" indent="-228600" eaLnBrk="0" fontAlgn="base" hangingPunct="0">
              <a:spcBef>
                <a:spcPct val="20000"/>
              </a:spcBef>
              <a:spcAft>
                <a:spcPct val="0"/>
              </a:spcAft>
              <a:buClr>
                <a:schemeClr val="bg1"/>
              </a:buClr>
              <a:buSzPct val="70000"/>
              <a:buChar char="•"/>
              <a:defRPr>
                <a:solidFill>
                  <a:srgbClr val="1C3B61"/>
                </a:solidFill>
                <a:latin typeface="Arial" panose="020B0604020202020204" pitchFamily="34" charset="0"/>
                <a:ea typeface="ヒラギノ角ゴ Pro W3" charset="-128"/>
              </a:defRPr>
            </a:lvl6pPr>
            <a:lvl7pPr marL="2971800" indent="-228600" eaLnBrk="0" fontAlgn="base" hangingPunct="0">
              <a:spcBef>
                <a:spcPct val="20000"/>
              </a:spcBef>
              <a:spcAft>
                <a:spcPct val="0"/>
              </a:spcAft>
              <a:buClr>
                <a:schemeClr val="bg1"/>
              </a:buClr>
              <a:buSzPct val="70000"/>
              <a:buChar char="•"/>
              <a:defRPr>
                <a:solidFill>
                  <a:srgbClr val="1C3B61"/>
                </a:solidFill>
                <a:latin typeface="Arial" panose="020B0604020202020204" pitchFamily="34" charset="0"/>
                <a:ea typeface="ヒラギノ角ゴ Pro W3" charset="-128"/>
              </a:defRPr>
            </a:lvl7pPr>
            <a:lvl8pPr marL="3429000" indent="-228600" eaLnBrk="0" fontAlgn="base" hangingPunct="0">
              <a:spcBef>
                <a:spcPct val="20000"/>
              </a:spcBef>
              <a:spcAft>
                <a:spcPct val="0"/>
              </a:spcAft>
              <a:buClr>
                <a:schemeClr val="bg1"/>
              </a:buClr>
              <a:buSzPct val="70000"/>
              <a:buChar char="•"/>
              <a:defRPr>
                <a:solidFill>
                  <a:srgbClr val="1C3B61"/>
                </a:solidFill>
                <a:latin typeface="Arial" panose="020B0604020202020204" pitchFamily="34" charset="0"/>
                <a:ea typeface="ヒラギノ角ゴ Pro W3" charset="-128"/>
              </a:defRPr>
            </a:lvl8pPr>
            <a:lvl9pPr marL="3886200" indent="-228600" eaLnBrk="0" fontAlgn="base" hangingPunct="0">
              <a:spcBef>
                <a:spcPct val="20000"/>
              </a:spcBef>
              <a:spcAft>
                <a:spcPct val="0"/>
              </a:spcAft>
              <a:buClr>
                <a:schemeClr val="bg1"/>
              </a:buClr>
              <a:buSzPct val="70000"/>
              <a:buChar char="•"/>
              <a:defRPr>
                <a:solidFill>
                  <a:srgbClr val="1C3B61"/>
                </a:solidFill>
                <a:latin typeface="Arial" panose="020B0604020202020204" pitchFamily="34" charset="0"/>
                <a:ea typeface="ヒラギノ角ゴ Pro W3" charset="-128"/>
              </a:defRPr>
            </a:lvl9pPr>
          </a:lstStyle>
          <a:p>
            <a:pPr eaLnBrk="1" hangingPunct="1">
              <a:lnSpc>
                <a:spcPct val="100000"/>
              </a:lnSpc>
              <a:spcBef>
                <a:spcPct val="0"/>
              </a:spcBef>
              <a:buClrTx/>
            </a:pPr>
            <a:endParaRPr lang="en-US" altLang="en-US" sz="2400">
              <a:solidFill>
                <a:schemeClr val="tx1"/>
              </a:solidFill>
              <a:latin typeface="Times New Roman" panose="02020603050405020304" pitchFamily="18" charset="0"/>
            </a:endParaRPr>
          </a:p>
        </p:txBody>
      </p:sp>
    </p:spTree>
    <p:extLst>
      <p:ext uri="{BB962C8B-B14F-4D97-AF65-F5344CB8AC3E}">
        <p14:creationId xmlns:p14="http://schemas.microsoft.com/office/powerpoint/2010/main" val="384571485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0"/>
          </p:nvPr>
        </p:nvSpPr>
        <p:spPr/>
        <p:txBody>
          <a:bodyPr/>
          <a:lstStyle/>
          <a:p>
            <a:pPr marL="514350" indent="-514350">
              <a:buFont typeface="Arial" panose="020B0604020202020204" pitchFamily="34" charset="0"/>
              <a:buAutoNum type="alphaUcPeriod"/>
            </a:pPr>
            <a:r>
              <a:rPr lang="en-US" sz="3600" dirty="0"/>
              <a:t>True</a:t>
            </a:r>
          </a:p>
          <a:p>
            <a:pPr marL="514350" indent="-514350">
              <a:buFont typeface="Arial" panose="020B0604020202020204" pitchFamily="34" charset="0"/>
              <a:buAutoNum type="alphaUcPeriod"/>
            </a:pPr>
            <a:r>
              <a:rPr lang="en-US" sz="3600" dirty="0"/>
              <a:t>False</a:t>
            </a:r>
          </a:p>
          <a:p>
            <a:pPr marL="514350" indent="-514350">
              <a:buFont typeface="Arial" panose="020B0604020202020204" pitchFamily="34" charset="0"/>
              <a:buAutoNum type="alphaUcPeriod"/>
            </a:pPr>
            <a:endParaRPr lang="en-US" dirty="0"/>
          </a:p>
          <a:p>
            <a:pPr marL="0" indent="0">
              <a:buNone/>
            </a:pPr>
            <a:r>
              <a:rPr lang="en-US" b="1" dirty="0" smtClean="0">
                <a:solidFill>
                  <a:schemeClr val="tx1"/>
                </a:solidFill>
              </a:rPr>
              <a:t>ANSWER: </a:t>
            </a:r>
            <a:r>
              <a:rPr lang="en-US" dirty="0"/>
              <a:t>True – PTIDs are generated by Rave</a:t>
            </a:r>
          </a:p>
          <a:p>
            <a:pPr marL="0" indent="0">
              <a:buNone/>
            </a:pPr>
            <a:endParaRPr lang="en-US" dirty="0"/>
          </a:p>
        </p:txBody>
      </p:sp>
      <p:sp>
        <p:nvSpPr>
          <p:cNvPr id="2" name="Title 1"/>
          <p:cNvSpPr>
            <a:spLocks noGrp="1"/>
          </p:cNvSpPr>
          <p:nvPr>
            <p:ph type="title"/>
          </p:nvPr>
        </p:nvSpPr>
        <p:spPr/>
        <p:txBody>
          <a:bodyPr>
            <a:normAutofit/>
          </a:bodyPr>
          <a:lstStyle/>
          <a:p>
            <a:r>
              <a:rPr lang="en-US" dirty="0" smtClean="0"/>
              <a:t>PTIDs are generated automatically </a:t>
            </a:r>
            <a:endParaRPr lang="en-US" dirty="0"/>
          </a:p>
        </p:txBody>
      </p:sp>
    </p:spTree>
    <p:extLst>
      <p:ext uri="{BB962C8B-B14F-4D97-AF65-F5344CB8AC3E}">
        <p14:creationId xmlns:p14="http://schemas.microsoft.com/office/powerpoint/2010/main" val="248359307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0"/>
          </p:nvPr>
        </p:nvSpPr>
        <p:spPr/>
        <p:txBody>
          <a:bodyPr/>
          <a:lstStyle/>
          <a:p>
            <a:pPr marL="0" indent="0">
              <a:buNone/>
            </a:pPr>
            <a:endParaRPr lang="en-US" b="1" dirty="0" smtClean="0">
              <a:solidFill>
                <a:schemeClr val="tx1"/>
              </a:solidFill>
            </a:endParaRPr>
          </a:p>
          <a:p>
            <a:pPr marL="0" indent="0">
              <a:buNone/>
            </a:pPr>
            <a:r>
              <a:rPr lang="en-US" b="1" dirty="0" smtClean="0">
                <a:solidFill>
                  <a:schemeClr val="tx1"/>
                </a:solidFill>
              </a:rPr>
              <a:t>ANSWER:  </a:t>
            </a:r>
            <a:br>
              <a:rPr lang="en-US" b="1" dirty="0" smtClean="0">
                <a:solidFill>
                  <a:schemeClr val="tx1"/>
                </a:solidFill>
              </a:rPr>
            </a:br>
            <a:r>
              <a:rPr lang="en-US" dirty="0" smtClean="0"/>
              <a:t>Use Add </a:t>
            </a:r>
            <a:r>
              <a:rPr lang="en-US" smtClean="0"/>
              <a:t>Event feature</a:t>
            </a:r>
            <a:endParaRPr lang="en-US" dirty="0"/>
          </a:p>
          <a:p>
            <a:pPr marL="0" indent="0">
              <a:buNone/>
            </a:pPr>
            <a:endParaRPr lang="en-US" dirty="0"/>
          </a:p>
        </p:txBody>
      </p:sp>
      <p:sp>
        <p:nvSpPr>
          <p:cNvPr id="2" name="Title 1"/>
          <p:cNvSpPr>
            <a:spLocks noGrp="1"/>
          </p:cNvSpPr>
          <p:nvPr>
            <p:ph type="title"/>
          </p:nvPr>
        </p:nvSpPr>
        <p:spPr>
          <a:xfrm>
            <a:off x="1117600" y="1421176"/>
            <a:ext cx="9956800" cy="483824"/>
          </a:xfrm>
        </p:spPr>
        <p:txBody>
          <a:bodyPr>
            <a:normAutofit fontScale="90000"/>
          </a:bodyPr>
          <a:lstStyle/>
          <a:p>
            <a:r>
              <a:rPr lang="en-US" dirty="0"/>
              <a:t>How do you add </a:t>
            </a:r>
            <a:r>
              <a:rPr lang="en-US" dirty="0" smtClean="0"/>
              <a:t>an Interim Visit </a:t>
            </a:r>
            <a:r>
              <a:rPr lang="en-US" dirty="0"/>
              <a:t>folder</a:t>
            </a:r>
            <a:r>
              <a:rPr lang="en-US" dirty="0" smtClean="0"/>
              <a:t>?</a:t>
            </a:r>
            <a:r>
              <a:rPr lang="en-US" dirty="0"/>
              <a:t/>
            </a:r>
            <a:br>
              <a:rPr lang="en-US" dirty="0"/>
            </a:br>
            <a:endParaRPr lang="en-US" dirty="0"/>
          </a:p>
        </p:txBody>
      </p:sp>
    </p:spTree>
    <p:extLst>
      <p:ext uri="{BB962C8B-B14F-4D97-AF65-F5344CB8AC3E}">
        <p14:creationId xmlns:p14="http://schemas.microsoft.com/office/powerpoint/2010/main" val="116482631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1000"/>
                                        <p:tgtEl>
                                          <p:spTgt spid="3">
                                            <p:txEl>
                                              <p:pRg st="1" end="1"/>
                                            </p:txEl>
                                          </p:spTgt>
                                        </p:tgtEl>
                                      </p:cBhvr>
                                    </p:animEffect>
                                    <p:anim calcmode="lin" valueType="num">
                                      <p:cBhvr>
                                        <p:cTn id="8"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r>
              <a:rPr lang="en-US" sz="4000" dirty="0"/>
              <a:t>Generating </a:t>
            </a:r>
            <a:r>
              <a:rPr lang="en-US" sz="4000" dirty="0" smtClean="0"/>
              <a:t>the Participant’s ID (PTID)</a:t>
            </a:r>
            <a:endParaRPr lang="en-US" sz="4000" dirty="0"/>
          </a:p>
        </p:txBody>
      </p:sp>
      <p:pic>
        <p:nvPicPr>
          <p:cNvPr id="2" name="Picture 1"/>
          <p:cNvPicPr>
            <a:picLocks noChangeAspect="1"/>
          </p:cNvPicPr>
          <p:nvPr/>
        </p:nvPicPr>
        <p:blipFill rotWithShape="1">
          <a:blip r:embed="rId3"/>
          <a:srcRect t="1367" r="49407" b="35293"/>
          <a:stretch/>
        </p:blipFill>
        <p:spPr>
          <a:xfrm>
            <a:off x="1042790" y="1770611"/>
            <a:ext cx="4950686" cy="1496292"/>
          </a:xfrm>
          <a:prstGeom prst="rect">
            <a:avLst/>
          </a:prstGeom>
        </p:spPr>
      </p:pic>
      <p:pic>
        <p:nvPicPr>
          <p:cNvPr id="4" name="Picture 3"/>
          <p:cNvPicPr>
            <a:picLocks noChangeAspect="1"/>
          </p:cNvPicPr>
          <p:nvPr/>
        </p:nvPicPr>
        <p:blipFill>
          <a:blip r:embed="rId4"/>
          <a:stretch>
            <a:fillRect/>
          </a:stretch>
        </p:blipFill>
        <p:spPr>
          <a:xfrm>
            <a:off x="1042790" y="4467225"/>
            <a:ext cx="9944100" cy="2390775"/>
          </a:xfrm>
          <a:prstGeom prst="rect">
            <a:avLst/>
          </a:prstGeom>
        </p:spPr>
      </p:pic>
      <p:sp>
        <p:nvSpPr>
          <p:cNvPr id="12" name="Right Arrow 5"/>
          <p:cNvSpPr>
            <a:spLocks noChangeArrowheads="1"/>
          </p:cNvSpPr>
          <p:nvPr/>
        </p:nvSpPr>
        <p:spPr bwMode="auto">
          <a:xfrm rot="10800000" flipH="1">
            <a:off x="8400725" y="6343938"/>
            <a:ext cx="897316" cy="637858"/>
          </a:xfrm>
          <a:prstGeom prst="rightArrow">
            <a:avLst>
              <a:gd name="adj1" fmla="val 50000"/>
              <a:gd name="adj2" fmla="val 49877"/>
            </a:avLst>
          </a:prstGeom>
          <a:solidFill>
            <a:srgbClr val="C00000"/>
          </a:solidFill>
          <a:ln>
            <a:noFill/>
          </a:ln>
          <a:extLst/>
        </p:spPr>
        <p:txBody>
          <a:bodyPr wrap="none"/>
          <a:lstStyle>
            <a:lvl1pPr>
              <a:lnSpc>
                <a:spcPts val="3600"/>
              </a:lnSpc>
              <a:spcBef>
                <a:spcPct val="20000"/>
              </a:spcBef>
              <a:buClr>
                <a:schemeClr val="bg1"/>
              </a:buClr>
              <a:defRPr sz="2800">
                <a:solidFill>
                  <a:srgbClr val="1C3B61"/>
                </a:solidFill>
                <a:latin typeface="Arial" panose="020B0604020202020204" pitchFamily="34" charset="0"/>
                <a:ea typeface="ヒラギノ角ゴ Pro W3" charset="-128"/>
              </a:defRPr>
            </a:lvl1pPr>
            <a:lvl2pPr marL="742950" indent="-285750">
              <a:spcBef>
                <a:spcPct val="20000"/>
              </a:spcBef>
              <a:buClr>
                <a:schemeClr val="bg1"/>
              </a:buClr>
              <a:buSzPct val="90000"/>
              <a:buFont typeface="Times New Roman" panose="02020603050405020304" pitchFamily="18" charset="0"/>
              <a:buChar char="–"/>
              <a:defRPr sz="2400">
                <a:solidFill>
                  <a:srgbClr val="1C3B61"/>
                </a:solidFill>
                <a:latin typeface="Arial" panose="020B0604020202020204" pitchFamily="34" charset="0"/>
                <a:ea typeface="ヒラギノ角ゴ Pro W3" charset="-128"/>
              </a:defRPr>
            </a:lvl2pPr>
            <a:lvl3pPr marL="1143000" indent="-228600">
              <a:spcBef>
                <a:spcPct val="20000"/>
              </a:spcBef>
              <a:buClr>
                <a:schemeClr val="bg1"/>
              </a:buClr>
              <a:buSzPct val="90000"/>
              <a:buChar char="•"/>
              <a:defRPr sz="2000">
                <a:solidFill>
                  <a:srgbClr val="1C3B61"/>
                </a:solidFill>
                <a:latin typeface="Arial" panose="020B0604020202020204" pitchFamily="34" charset="0"/>
                <a:ea typeface="ヒラギノ角ゴ Pro W3" charset="-128"/>
              </a:defRPr>
            </a:lvl3pPr>
            <a:lvl4pPr marL="1600200" indent="-228600">
              <a:spcBef>
                <a:spcPct val="20000"/>
              </a:spcBef>
              <a:buClr>
                <a:schemeClr val="bg1"/>
              </a:buClr>
              <a:buSzPct val="80000"/>
              <a:buFont typeface="Times New Roman" panose="02020603050405020304" pitchFamily="18" charset="0"/>
              <a:buChar char="–"/>
              <a:defRPr>
                <a:solidFill>
                  <a:srgbClr val="1C3B61"/>
                </a:solidFill>
                <a:latin typeface="Arial" panose="020B0604020202020204" pitchFamily="34" charset="0"/>
                <a:ea typeface="ヒラギノ角ゴ Pro W3" charset="-128"/>
              </a:defRPr>
            </a:lvl4pPr>
            <a:lvl5pPr marL="2057400" indent="-228600">
              <a:spcBef>
                <a:spcPct val="20000"/>
              </a:spcBef>
              <a:buClr>
                <a:schemeClr val="bg1"/>
              </a:buClr>
              <a:buSzPct val="70000"/>
              <a:buChar char="•"/>
              <a:defRPr>
                <a:solidFill>
                  <a:srgbClr val="1C3B61"/>
                </a:solidFill>
                <a:latin typeface="Arial" panose="020B0604020202020204" pitchFamily="34" charset="0"/>
                <a:ea typeface="ヒラギノ角ゴ Pro W3" charset="-128"/>
              </a:defRPr>
            </a:lvl5pPr>
            <a:lvl6pPr marL="2514600" indent="-228600" eaLnBrk="0" fontAlgn="base" hangingPunct="0">
              <a:spcBef>
                <a:spcPct val="20000"/>
              </a:spcBef>
              <a:spcAft>
                <a:spcPct val="0"/>
              </a:spcAft>
              <a:buClr>
                <a:schemeClr val="bg1"/>
              </a:buClr>
              <a:buSzPct val="70000"/>
              <a:buChar char="•"/>
              <a:defRPr>
                <a:solidFill>
                  <a:srgbClr val="1C3B61"/>
                </a:solidFill>
                <a:latin typeface="Arial" panose="020B0604020202020204" pitchFamily="34" charset="0"/>
                <a:ea typeface="ヒラギノ角ゴ Pro W3" charset="-128"/>
              </a:defRPr>
            </a:lvl6pPr>
            <a:lvl7pPr marL="2971800" indent="-228600" eaLnBrk="0" fontAlgn="base" hangingPunct="0">
              <a:spcBef>
                <a:spcPct val="20000"/>
              </a:spcBef>
              <a:spcAft>
                <a:spcPct val="0"/>
              </a:spcAft>
              <a:buClr>
                <a:schemeClr val="bg1"/>
              </a:buClr>
              <a:buSzPct val="70000"/>
              <a:buChar char="•"/>
              <a:defRPr>
                <a:solidFill>
                  <a:srgbClr val="1C3B61"/>
                </a:solidFill>
                <a:latin typeface="Arial" panose="020B0604020202020204" pitchFamily="34" charset="0"/>
                <a:ea typeface="ヒラギノ角ゴ Pro W3" charset="-128"/>
              </a:defRPr>
            </a:lvl7pPr>
            <a:lvl8pPr marL="3429000" indent="-228600" eaLnBrk="0" fontAlgn="base" hangingPunct="0">
              <a:spcBef>
                <a:spcPct val="20000"/>
              </a:spcBef>
              <a:spcAft>
                <a:spcPct val="0"/>
              </a:spcAft>
              <a:buClr>
                <a:schemeClr val="bg1"/>
              </a:buClr>
              <a:buSzPct val="70000"/>
              <a:buChar char="•"/>
              <a:defRPr>
                <a:solidFill>
                  <a:srgbClr val="1C3B61"/>
                </a:solidFill>
                <a:latin typeface="Arial" panose="020B0604020202020204" pitchFamily="34" charset="0"/>
                <a:ea typeface="ヒラギノ角ゴ Pro W3" charset="-128"/>
              </a:defRPr>
            </a:lvl8pPr>
            <a:lvl9pPr marL="3886200" indent="-228600" eaLnBrk="0" fontAlgn="base" hangingPunct="0">
              <a:spcBef>
                <a:spcPct val="20000"/>
              </a:spcBef>
              <a:spcAft>
                <a:spcPct val="0"/>
              </a:spcAft>
              <a:buClr>
                <a:schemeClr val="bg1"/>
              </a:buClr>
              <a:buSzPct val="70000"/>
              <a:buChar char="•"/>
              <a:defRPr>
                <a:solidFill>
                  <a:srgbClr val="1C3B61"/>
                </a:solidFill>
                <a:latin typeface="Arial" panose="020B0604020202020204" pitchFamily="34" charset="0"/>
                <a:ea typeface="ヒラギノ角ゴ Pro W3" charset="-128"/>
              </a:defRPr>
            </a:lvl9pPr>
          </a:lstStyle>
          <a:p>
            <a:pPr eaLnBrk="1" hangingPunct="1">
              <a:lnSpc>
                <a:spcPct val="100000"/>
              </a:lnSpc>
              <a:spcBef>
                <a:spcPct val="0"/>
              </a:spcBef>
              <a:buClrTx/>
            </a:pPr>
            <a:endParaRPr lang="en-US" altLang="en-US" sz="2400">
              <a:solidFill>
                <a:schemeClr val="tx1"/>
              </a:solidFill>
              <a:latin typeface="Times New Roman" panose="02020603050405020304" pitchFamily="18" charset="0"/>
            </a:endParaRPr>
          </a:p>
        </p:txBody>
      </p:sp>
      <p:sp>
        <p:nvSpPr>
          <p:cNvPr id="8" name="Right Arrow 5"/>
          <p:cNvSpPr>
            <a:spLocks noChangeArrowheads="1"/>
          </p:cNvSpPr>
          <p:nvPr/>
        </p:nvSpPr>
        <p:spPr bwMode="auto">
          <a:xfrm rot="5400000" flipH="1">
            <a:off x="4270714" y="3099477"/>
            <a:ext cx="897316" cy="637858"/>
          </a:xfrm>
          <a:prstGeom prst="rightArrow">
            <a:avLst>
              <a:gd name="adj1" fmla="val 50000"/>
              <a:gd name="adj2" fmla="val 49877"/>
            </a:avLst>
          </a:prstGeom>
          <a:solidFill>
            <a:srgbClr val="C00000"/>
          </a:solidFill>
          <a:ln>
            <a:noFill/>
          </a:ln>
          <a:extLst/>
        </p:spPr>
        <p:txBody>
          <a:bodyPr wrap="none"/>
          <a:lstStyle>
            <a:lvl1pPr>
              <a:lnSpc>
                <a:spcPts val="3600"/>
              </a:lnSpc>
              <a:spcBef>
                <a:spcPct val="20000"/>
              </a:spcBef>
              <a:buClr>
                <a:schemeClr val="bg1"/>
              </a:buClr>
              <a:defRPr sz="2800">
                <a:solidFill>
                  <a:srgbClr val="1C3B61"/>
                </a:solidFill>
                <a:latin typeface="Arial" panose="020B0604020202020204" pitchFamily="34" charset="0"/>
                <a:ea typeface="ヒラギノ角ゴ Pro W3" charset="-128"/>
              </a:defRPr>
            </a:lvl1pPr>
            <a:lvl2pPr marL="742950" indent="-285750">
              <a:spcBef>
                <a:spcPct val="20000"/>
              </a:spcBef>
              <a:buClr>
                <a:schemeClr val="bg1"/>
              </a:buClr>
              <a:buSzPct val="90000"/>
              <a:buFont typeface="Times New Roman" panose="02020603050405020304" pitchFamily="18" charset="0"/>
              <a:buChar char="–"/>
              <a:defRPr sz="2400">
                <a:solidFill>
                  <a:srgbClr val="1C3B61"/>
                </a:solidFill>
                <a:latin typeface="Arial" panose="020B0604020202020204" pitchFamily="34" charset="0"/>
                <a:ea typeface="ヒラギノ角ゴ Pro W3" charset="-128"/>
              </a:defRPr>
            </a:lvl2pPr>
            <a:lvl3pPr marL="1143000" indent="-228600">
              <a:spcBef>
                <a:spcPct val="20000"/>
              </a:spcBef>
              <a:buClr>
                <a:schemeClr val="bg1"/>
              </a:buClr>
              <a:buSzPct val="90000"/>
              <a:buChar char="•"/>
              <a:defRPr sz="2000">
                <a:solidFill>
                  <a:srgbClr val="1C3B61"/>
                </a:solidFill>
                <a:latin typeface="Arial" panose="020B0604020202020204" pitchFamily="34" charset="0"/>
                <a:ea typeface="ヒラギノ角ゴ Pro W3" charset="-128"/>
              </a:defRPr>
            </a:lvl3pPr>
            <a:lvl4pPr marL="1600200" indent="-228600">
              <a:spcBef>
                <a:spcPct val="20000"/>
              </a:spcBef>
              <a:buClr>
                <a:schemeClr val="bg1"/>
              </a:buClr>
              <a:buSzPct val="80000"/>
              <a:buFont typeface="Times New Roman" panose="02020603050405020304" pitchFamily="18" charset="0"/>
              <a:buChar char="–"/>
              <a:defRPr>
                <a:solidFill>
                  <a:srgbClr val="1C3B61"/>
                </a:solidFill>
                <a:latin typeface="Arial" panose="020B0604020202020204" pitchFamily="34" charset="0"/>
                <a:ea typeface="ヒラギノ角ゴ Pro W3" charset="-128"/>
              </a:defRPr>
            </a:lvl4pPr>
            <a:lvl5pPr marL="2057400" indent="-228600">
              <a:spcBef>
                <a:spcPct val="20000"/>
              </a:spcBef>
              <a:buClr>
                <a:schemeClr val="bg1"/>
              </a:buClr>
              <a:buSzPct val="70000"/>
              <a:buChar char="•"/>
              <a:defRPr>
                <a:solidFill>
                  <a:srgbClr val="1C3B61"/>
                </a:solidFill>
                <a:latin typeface="Arial" panose="020B0604020202020204" pitchFamily="34" charset="0"/>
                <a:ea typeface="ヒラギノ角ゴ Pro W3" charset="-128"/>
              </a:defRPr>
            </a:lvl5pPr>
            <a:lvl6pPr marL="2514600" indent="-228600" eaLnBrk="0" fontAlgn="base" hangingPunct="0">
              <a:spcBef>
                <a:spcPct val="20000"/>
              </a:spcBef>
              <a:spcAft>
                <a:spcPct val="0"/>
              </a:spcAft>
              <a:buClr>
                <a:schemeClr val="bg1"/>
              </a:buClr>
              <a:buSzPct val="70000"/>
              <a:buChar char="•"/>
              <a:defRPr>
                <a:solidFill>
                  <a:srgbClr val="1C3B61"/>
                </a:solidFill>
                <a:latin typeface="Arial" panose="020B0604020202020204" pitchFamily="34" charset="0"/>
                <a:ea typeface="ヒラギノ角ゴ Pro W3" charset="-128"/>
              </a:defRPr>
            </a:lvl6pPr>
            <a:lvl7pPr marL="2971800" indent="-228600" eaLnBrk="0" fontAlgn="base" hangingPunct="0">
              <a:spcBef>
                <a:spcPct val="20000"/>
              </a:spcBef>
              <a:spcAft>
                <a:spcPct val="0"/>
              </a:spcAft>
              <a:buClr>
                <a:schemeClr val="bg1"/>
              </a:buClr>
              <a:buSzPct val="70000"/>
              <a:buChar char="•"/>
              <a:defRPr>
                <a:solidFill>
                  <a:srgbClr val="1C3B61"/>
                </a:solidFill>
                <a:latin typeface="Arial" panose="020B0604020202020204" pitchFamily="34" charset="0"/>
                <a:ea typeface="ヒラギノ角ゴ Pro W3" charset="-128"/>
              </a:defRPr>
            </a:lvl7pPr>
            <a:lvl8pPr marL="3429000" indent="-228600" eaLnBrk="0" fontAlgn="base" hangingPunct="0">
              <a:spcBef>
                <a:spcPct val="20000"/>
              </a:spcBef>
              <a:spcAft>
                <a:spcPct val="0"/>
              </a:spcAft>
              <a:buClr>
                <a:schemeClr val="bg1"/>
              </a:buClr>
              <a:buSzPct val="70000"/>
              <a:buChar char="•"/>
              <a:defRPr>
                <a:solidFill>
                  <a:srgbClr val="1C3B61"/>
                </a:solidFill>
                <a:latin typeface="Arial" panose="020B0604020202020204" pitchFamily="34" charset="0"/>
                <a:ea typeface="ヒラギノ角ゴ Pro W3" charset="-128"/>
              </a:defRPr>
            </a:lvl8pPr>
            <a:lvl9pPr marL="3886200" indent="-228600" eaLnBrk="0" fontAlgn="base" hangingPunct="0">
              <a:spcBef>
                <a:spcPct val="20000"/>
              </a:spcBef>
              <a:spcAft>
                <a:spcPct val="0"/>
              </a:spcAft>
              <a:buClr>
                <a:schemeClr val="bg1"/>
              </a:buClr>
              <a:buSzPct val="70000"/>
              <a:buChar char="•"/>
              <a:defRPr>
                <a:solidFill>
                  <a:srgbClr val="1C3B61"/>
                </a:solidFill>
                <a:latin typeface="Arial" panose="020B0604020202020204" pitchFamily="34" charset="0"/>
                <a:ea typeface="ヒラギノ角ゴ Pro W3" charset="-128"/>
              </a:defRPr>
            </a:lvl9pPr>
          </a:lstStyle>
          <a:p>
            <a:pPr eaLnBrk="1" hangingPunct="1">
              <a:lnSpc>
                <a:spcPct val="100000"/>
              </a:lnSpc>
              <a:spcBef>
                <a:spcPct val="0"/>
              </a:spcBef>
              <a:buClrTx/>
            </a:pPr>
            <a:endParaRPr lang="en-US" altLang="en-US" sz="2400">
              <a:solidFill>
                <a:schemeClr val="tx1"/>
              </a:solidFill>
              <a:latin typeface="Times New Roman" panose="02020603050405020304" pitchFamily="18" charset="0"/>
            </a:endParaRPr>
          </a:p>
        </p:txBody>
      </p:sp>
      <p:sp>
        <p:nvSpPr>
          <p:cNvPr id="9" name="Rectangle 8"/>
          <p:cNvSpPr/>
          <p:nvPr/>
        </p:nvSpPr>
        <p:spPr>
          <a:xfrm>
            <a:off x="3991328" y="2636280"/>
            <a:ext cx="1269373" cy="327103"/>
          </a:xfrm>
          <a:prstGeom prst="rect">
            <a:avLst/>
          </a:prstGeom>
          <a:noFill/>
          <a:ln w="285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C00000"/>
              </a:solidFill>
            </a:endParaRPr>
          </a:p>
        </p:txBody>
      </p:sp>
    </p:spTree>
    <p:extLst>
      <p:ext uri="{BB962C8B-B14F-4D97-AF65-F5344CB8AC3E}">
        <p14:creationId xmlns:p14="http://schemas.microsoft.com/office/powerpoint/2010/main" val="77595224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0"/>
          </p:nvPr>
        </p:nvSpPr>
        <p:spPr/>
        <p:txBody>
          <a:bodyPr/>
          <a:lstStyle/>
          <a:p>
            <a:pPr marL="0" indent="0">
              <a:buNone/>
            </a:pPr>
            <a:endParaRPr lang="en-US" b="1" dirty="0" smtClean="0">
              <a:solidFill>
                <a:schemeClr val="tx1"/>
              </a:solidFill>
            </a:endParaRPr>
          </a:p>
          <a:p>
            <a:pPr marL="0" indent="0">
              <a:buNone/>
            </a:pPr>
            <a:r>
              <a:rPr lang="en-US" b="1" dirty="0" smtClean="0">
                <a:solidFill>
                  <a:schemeClr val="tx1"/>
                </a:solidFill>
              </a:rPr>
              <a:t>ANSWER: </a:t>
            </a:r>
            <a:br>
              <a:rPr lang="en-US" b="1" dirty="0" smtClean="0">
                <a:solidFill>
                  <a:schemeClr val="tx1"/>
                </a:solidFill>
              </a:rPr>
            </a:br>
            <a:r>
              <a:rPr lang="en-US" dirty="0" smtClean="0"/>
              <a:t>Click </a:t>
            </a:r>
            <a:r>
              <a:rPr lang="en-US" dirty="0"/>
              <a:t>the pencil </a:t>
            </a:r>
            <a:r>
              <a:rPr lang="en-US" dirty="0" smtClean="0"/>
              <a:t>icon to open the data field</a:t>
            </a:r>
            <a:endParaRPr lang="en-US" dirty="0"/>
          </a:p>
        </p:txBody>
      </p:sp>
      <p:sp>
        <p:nvSpPr>
          <p:cNvPr id="2" name="Title 1"/>
          <p:cNvSpPr>
            <a:spLocks noGrp="1"/>
          </p:cNvSpPr>
          <p:nvPr>
            <p:ph type="title"/>
          </p:nvPr>
        </p:nvSpPr>
        <p:spPr/>
        <p:txBody>
          <a:bodyPr>
            <a:normAutofit/>
          </a:bodyPr>
          <a:lstStyle/>
          <a:p>
            <a:r>
              <a:rPr lang="en-US" dirty="0"/>
              <a:t>How do you </a:t>
            </a:r>
            <a:r>
              <a:rPr lang="en-US" dirty="0" smtClean="0"/>
              <a:t>update or </a:t>
            </a:r>
            <a:r>
              <a:rPr lang="en-US" dirty="0"/>
              <a:t>edit data</a:t>
            </a:r>
            <a:r>
              <a:rPr lang="en-US" dirty="0" smtClean="0"/>
              <a:t>?</a:t>
            </a:r>
            <a:endParaRPr lang="en-US" dirty="0"/>
          </a:p>
        </p:txBody>
      </p:sp>
    </p:spTree>
    <p:extLst>
      <p:ext uri="{BB962C8B-B14F-4D97-AF65-F5344CB8AC3E}">
        <p14:creationId xmlns:p14="http://schemas.microsoft.com/office/powerpoint/2010/main" val="57619484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1000"/>
                                        <p:tgtEl>
                                          <p:spTgt spid="3">
                                            <p:txEl>
                                              <p:pRg st="1" end="1"/>
                                            </p:txEl>
                                          </p:spTgt>
                                        </p:tgtEl>
                                      </p:cBhvr>
                                    </p:animEffect>
                                    <p:anim calcmode="lin" valueType="num">
                                      <p:cBhvr>
                                        <p:cTn id="8"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0"/>
          </p:nvPr>
        </p:nvSpPr>
        <p:spPr/>
        <p:txBody>
          <a:bodyPr/>
          <a:lstStyle/>
          <a:p>
            <a:pPr>
              <a:buFont typeface="+mj-lt"/>
              <a:buAutoNum type="alphaUcPeriod"/>
            </a:pPr>
            <a:r>
              <a:rPr lang="en-US" dirty="0" smtClean="0"/>
              <a:t> </a:t>
            </a:r>
            <a:r>
              <a:rPr lang="en-US" dirty="0"/>
              <a:t>Upon completion of form</a:t>
            </a:r>
          </a:p>
          <a:p>
            <a:pPr>
              <a:buFont typeface="+mj-lt"/>
              <a:buAutoNum type="alphaUcPeriod"/>
            </a:pPr>
            <a:r>
              <a:rPr lang="en-US" dirty="0" smtClean="0"/>
              <a:t> After </a:t>
            </a:r>
            <a:r>
              <a:rPr lang="en-US" dirty="0"/>
              <a:t>each visit</a:t>
            </a:r>
          </a:p>
          <a:p>
            <a:pPr>
              <a:buFont typeface="+mj-lt"/>
              <a:buAutoNum type="alphaUcPeriod"/>
            </a:pPr>
            <a:r>
              <a:rPr lang="en-US" dirty="0" smtClean="0"/>
              <a:t> As directed </a:t>
            </a:r>
            <a:r>
              <a:rPr lang="en-US" dirty="0"/>
              <a:t>by SCHARP </a:t>
            </a:r>
            <a:r>
              <a:rPr lang="en-US" dirty="0" smtClean="0"/>
              <a:t>CDM</a:t>
            </a:r>
          </a:p>
          <a:p>
            <a:pPr>
              <a:buFont typeface="+mj-lt"/>
              <a:buAutoNum type="alphaUcPeriod"/>
            </a:pPr>
            <a:endParaRPr lang="en-US" dirty="0"/>
          </a:p>
          <a:p>
            <a:pPr marL="0" indent="0">
              <a:buNone/>
            </a:pPr>
            <a:r>
              <a:rPr lang="en-US" b="1" dirty="0" smtClean="0">
                <a:solidFill>
                  <a:schemeClr val="tx1"/>
                </a:solidFill>
              </a:rPr>
              <a:t>ANSWER:</a:t>
            </a:r>
            <a:r>
              <a:rPr lang="en-US" dirty="0"/>
              <a:t> C</a:t>
            </a:r>
          </a:p>
        </p:txBody>
      </p:sp>
      <p:sp>
        <p:nvSpPr>
          <p:cNvPr id="2" name="Title 1"/>
          <p:cNvSpPr>
            <a:spLocks noGrp="1"/>
          </p:cNvSpPr>
          <p:nvPr>
            <p:ph type="title"/>
          </p:nvPr>
        </p:nvSpPr>
        <p:spPr>
          <a:xfrm>
            <a:off x="1117600" y="1189038"/>
            <a:ext cx="9956800" cy="944562"/>
          </a:xfrm>
        </p:spPr>
        <p:txBody>
          <a:bodyPr>
            <a:normAutofit fontScale="90000"/>
          </a:bodyPr>
          <a:lstStyle/>
          <a:p>
            <a:r>
              <a:rPr lang="en-US" dirty="0"/>
              <a:t>When should the </a:t>
            </a:r>
            <a:r>
              <a:rPr lang="en-US" dirty="0" err="1" smtClean="0"/>
              <a:t>IoR</a:t>
            </a:r>
            <a:r>
              <a:rPr lang="en-US" dirty="0"/>
              <a:t> </a:t>
            </a:r>
            <a:r>
              <a:rPr lang="en-US" dirty="0" smtClean="0"/>
              <a:t>sign-off </a:t>
            </a:r>
            <a:r>
              <a:rPr lang="en-US" dirty="0"/>
              <a:t>on </a:t>
            </a:r>
            <a:r>
              <a:rPr lang="en-US" dirty="0" err="1"/>
              <a:t>eCRFs</a:t>
            </a:r>
            <a:r>
              <a:rPr lang="en-US" dirty="0"/>
              <a:t>?</a:t>
            </a:r>
            <a:br>
              <a:rPr lang="en-US" dirty="0"/>
            </a:br>
            <a:endParaRPr lang="en-US" dirty="0"/>
          </a:p>
        </p:txBody>
      </p:sp>
    </p:spTree>
    <p:extLst>
      <p:ext uri="{BB962C8B-B14F-4D97-AF65-F5344CB8AC3E}">
        <p14:creationId xmlns:p14="http://schemas.microsoft.com/office/powerpoint/2010/main" val="256165097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solidFill>
            <a:schemeClr val="accent2">
              <a:lumMod val="20000"/>
              <a:lumOff val="80000"/>
              <a:alpha val="80000"/>
            </a:schemeClr>
          </a:solidFill>
        </p:spPr>
        <p:txBody>
          <a:bodyPr>
            <a:normAutofit/>
          </a:bodyPr>
          <a:lstStyle/>
          <a:p>
            <a:r>
              <a:rPr lang="en-US" sz="4800" dirty="0"/>
              <a:t>QUESTIONS?</a:t>
            </a:r>
            <a:endParaRPr lang="en-US" sz="5400" dirty="0"/>
          </a:p>
        </p:txBody>
      </p:sp>
      <p:sp>
        <p:nvSpPr>
          <p:cNvPr id="2" name="Rectangle 1"/>
          <p:cNvSpPr/>
          <p:nvPr/>
        </p:nvSpPr>
        <p:spPr>
          <a:xfrm>
            <a:off x="1683924" y="1865994"/>
            <a:ext cx="184731" cy="1077218"/>
          </a:xfrm>
          <a:prstGeom prst="rect">
            <a:avLst/>
          </a:prstGeom>
        </p:spPr>
        <p:txBody>
          <a:bodyPr wrap="none">
            <a:spAutoFit/>
          </a:bodyPr>
          <a:lstStyle/>
          <a:p>
            <a:endParaRPr lang="en-US" sz="2000" dirty="0"/>
          </a:p>
          <a:p>
            <a:r>
              <a:rPr lang="en-US" sz="2200" dirty="0"/>
              <a:t/>
            </a:r>
            <a:br>
              <a:rPr lang="en-US" sz="2200" dirty="0"/>
            </a:br>
            <a:endParaRPr lang="en-US" sz="2200" dirty="0"/>
          </a:p>
        </p:txBody>
      </p:sp>
    </p:spTree>
    <p:extLst>
      <p:ext uri="{BB962C8B-B14F-4D97-AF65-F5344CB8AC3E}">
        <p14:creationId xmlns:p14="http://schemas.microsoft.com/office/powerpoint/2010/main" val="13219600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r>
              <a:rPr lang="en-US" dirty="0" smtClean="0"/>
              <a:t>Participant </a:t>
            </a:r>
            <a:r>
              <a:rPr lang="en-US" dirty="0"/>
              <a:t>Homepage</a:t>
            </a:r>
          </a:p>
        </p:txBody>
      </p:sp>
      <p:pic>
        <p:nvPicPr>
          <p:cNvPr id="4" name="Picture 3"/>
          <p:cNvPicPr>
            <a:picLocks noChangeAspect="1"/>
          </p:cNvPicPr>
          <p:nvPr/>
        </p:nvPicPr>
        <p:blipFill>
          <a:blip r:embed="rId3"/>
          <a:stretch>
            <a:fillRect/>
          </a:stretch>
        </p:blipFill>
        <p:spPr>
          <a:xfrm>
            <a:off x="196850" y="1684588"/>
            <a:ext cx="11658599" cy="5210355"/>
          </a:xfrm>
          <a:prstGeom prst="rect">
            <a:avLst/>
          </a:prstGeom>
        </p:spPr>
      </p:pic>
      <p:sp>
        <p:nvSpPr>
          <p:cNvPr id="6" name="Rectangle 5"/>
          <p:cNvSpPr/>
          <p:nvPr/>
        </p:nvSpPr>
        <p:spPr>
          <a:xfrm>
            <a:off x="4535055" y="2318327"/>
            <a:ext cx="1089890" cy="292351"/>
          </a:xfrm>
          <a:prstGeom prst="rect">
            <a:avLst/>
          </a:prstGeom>
          <a:noFill/>
          <a:ln w="285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C00000"/>
              </a:solidFill>
            </a:endParaRPr>
          </a:p>
        </p:txBody>
      </p:sp>
      <p:sp>
        <p:nvSpPr>
          <p:cNvPr id="7" name="Right Arrow 5"/>
          <p:cNvSpPr>
            <a:spLocks noChangeArrowheads="1"/>
          </p:cNvSpPr>
          <p:nvPr/>
        </p:nvSpPr>
        <p:spPr bwMode="auto">
          <a:xfrm rot="5400000" flipH="1">
            <a:off x="4767782" y="2618383"/>
            <a:ext cx="624434" cy="771511"/>
          </a:xfrm>
          <a:prstGeom prst="rightArrow">
            <a:avLst>
              <a:gd name="adj1" fmla="val 50000"/>
              <a:gd name="adj2" fmla="val 49877"/>
            </a:avLst>
          </a:prstGeom>
          <a:solidFill>
            <a:srgbClr val="C00000"/>
          </a:solidFill>
          <a:ln>
            <a:noFill/>
          </a:ln>
          <a:extLst/>
        </p:spPr>
        <p:txBody>
          <a:bodyPr wrap="none"/>
          <a:lstStyle>
            <a:lvl1pPr>
              <a:lnSpc>
                <a:spcPts val="3600"/>
              </a:lnSpc>
              <a:spcBef>
                <a:spcPct val="20000"/>
              </a:spcBef>
              <a:buClr>
                <a:schemeClr val="bg1"/>
              </a:buClr>
              <a:defRPr sz="2800">
                <a:solidFill>
                  <a:srgbClr val="1C3B61"/>
                </a:solidFill>
                <a:latin typeface="Arial" panose="020B0604020202020204" pitchFamily="34" charset="0"/>
                <a:ea typeface="ヒラギノ角ゴ Pro W3" charset="-128"/>
              </a:defRPr>
            </a:lvl1pPr>
            <a:lvl2pPr marL="742950" indent="-285750">
              <a:spcBef>
                <a:spcPct val="20000"/>
              </a:spcBef>
              <a:buClr>
                <a:schemeClr val="bg1"/>
              </a:buClr>
              <a:buSzPct val="90000"/>
              <a:buFont typeface="Times New Roman" panose="02020603050405020304" pitchFamily="18" charset="0"/>
              <a:buChar char="–"/>
              <a:defRPr sz="2400">
                <a:solidFill>
                  <a:srgbClr val="1C3B61"/>
                </a:solidFill>
                <a:latin typeface="Arial" panose="020B0604020202020204" pitchFamily="34" charset="0"/>
                <a:ea typeface="ヒラギノ角ゴ Pro W3" charset="-128"/>
              </a:defRPr>
            </a:lvl2pPr>
            <a:lvl3pPr marL="1143000" indent="-228600">
              <a:spcBef>
                <a:spcPct val="20000"/>
              </a:spcBef>
              <a:buClr>
                <a:schemeClr val="bg1"/>
              </a:buClr>
              <a:buSzPct val="90000"/>
              <a:buChar char="•"/>
              <a:defRPr sz="2000">
                <a:solidFill>
                  <a:srgbClr val="1C3B61"/>
                </a:solidFill>
                <a:latin typeface="Arial" panose="020B0604020202020204" pitchFamily="34" charset="0"/>
                <a:ea typeface="ヒラギノ角ゴ Pro W3" charset="-128"/>
              </a:defRPr>
            </a:lvl3pPr>
            <a:lvl4pPr marL="1600200" indent="-228600">
              <a:spcBef>
                <a:spcPct val="20000"/>
              </a:spcBef>
              <a:buClr>
                <a:schemeClr val="bg1"/>
              </a:buClr>
              <a:buSzPct val="80000"/>
              <a:buFont typeface="Times New Roman" panose="02020603050405020304" pitchFamily="18" charset="0"/>
              <a:buChar char="–"/>
              <a:defRPr>
                <a:solidFill>
                  <a:srgbClr val="1C3B61"/>
                </a:solidFill>
                <a:latin typeface="Arial" panose="020B0604020202020204" pitchFamily="34" charset="0"/>
                <a:ea typeface="ヒラギノ角ゴ Pro W3" charset="-128"/>
              </a:defRPr>
            </a:lvl4pPr>
            <a:lvl5pPr marL="2057400" indent="-228600">
              <a:spcBef>
                <a:spcPct val="20000"/>
              </a:spcBef>
              <a:buClr>
                <a:schemeClr val="bg1"/>
              </a:buClr>
              <a:buSzPct val="70000"/>
              <a:buChar char="•"/>
              <a:defRPr>
                <a:solidFill>
                  <a:srgbClr val="1C3B61"/>
                </a:solidFill>
                <a:latin typeface="Arial" panose="020B0604020202020204" pitchFamily="34" charset="0"/>
                <a:ea typeface="ヒラギノ角ゴ Pro W3" charset="-128"/>
              </a:defRPr>
            </a:lvl5pPr>
            <a:lvl6pPr marL="2514600" indent="-228600" eaLnBrk="0" fontAlgn="base" hangingPunct="0">
              <a:spcBef>
                <a:spcPct val="20000"/>
              </a:spcBef>
              <a:spcAft>
                <a:spcPct val="0"/>
              </a:spcAft>
              <a:buClr>
                <a:schemeClr val="bg1"/>
              </a:buClr>
              <a:buSzPct val="70000"/>
              <a:buChar char="•"/>
              <a:defRPr>
                <a:solidFill>
                  <a:srgbClr val="1C3B61"/>
                </a:solidFill>
                <a:latin typeface="Arial" panose="020B0604020202020204" pitchFamily="34" charset="0"/>
                <a:ea typeface="ヒラギノ角ゴ Pro W3" charset="-128"/>
              </a:defRPr>
            </a:lvl6pPr>
            <a:lvl7pPr marL="2971800" indent="-228600" eaLnBrk="0" fontAlgn="base" hangingPunct="0">
              <a:spcBef>
                <a:spcPct val="20000"/>
              </a:spcBef>
              <a:spcAft>
                <a:spcPct val="0"/>
              </a:spcAft>
              <a:buClr>
                <a:schemeClr val="bg1"/>
              </a:buClr>
              <a:buSzPct val="70000"/>
              <a:buChar char="•"/>
              <a:defRPr>
                <a:solidFill>
                  <a:srgbClr val="1C3B61"/>
                </a:solidFill>
                <a:latin typeface="Arial" panose="020B0604020202020204" pitchFamily="34" charset="0"/>
                <a:ea typeface="ヒラギノ角ゴ Pro W3" charset="-128"/>
              </a:defRPr>
            </a:lvl7pPr>
            <a:lvl8pPr marL="3429000" indent="-228600" eaLnBrk="0" fontAlgn="base" hangingPunct="0">
              <a:spcBef>
                <a:spcPct val="20000"/>
              </a:spcBef>
              <a:spcAft>
                <a:spcPct val="0"/>
              </a:spcAft>
              <a:buClr>
                <a:schemeClr val="bg1"/>
              </a:buClr>
              <a:buSzPct val="70000"/>
              <a:buChar char="•"/>
              <a:defRPr>
                <a:solidFill>
                  <a:srgbClr val="1C3B61"/>
                </a:solidFill>
                <a:latin typeface="Arial" panose="020B0604020202020204" pitchFamily="34" charset="0"/>
                <a:ea typeface="ヒラギノ角ゴ Pro W3" charset="-128"/>
              </a:defRPr>
            </a:lvl8pPr>
            <a:lvl9pPr marL="3886200" indent="-228600" eaLnBrk="0" fontAlgn="base" hangingPunct="0">
              <a:spcBef>
                <a:spcPct val="20000"/>
              </a:spcBef>
              <a:spcAft>
                <a:spcPct val="0"/>
              </a:spcAft>
              <a:buClr>
                <a:schemeClr val="bg1"/>
              </a:buClr>
              <a:buSzPct val="70000"/>
              <a:buChar char="•"/>
              <a:defRPr>
                <a:solidFill>
                  <a:srgbClr val="1C3B61"/>
                </a:solidFill>
                <a:latin typeface="Arial" panose="020B0604020202020204" pitchFamily="34" charset="0"/>
                <a:ea typeface="ヒラギノ角ゴ Pro W3" charset="-128"/>
              </a:defRPr>
            </a:lvl9pPr>
          </a:lstStyle>
          <a:p>
            <a:pPr eaLnBrk="1" hangingPunct="1">
              <a:lnSpc>
                <a:spcPct val="100000"/>
              </a:lnSpc>
              <a:spcBef>
                <a:spcPct val="0"/>
              </a:spcBef>
              <a:buClrTx/>
            </a:pPr>
            <a:endParaRPr lang="en-US" altLang="en-US" sz="2400">
              <a:solidFill>
                <a:schemeClr val="tx1"/>
              </a:solidFill>
              <a:latin typeface="Times New Roman" panose="02020603050405020304" pitchFamily="18" charset="0"/>
            </a:endParaRPr>
          </a:p>
        </p:txBody>
      </p:sp>
    </p:spTree>
    <p:extLst>
      <p:ext uri="{BB962C8B-B14F-4D97-AF65-F5344CB8AC3E}">
        <p14:creationId xmlns:p14="http://schemas.microsoft.com/office/powerpoint/2010/main" val="220634271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r>
              <a:rPr lang="en-US" dirty="0" smtClean="0"/>
              <a:t>Participant </a:t>
            </a:r>
            <a:r>
              <a:rPr lang="en-US" dirty="0"/>
              <a:t>Homepage</a:t>
            </a:r>
          </a:p>
        </p:txBody>
      </p:sp>
      <p:pic>
        <p:nvPicPr>
          <p:cNvPr id="4" name="Picture 3"/>
          <p:cNvPicPr>
            <a:picLocks noChangeAspect="1"/>
          </p:cNvPicPr>
          <p:nvPr/>
        </p:nvPicPr>
        <p:blipFill>
          <a:blip r:embed="rId3"/>
          <a:stretch>
            <a:fillRect/>
          </a:stretch>
        </p:blipFill>
        <p:spPr>
          <a:xfrm>
            <a:off x="196850" y="1684588"/>
            <a:ext cx="11658599" cy="5210355"/>
          </a:xfrm>
          <a:prstGeom prst="rect">
            <a:avLst/>
          </a:prstGeom>
        </p:spPr>
      </p:pic>
    </p:spTree>
    <p:extLst>
      <p:ext uri="{BB962C8B-B14F-4D97-AF65-F5344CB8AC3E}">
        <p14:creationId xmlns:p14="http://schemas.microsoft.com/office/powerpoint/2010/main" val="195532463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8465" y="1027879"/>
            <a:ext cx="9956800" cy="944562"/>
          </a:xfrm>
        </p:spPr>
        <p:txBody>
          <a:bodyPr/>
          <a:lstStyle/>
          <a:p>
            <a:r>
              <a:rPr lang="en-US" dirty="0" smtClean="0"/>
              <a:t>Flow of Visit Folders and </a:t>
            </a:r>
            <a:r>
              <a:rPr lang="en-US" dirty="0" err="1" smtClean="0"/>
              <a:t>eCRFs</a:t>
            </a:r>
            <a:r>
              <a:rPr lang="en-US" dirty="0" smtClean="0"/>
              <a:t>- Screening</a:t>
            </a:r>
            <a:endParaRPr lang="en-US" dirty="0"/>
          </a:p>
        </p:txBody>
      </p:sp>
      <p:sp>
        <p:nvSpPr>
          <p:cNvPr id="3" name="Text Placeholder 2"/>
          <p:cNvSpPr>
            <a:spLocks noGrp="1"/>
          </p:cNvSpPr>
          <p:nvPr>
            <p:ph idx="4294967295"/>
          </p:nvPr>
        </p:nvSpPr>
        <p:spPr>
          <a:xfrm>
            <a:off x="719440" y="1811130"/>
            <a:ext cx="8793162" cy="4897438"/>
          </a:xfrm>
        </p:spPr>
        <p:txBody>
          <a:bodyPr>
            <a:normAutofit/>
          </a:bodyPr>
          <a:lstStyle/>
          <a:p>
            <a:r>
              <a:rPr lang="en-US" dirty="0"/>
              <a:t>Once a PTID is generated, the </a:t>
            </a:r>
            <a:r>
              <a:rPr lang="en-US" b="1" dirty="0"/>
              <a:t>V1.0 – Screening </a:t>
            </a:r>
            <a:r>
              <a:rPr lang="en-US" dirty="0" smtClean="0"/>
              <a:t>folder </a:t>
            </a:r>
            <a:r>
              <a:rPr lang="en-US" dirty="0"/>
              <a:t>appear in the Participant </a:t>
            </a:r>
            <a:r>
              <a:rPr lang="en-US" dirty="0" smtClean="0"/>
              <a:t>Casebook:</a:t>
            </a:r>
            <a:endParaRPr lang="en-US" dirty="0"/>
          </a:p>
          <a:p>
            <a:endParaRPr lang="en-US" dirty="0"/>
          </a:p>
          <a:p>
            <a:pPr marL="0" indent="0">
              <a:buNone/>
            </a:pPr>
            <a:endParaRPr lang="en-US" sz="2600" dirty="0" smtClean="0"/>
          </a:p>
          <a:p>
            <a:pPr marL="0" indent="0">
              <a:buNone/>
            </a:pPr>
            <a:endParaRPr lang="en-US" sz="2600" dirty="0"/>
          </a:p>
          <a:p>
            <a:pPr lvl="3">
              <a:spcBef>
                <a:spcPts val="1800"/>
              </a:spcBef>
            </a:pPr>
            <a:endParaRPr lang="en-US" sz="1600" dirty="0" smtClean="0"/>
          </a:p>
          <a:p>
            <a:pPr>
              <a:spcBef>
                <a:spcPts val="1800"/>
              </a:spcBef>
            </a:pPr>
            <a:endParaRPr lang="en-US" sz="2600" dirty="0"/>
          </a:p>
        </p:txBody>
      </p:sp>
      <p:pic>
        <p:nvPicPr>
          <p:cNvPr id="9" name="Picture 8"/>
          <p:cNvPicPr>
            <a:picLocks noChangeAspect="1"/>
          </p:cNvPicPr>
          <p:nvPr/>
        </p:nvPicPr>
        <p:blipFill>
          <a:blip r:embed="rId3"/>
          <a:stretch>
            <a:fillRect/>
          </a:stretch>
        </p:blipFill>
        <p:spPr>
          <a:xfrm>
            <a:off x="2995613" y="2560683"/>
            <a:ext cx="5300490" cy="1009617"/>
          </a:xfrm>
          <a:prstGeom prst="rect">
            <a:avLst/>
          </a:prstGeom>
        </p:spPr>
      </p:pic>
      <p:pic>
        <p:nvPicPr>
          <p:cNvPr id="10" name="Picture 9"/>
          <p:cNvPicPr>
            <a:picLocks noChangeAspect="1"/>
          </p:cNvPicPr>
          <p:nvPr/>
        </p:nvPicPr>
        <p:blipFill>
          <a:blip r:embed="rId4"/>
          <a:stretch>
            <a:fillRect/>
          </a:stretch>
        </p:blipFill>
        <p:spPr>
          <a:xfrm>
            <a:off x="7317418" y="3597484"/>
            <a:ext cx="2089850" cy="3118663"/>
          </a:xfrm>
          <a:prstGeom prst="rect">
            <a:avLst/>
          </a:prstGeom>
        </p:spPr>
      </p:pic>
      <p:sp>
        <p:nvSpPr>
          <p:cNvPr id="11" name="Rectangle 10"/>
          <p:cNvSpPr/>
          <p:nvPr/>
        </p:nvSpPr>
        <p:spPr>
          <a:xfrm>
            <a:off x="3061853" y="2976113"/>
            <a:ext cx="2042161" cy="594187"/>
          </a:xfrm>
          <a:prstGeom prst="rect">
            <a:avLst/>
          </a:prstGeom>
          <a:noFill/>
          <a:ln w="38100">
            <a:solidFill>
              <a:srgbClr val="C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800" dirty="0">
              <a:latin typeface="Roboto Bold"/>
              <a:cs typeface="Roboto Bold"/>
            </a:endParaRPr>
          </a:p>
        </p:txBody>
      </p:sp>
      <p:sp>
        <p:nvSpPr>
          <p:cNvPr id="12" name="Right Arrow 5"/>
          <p:cNvSpPr>
            <a:spLocks noChangeArrowheads="1"/>
          </p:cNvSpPr>
          <p:nvPr/>
        </p:nvSpPr>
        <p:spPr bwMode="auto">
          <a:xfrm rot="10800000" flipH="1">
            <a:off x="2059203" y="3070458"/>
            <a:ext cx="897316" cy="637858"/>
          </a:xfrm>
          <a:prstGeom prst="rightArrow">
            <a:avLst>
              <a:gd name="adj1" fmla="val 50000"/>
              <a:gd name="adj2" fmla="val 49877"/>
            </a:avLst>
          </a:prstGeom>
          <a:solidFill>
            <a:srgbClr val="C00000"/>
          </a:solidFill>
          <a:ln>
            <a:noFill/>
          </a:ln>
          <a:extLst/>
        </p:spPr>
        <p:txBody>
          <a:bodyPr wrap="none"/>
          <a:lstStyle>
            <a:lvl1pPr>
              <a:lnSpc>
                <a:spcPts val="3600"/>
              </a:lnSpc>
              <a:spcBef>
                <a:spcPct val="20000"/>
              </a:spcBef>
              <a:buClr>
                <a:schemeClr val="bg1"/>
              </a:buClr>
              <a:defRPr sz="2800">
                <a:solidFill>
                  <a:srgbClr val="1C3B61"/>
                </a:solidFill>
                <a:latin typeface="Arial" panose="020B0604020202020204" pitchFamily="34" charset="0"/>
                <a:ea typeface="ヒラギノ角ゴ Pro W3" charset="-128"/>
              </a:defRPr>
            </a:lvl1pPr>
            <a:lvl2pPr marL="742950" indent="-285750">
              <a:spcBef>
                <a:spcPct val="20000"/>
              </a:spcBef>
              <a:buClr>
                <a:schemeClr val="bg1"/>
              </a:buClr>
              <a:buSzPct val="90000"/>
              <a:buFont typeface="Times New Roman" panose="02020603050405020304" pitchFamily="18" charset="0"/>
              <a:buChar char="–"/>
              <a:defRPr sz="2400">
                <a:solidFill>
                  <a:srgbClr val="1C3B61"/>
                </a:solidFill>
                <a:latin typeface="Arial" panose="020B0604020202020204" pitchFamily="34" charset="0"/>
                <a:ea typeface="ヒラギノ角ゴ Pro W3" charset="-128"/>
              </a:defRPr>
            </a:lvl2pPr>
            <a:lvl3pPr marL="1143000" indent="-228600">
              <a:spcBef>
                <a:spcPct val="20000"/>
              </a:spcBef>
              <a:buClr>
                <a:schemeClr val="bg1"/>
              </a:buClr>
              <a:buSzPct val="90000"/>
              <a:buChar char="•"/>
              <a:defRPr sz="2000">
                <a:solidFill>
                  <a:srgbClr val="1C3B61"/>
                </a:solidFill>
                <a:latin typeface="Arial" panose="020B0604020202020204" pitchFamily="34" charset="0"/>
                <a:ea typeface="ヒラギノ角ゴ Pro W3" charset="-128"/>
              </a:defRPr>
            </a:lvl3pPr>
            <a:lvl4pPr marL="1600200" indent="-228600">
              <a:spcBef>
                <a:spcPct val="20000"/>
              </a:spcBef>
              <a:buClr>
                <a:schemeClr val="bg1"/>
              </a:buClr>
              <a:buSzPct val="80000"/>
              <a:buFont typeface="Times New Roman" panose="02020603050405020304" pitchFamily="18" charset="0"/>
              <a:buChar char="–"/>
              <a:defRPr>
                <a:solidFill>
                  <a:srgbClr val="1C3B61"/>
                </a:solidFill>
                <a:latin typeface="Arial" panose="020B0604020202020204" pitchFamily="34" charset="0"/>
                <a:ea typeface="ヒラギノ角ゴ Pro W3" charset="-128"/>
              </a:defRPr>
            </a:lvl4pPr>
            <a:lvl5pPr marL="2057400" indent="-228600">
              <a:spcBef>
                <a:spcPct val="20000"/>
              </a:spcBef>
              <a:buClr>
                <a:schemeClr val="bg1"/>
              </a:buClr>
              <a:buSzPct val="70000"/>
              <a:buChar char="•"/>
              <a:defRPr>
                <a:solidFill>
                  <a:srgbClr val="1C3B61"/>
                </a:solidFill>
                <a:latin typeface="Arial" panose="020B0604020202020204" pitchFamily="34" charset="0"/>
                <a:ea typeface="ヒラギノ角ゴ Pro W3" charset="-128"/>
              </a:defRPr>
            </a:lvl5pPr>
            <a:lvl6pPr marL="2514600" indent="-228600" eaLnBrk="0" fontAlgn="base" hangingPunct="0">
              <a:spcBef>
                <a:spcPct val="20000"/>
              </a:spcBef>
              <a:spcAft>
                <a:spcPct val="0"/>
              </a:spcAft>
              <a:buClr>
                <a:schemeClr val="bg1"/>
              </a:buClr>
              <a:buSzPct val="70000"/>
              <a:buChar char="•"/>
              <a:defRPr>
                <a:solidFill>
                  <a:srgbClr val="1C3B61"/>
                </a:solidFill>
                <a:latin typeface="Arial" panose="020B0604020202020204" pitchFamily="34" charset="0"/>
                <a:ea typeface="ヒラギノ角ゴ Pro W3" charset="-128"/>
              </a:defRPr>
            </a:lvl6pPr>
            <a:lvl7pPr marL="2971800" indent="-228600" eaLnBrk="0" fontAlgn="base" hangingPunct="0">
              <a:spcBef>
                <a:spcPct val="20000"/>
              </a:spcBef>
              <a:spcAft>
                <a:spcPct val="0"/>
              </a:spcAft>
              <a:buClr>
                <a:schemeClr val="bg1"/>
              </a:buClr>
              <a:buSzPct val="70000"/>
              <a:buChar char="•"/>
              <a:defRPr>
                <a:solidFill>
                  <a:srgbClr val="1C3B61"/>
                </a:solidFill>
                <a:latin typeface="Arial" panose="020B0604020202020204" pitchFamily="34" charset="0"/>
                <a:ea typeface="ヒラギノ角ゴ Pro W3" charset="-128"/>
              </a:defRPr>
            </a:lvl7pPr>
            <a:lvl8pPr marL="3429000" indent="-228600" eaLnBrk="0" fontAlgn="base" hangingPunct="0">
              <a:spcBef>
                <a:spcPct val="20000"/>
              </a:spcBef>
              <a:spcAft>
                <a:spcPct val="0"/>
              </a:spcAft>
              <a:buClr>
                <a:schemeClr val="bg1"/>
              </a:buClr>
              <a:buSzPct val="70000"/>
              <a:buChar char="•"/>
              <a:defRPr>
                <a:solidFill>
                  <a:srgbClr val="1C3B61"/>
                </a:solidFill>
                <a:latin typeface="Arial" panose="020B0604020202020204" pitchFamily="34" charset="0"/>
                <a:ea typeface="ヒラギノ角ゴ Pro W3" charset="-128"/>
              </a:defRPr>
            </a:lvl8pPr>
            <a:lvl9pPr marL="3886200" indent="-228600" eaLnBrk="0" fontAlgn="base" hangingPunct="0">
              <a:spcBef>
                <a:spcPct val="20000"/>
              </a:spcBef>
              <a:spcAft>
                <a:spcPct val="0"/>
              </a:spcAft>
              <a:buClr>
                <a:schemeClr val="bg1"/>
              </a:buClr>
              <a:buSzPct val="70000"/>
              <a:buChar char="•"/>
              <a:defRPr>
                <a:solidFill>
                  <a:srgbClr val="1C3B61"/>
                </a:solidFill>
                <a:latin typeface="Arial" panose="020B0604020202020204" pitchFamily="34" charset="0"/>
                <a:ea typeface="ヒラギノ角ゴ Pro W3" charset="-128"/>
              </a:defRPr>
            </a:lvl9pPr>
          </a:lstStyle>
          <a:p>
            <a:pPr eaLnBrk="1" hangingPunct="1">
              <a:lnSpc>
                <a:spcPct val="100000"/>
              </a:lnSpc>
              <a:spcBef>
                <a:spcPct val="0"/>
              </a:spcBef>
              <a:buClrTx/>
            </a:pPr>
            <a:endParaRPr lang="en-US" altLang="en-US" sz="2400">
              <a:solidFill>
                <a:schemeClr val="tx1"/>
              </a:solidFill>
              <a:latin typeface="Times New Roman" panose="02020603050405020304" pitchFamily="18" charset="0"/>
            </a:endParaRPr>
          </a:p>
        </p:txBody>
      </p:sp>
      <p:sp>
        <p:nvSpPr>
          <p:cNvPr id="8" name="Right Arrow 5"/>
          <p:cNvSpPr>
            <a:spLocks noChangeArrowheads="1"/>
          </p:cNvSpPr>
          <p:nvPr/>
        </p:nvSpPr>
        <p:spPr bwMode="auto">
          <a:xfrm rot="10800000" flipH="1">
            <a:off x="6420102" y="6243678"/>
            <a:ext cx="897316" cy="637858"/>
          </a:xfrm>
          <a:prstGeom prst="rightArrow">
            <a:avLst>
              <a:gd name="adj1" fmla="val 50000"/>
              <a:gd name="adj2" fmla="val 49877"/>
            </a:avLst>
          </a:prstGeom>
          <a:solidFill>
            <a:srgbClr val="C00000"/>
          </a:solidFill>
          <a:ln>
            <a:noFill/>
          </a:ln>
          <a:extLst/>
        </p:spPr>
        <p:txBody>
          <a:bodyPr wrap="none"/>
          <a:lstStyle>
            <a:lvl1pPr>
              <a:lnSpc>
                <a:spcPts val="3600"/>
              </a:lnSpc>
              <a:spcBef>
                <a:spcPct val="20000"/>
              </a:spcBef>
              <a:buClr>
                <a:schemeClr val="bg1"/>
              </a:buClr>
              <a:defRPr sz="2800">
                <a:solidFill>
                  <a:srgbClr val="1C3B61"/>
                </a:solidFill>
                <a:latin typeface="Arial" panose="020B0604020202020204" pitchFamily="34" charset="0"/>
                <a:ea typeface="ヒラギノ角ゴ Pro W3" charset="-128"/>
              </a:defRPr>
            </a:lvl1pPr>
            <a:lvl2pPr marL="742950" indent="-285750">
              <a:spcBef>
                <a:spcPct val="20000"/>
              </a:spcBef>
              <a:buClr>
                <a:schemeClr val="bg1"/>
              </a:buClr>
              <a:buSzPct val="90000"/>
              <a:buFont typeface="Times New Roman" panose="02020603050405020304" pitchFamily="18" charset="0"/>
              <a:buChar char="–"/>
              <a:defRPr sz="2400">
                <a:solidFill>
                  <a:srgbClr val="1C3B61"/>
                </a:solidFill>
                <a:latin typeface="Arial" panose="020B0604020202020204" pitchFamily="34" charset="0"/>
                <a:ea typeface="ヒラギノ角ゴ Pro W3" charset="-128"/>
              </a:defRPr>
            </a:lvl2pPr>
            <a:lvl3pPr marL="1143000" indent="-228600">
              <a:spcBef>
                <a:spcPct val="20000"/>
              </a:spcBef>
              <a:buClr>
                <a:schemeClr val="bg1"/>
              </a:buClr>
              <a:buSzPct val="90000"/>
              <a:buChar char="•"/>
              <a:defRPr sz="2000">
                <a:solidFill>
                  <a:srgbClr val="1C3B61"/>
                </a:solidFill>
                <a:latin typeface="Arial" panose="020B0604020202020204" pitchFamily="34" charset="0"/>
                <a:ea typeface="ヒラギノ角ゴ Pro W3" charset="-128"/>
              </a:defRPr>
            </a:lvl3pPr>
            <a:lvl4pPr marL="1600200" indent="-228600">
              <a:spcBef>
                <a:spcPct val="20000"/>
              </a:spcBef>
              <a:buClr>
                <a:schemeClr val="bg1"/>
              </a:buClr>
              <a:buSzPct val="80000"/>
              <a:buFont typeface="Times New Roman" panose="02020603050405020304" pitchFamily="18" charset="0"/>
              <a:buChar char="–"/>
              <a:defRPr>
                <a:solidFill>
                  <a:srgbClr val="1C3B61"/>
                </a:solidFill>
                <a:latin typeface="Arial" panose="020B0604020202020204" pitchFamily="34" charset="0"/>
                <a:ea typeface="ヒラギノ角ゴ Pro W3" charset="-128"/>
              </a:defRPr>
            </a:lvl4pPr>
            <a:lvl5pPr marL="2057400" indent="-228600">
              <a:spcBef>
                <a:spcPct val="20000"/>
              </a:spcBef>
              <a:buClr>
                <a:schemeClr val="bg1"/>
              </a:buClr>
              <a:buSzPct val="70000"/>
              <a:buChar char="•"/>
              <a:defRPr>
                <a:solidFill>
                  <a:srgbClr val="1C3B61"/>
                </a:solidFill>
                <a:latin typeface="Arial" panose="020B0604020202020204" pitchFamily="34" charset="0"/>
                <a:ea typeface="ヒラギノ角ゴ Pro W3" charset="-128"/>
              </a:defRPr>
            </a:lvl5pPr>
            <a:lvl6pPr marL="2514600" indent="-228600" eaLnBrk="0" fontAlgn="base" hangingPunct="0">
              <a:spcBef>
                <a:spcPct val="20000"/>
              </a:spcBef>
              <a:spcAft>
                <a:spcPct val="0"/>
              </a:spcAft>
              <a:buClr>
                <a:schemeClr val="bg1"/>
              </a:buClr>
              <a:buSzPct val="70000"/>
              <a:buChar char="•"/>
              <a:defRPr>
                <a:solidFill>
                  <a:srgbClr val="1C3B61"/>
                </a:solidFill>
                <a:latin typeface="Arial" panose="020B0604020202020204" pitchFamily="34" charset="0"/>
                <a:ea typeface="ヒラギノ角ゴ Pro W3" charset="-128"/>
              </a:defRPr>
            </a:lvl6pPr>
            <a:lvl7pPr marL="2971800" indent="-228600" eaLnBrk="0" fontAlgn="base" hangingPunct="0">
              <a:spcBef>
                <a:spcPct val="20000"/>
              </a:spcBef>
              <a:spcAft>
                <a:spcPct val="0"/>
              </a:spcAft>
              <a:buClr>
                <a:schemeClr val="bg1"/>
              </a:buClr>
              <a:buSzPct val="70000"/>
              <a:buChar char="•"/>
              <a:defRPr>
                <a:solidFill>
                  <a:srgbClr val="1C3B61"/>
                </a:solidFill>
                <a:latin typeface="Arial" panose="020B0604020202020204" pitchFamily="34" charset="0"/>
                <a:ea typeface="ヒラギノ角ゴ Pro W3" charset="-128"/>
              </a:defRPr>
            </a:lvl7pPr>
            <a:lvl8pPr marL="3429000" indent="-228600" eaLnBrk="0" fontAlgn="base" hangingPunct="0">
              <a:spcBef>
                <a:spcPct val="20000"/>
              </a:spcBef>
              <a:spcAft>
                <a:spcPct val="0"/>
              </a:spcAft>
              <a:buClr>
                <a:schemeClr val="bg1"/>
              </a:buClr>
              <a:buSzPct val="70000"/>
              <a:buChar char="•"/>
              <a:defRPr>
                <a:solidFill>
                  <a:srgbClr val="1C3B61"/>
                </a:solidFill>
                <a:latin typeface="Arial" panose="020B0604020202020204" pitchFamily="34" charset="0"/>
                <a:ea typeface="ヒラギノ角ゴ Pro W3" charset="-128"/>
              </a:defRPr>
            </a:lvl8pPr>
            <a:lvl9pPr marL="3886200" indent="-228600" eaLnBrk="0" fontAlgn="base" hangingPunct="0">
              <a:spcBef>
                <a:spcPct val="20000"/>
              </a:spcBef>
              <a:spcAft>
                <a:spcPct val="0"/>
              </a:spcAft>
              <a:buClr>
                <a:schemeClr val="bg1"/>
              </a:buClr>
              <a:buSzPct val="70000"/>
              <a:buChar char="•"/>
              <a:defRPr>
                <a:solidFill>
                  <a:srgbClr val="1C3B61"/>
                </a:solidFill>
                <a:latin typeface="Arial" panose="020B0604020202020204" pitchFamily="34" charset="0"/>
                <a:ea typeface="ヒラギノ角ゴ Pro W3" charset="-128"/>
              </a:defRPr>
            </a:lvl9pPr>
          </a:lstStyle>
          <a:p>
            <a:pPr eaLnBrk="1" hangingPunct="1">
              <a:lnSpc>
                <a:spcPct val="100000"/>
              </a:lnSpc>
              <a:spcBef>
                <a:spcPct val="0"/>
              </a:spcBef>
              <a:buClrTx/>
            </a:pPr>
            <a:endParaRPr lang="en-US" altLang="en-US" sz="2400">
              <a:solidFill>
                <a:schemeClr val="tx1"/>
              </a:solidFill>
              <a:latin typeface="Times New Roman" panose="02020603050405020304" pitchFamily="18" charset="0"/>
            </a:endParaRPr>
          </a:p>
        </p:txBody>
      </p:sp>
    </p:spTree>
    <p:extLst>
      <p:ext uri="{BB962C8B-B14F-4D97-AF65-F5344CB8AC3E}">
        <p14:creationId xmlns:p14="http://schemas.microsoft.com/office/powerpoint/2010/main" val="37205900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type="body" sz="quarter" idx="10"/>
          </p:nvPr>
        </p:nvSpPr>
        <p:spPr/>
        <p:txBody>
          <a:bodyPr/>
          <a:lstStyle/>
          <a:p>
            <a:r>
              <a:rPr lang="en-US" dirty="0" smtClean="0"/>
              <a:t>If participant meets all eligibility and criteria and screening criteria:</a:t>
            </a:r>
          </a:p>
          <a:p>
            <a:pPr lvl="1"/>
            <a:r>
              <a:rPr lang="en-US" b="1" dirty="0" smtClean="0"/>
              <a:t>Key Question on Screening </a:t>
            </a:r>
            <a:r>
              <a:rPr lang="en-US" b="1" dirty="0"/>
              <a:t>Outcome </a:t>
            </a:r>
            <a:r>
              <a:rPr lang="en-US" b="1" dirty="0" err="1" smtClean="0"/>
              <a:t>eCRF</a:t>
            </a:r>
            <a:r>
              <a:rPr lang="en-US" b="1" dirty="0" smtClean="0"/>
              <a:t>: “</a:t>
            </a:r>
            <a:r>
              <a:rPr lang="en-US" b="1" dirty="0"/>
              <a:t>Will the participant enroll in the study?” </a:t>
            </a:r>
            <a:r>
              <a:rPr lang="en-US" b="1" dirty="0" smtClean="0"/>
              <a:t>is ‘Yes’ </a:t>
            </a:r>
            <a:endParaRPr lang="en-US" b="1" dirty="0"/>
          </a:p>
          <a:p>
            <a:pPr lvl="2"/>
            <a:r>
              <a:rPr lang="en-US" dirty="0" smtClean="0"/>
              <a:t>V2.0-Enrollment, V3.0 Week 2, Discontinuation and Ongoing Logs folders are </a:t>
            </a:r>
            <a:r>
              <a:rPr lang="en-US" dirty="0"/>
              <a:t>added to participant casebook</a:t>
            </a:r>
            <a:r>
              <a:rPr lang="en-US" dirty="0" smtClean="0"/>
              <a:t>:</a:t>
            </a:r>
            <a:endParaRPr lang="en-US" dirty="0"/>
          </a:p>
        </p:txBody>
      </p:sp>
      <p:sp>
        <p:nvSpPr>
          <p:cNvPr id="7" name="Title 6"/>
          <p:cNvSpPr>
            <a:spLocks noGrp="1"/>
          </p:cNvSpPr>
          <p:nvPr>
            <p:ph type="title"/>
          </p:nvPr>
        </p:nvSpPr>
        <p:spPr>
          <a:xfrm>
            <a:off x="1117600" y="1124337"/>
            <a:ext cx="9956800" cy="944562"/>
          </a:xfrm>
        </p:spPr>
        <p:txBody>
          <a:bodyPr>
            <a:normAutofit/>
          </a:bodyPr>
          <a:lstStyle/>
          <a:p>
            <a:r>
              <a:rPr lang="en-US" dirty="0"/>
              <a:t>Flow of Visit Folders and </a:t>
            </a:r>
            <a:r>
              <a:rPr lang="en-US" dirty="0" err="1" smtClean="0"/>
              <a:t>eCRFs</a:t>
            </a:r>
            <a:r>
              <a:rPr lang="en-US" dirty="0" smtClean="0"/>
              <a:t>- Screening</a:t>
            </a:r>
            <a:endParaRPr lang="en-US" dirty="0"/>
          </a:p>
        </p:txBody>
      </p:sp>
      <p:sp>
        <p:nvSpPr>
          <p:cNvPr id="3" name="TextBox 2"/>
          <p:cNvSpPr txBox="1"/>
          <p:nvPr/>
        </p:nvSpPr>
        <p:spPr>
          <a:xfrm>
            <a:off x="6262255" y="1311564"/>
            <a:ext cx="914400" cy="914400"/>
          </a:xfrm>
          <a:prstGeom prst="rect">
            <a:avLst/>
          </a:prstGeom>
        </p:spPr>
        <p:txBody>
          <a:bodyPr vert="horz" wrap="none" lIns="91440" tIns="45720" rIns="91440" bIns="45720" rtlCol="0">
            <a:normAutofit/>
          </a:bodyPr>
          <a:lstStyle/>
          <a:p>
            <a:endParaRPr lang="en-US" sz="1600" dirty="0">
              <a:solidFill>
                <a:schemeClr val="bg2"/>
              </a:solidFill>
            </a:endParaRPr>
          </a:p>
        </p:txBody>
      </p:sp>
      <p:pic>
        <p:nvPicPr>
          <p:cNvPr id="5" name="Picture 4"/>
          <p:cNvPicPr>
            <a:picLocks noChangeAspect="1"/>
          </p:cNvPicPr>
          <p:nvPr/>
        </p:nvPicPr>
        <p:blipFill>
          <a:blip r:embed="rId3"/>
          <a:stretch>
            <a:fillRect/>
          </a:stretch>
        </p:blipFill>
        <p:spPr>
          <a:xfrm>
            <a:off x="3012930" y="4514934"/>
            <a:ext cx="5667375" cy="2333625"/>
          </a:xfrm>
          <a:prstGeom prst="rect">
            <a:avLst/>
          </a:prstGeom>
        </p:spPr>
      </p:pic>
      <p:sp>
        <p:nvSpPr>
          <p:cNvPr id="9" name="Rectangle 8"/>
          <p:cNvSpPr/>
          <p:nvPr/>
        </p:nvSpPr>
        <p:spPr>
          <a:xfrm>
            <a:off x="3079630" y="4908430"/>
            <a:ext cx="2147978" cy="1940129"/>
          </a:xfrm>
          <a:prstGeom prst="rect">
            <a:avLst/>
          </a:prstGeom>
          <a:noFill/>
          <a:ln w="38100">
            <a:solidFill>
              <a:srgbClr val="C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800" dirty="0">
              <a:latin typeface="Roboto Bold"/>
              <a:cs typeface="Roboto Bold"/>
            </a:endParaRPr>
          </a:p>
        </p:txBody>
      </p:sp>
      <p:sp>
        <p:nvSpPr>
          <p:cNvPr id="10" name="Right Arrow 5"/>
          <p:cNvSpPr>
            <a:spLocks noChangeArrowheads="1"/>
          </p:cNvSpPr>
          <p:nvPr/>
        </p:nvSpPr>
        <p:spPr bwMode="auto">
          <a:xfrm rot="10800000" flipH="1">
            <a:off x="2082264" y="5362817"/>
            <a:ext cx="897316" cy="637858"/>
          </a:xfrm>
          <a:prstGeom prst="rightArrow">
            <a:avLst>
              <a:gd name="adj1" fmla="val 50000"/>
              <a:gd name="adj2" fmla="val 49877"/>
            </a:avLst>
          </a:prstGeom>
          <a:solidFill>
            <a:srgbClr val="C00000"/>
          </a:solidFill>
          <a:ln>
            <a:noFill/>
          </a:ln>
          <a:extLst/>
        </p:spPr>
        <p:txBody>
          <a:bodyPr wrap="none"/>
          <a:lstStyle>
            <a:lvl1pPr>
              <a:lnSpc>
                <a:spcPts val="3600"/>
              </a:lnSpc>
              <a:spcBef>
                <a:spcPct val="20000"/>
              </a:spcBef>
              <a:buClr>
                <a:schemeClr val="bg1"/>
              </a:buClr>
              <a:defRPr sz="2800">
                <a:solidFill>
                  <a:srgbClr val="1C3B61"/>
                </a:solidFill>
                <a:latin typeface="Arial" panose="020B0604020202020204" pitchFamily="34" charset="0"/>
                <a:ea typeface="ヒラギノ角ゴ Pro W3" charset="-128"/>
              </a:defRPr>
            </a:lvl1pPr>
            <a:lvl2pPr marL="742950" indent="-285750">
              <a:spcBef>
                <a:spcPct val="20000"/>
              </a:spcBef>
              <a:buClr>
                <a:schemeClr val="bg1"/>
              </a:buClr>
              <a:buSzPct val="90000"/>
              <a:buFont typeface="Times New Roman" panose="02020603050405020304" pitchFamily="18" charset="0"/>
              <a:buChar char="–"/>
              <a:defRPr sz="2400">
                <a:solidFill>
                  <a:srgbClr val="1C3B61"/>
                </a:solidFill>
                <a:latin typeface="Arial" panose="020B0604020202020204" pitchFamily="34" charset="0"/>
                <a:ea typeface="ヒラギノ角ゴ Pro W3" charset="-128"/>
              </a:defRPr>
            </a:lvl2pPr>
            <a:lvl3pPr marL="1143000" indent="-228600">
              <a:spcBef>
                <a:spcPct val="20000"/>
              </a:spcBef>
              <a:buClr>
                <a:schemeClr val="bg1"/>
              </a:buClr>
              <a:buSzPct val="90000"/>
              <a:buChar char="•"/>
              <a:defRPr sz="2000">
                <a:solidFill>
                  <a:srgbClr val="1C3B61"/>
                </a:solidFill>
                <a:latin typeface="Arial" panose="020B0604020202020204" pitchFamily="34" charset="0"/>
                <a:ea typeface="ヒラギノ角ゴ Pro W3" charset="-128"/>
              </a:defRPr>
            </a:lvl3pPr>
            <a:lvl4pPr marL="1600200" indent="-228600">
              <a:spcBef>
                <a:spcPct val="20000"/>
              </a:spcBef>
              <a:buClr>
                <a:schemeClr val="bg1"/>
              </a:buClr>
              <a:buSzPct val="80000"/>
              <a:buFont typeface="Times New Roman" panose="02020603050405020304" pitchFamily="18" charset="0"/>
              <a:buChar char="–"/>
              <a:defRPr>
                <a:solidFill>
                  <a:srgbClr val="1C3B61"/>
                </a:solidFill>
                <a:latin typeface="Arial" panose="020B0604020202020204" pitchFamily="34" charset="0"/>
                <a:ea typeface="ヒラギノ角ゴ Pro W3" charset="-128"/>
              </a:defRPr>
            </a:lvl4pPr>
            <a:lvl5pPr marL="2057400" indent="-228600">
              <a:spcBef>
                <a:spcPct val="20000"/>
              </a:spcBef>
              <a:buClr>
                <a:schemeClr val="bg1"/>
              </a:buClr>
              <a:buSzPct val="70000"/>
              <a:buChar char="•"/>
              <a:defRPr>
                <a:solidFill>
                  <a:srgbClr val="1C3B61"/>
                </a:solidFill>
                <a:latin typeface="Arial" panose="020B0604020202020204" pitchFamily="34" charset="0"/>
                <a:ea typeface="ヒラギノ角ゴ Pro W3" charset="-128"/>
              </a:defRPr>
            </a:lvl5pPr>
            <a:lvl6pPr marL="2514600" indent="-228600" eaLnBrk="0" fontAlgn="base" hangingPunct="0">
              <a:spcBef>
                <a:spcPct val="20000"/>
              </a:spcBef>
              <a:spcAft>
                <a:spcPct val="0"/>
              </a:spcAft>
              <a:buClr>
                <a:schemeClr val="bg1"/>
              </a:buClr>
              <a:buSzPct val="70000"/>
              <a:buChar char="•"/>
              <a:defRPr>
                <a:solidFill>
                  <a:srgbClr val="1C3B61"/>
                </a:solidFill>
                <a:latin typeface="Arial" panose="020B0604020202020204" pitchFamily="34" charset="0"/>
                <a:ea typeface="ヒラギノ角ゴ Pro W3" charset="-128"/>
              </a:defRPr>
            </a:lvl6pPr>
            <a:lvl7pPr marL="2971800" indent="-228600" eaLnBrk="0" fontAlgn="base" hangingPunct="0">
              <a:spcBef>
                <a:spcPct val="20000"/>
              </a:spcBef>
              <a:spcAft>
                <a:spcPct val="0"/>
              </a:spcAft>
              <a:buClr>
                <a:schemeClr val="bg1"/>
              </a:buClr>
              <a:buSzPct val="70000"/>
              <a:buChar char="•"/>
              <a:defRPr>
                <a:solidFill>
                  <a:srgbClr val="1C3B61"/>
                </a:solidFill>
                <a:latin typeface="Arial" panose="020B0604020202020204" pitchFamily="34" charset="0"/>
                <a:ea typeface="ヒラギノ角ゴ Pro W3" charset="-128"/>
              </a:defRPr>
            </a:lvl7pPr>
            <a:lvl8pPr marL="3429000" indent="-228600" eaLnBrk="0" fontAlgn="base" hangingPunct="0">
              <a:spcBef>
                <a:spcPct val="20000"/>
              </a:spcBef>
              <a:spcAft>
                <a:spcPct val="0"/>
              </a:spcAft>
              <a:buClr>
                <a:schemeClr val="bg1"/>
              </a:buClr>
              <a:buSzPct val="70000"/>
              <a:buChar char="•"/>
              <a:defRPr>
                <a:solidFill>
                  <a:srgbClr val="1C3B61"/>
                </a:solidFill>
                <a:latin typeface="Arial" panose="020B0604020202020204" pitchFamily="34" charset="0"/>
                <a:ea typeface="ヒラギノ角ゴ Pro W3" charset="-128"/>
              </a:defRPr>
            </a:lvl8pPr>
            <a:lvl9pPr marL="3886200" indent="-228600" eaLnBrk="0" fontAlgn="base" hangingPunct="0">
              <a:spcBef>
                <a:spcPct val="20000"/>
              </a:spcBef>
              <a:spcAft>
                <a:spcPct val="0"/>
              </a:spcAft>
              <a:buClr>
                <a:schemeClr val="bg1"/>
              </a:buClr>
              <a:buSzPct val="70000"/>
              <a:buChar char="•"/>
              <a:defRPr>
                <a:solidFill>
                  <a:srgbClr val="1C3B61"/>
                </a:solidFill>
                <a:latin typeface="Arial" panose="020B0604020202020204" pitchFamily="34" charset="0"/>
                <a:ea typeface="ヒラギノ角ゴ Pro W3" charset="-128"/>
              </a:defRPr>
            </a:lvl9pPr>
          </a:lstStyle>
          <a:p>
            <a:pPr eaLnBrk="1" hangingPunct="1">
              <a:lnSpc>
                <a:spcPct val="100000"/>
              </a:lnSpc>
              <a:spcBef>
                <a:spcPct val="0"/>
              </a:spcBef>
              <a:buClrTx/>
            </a:pPr>
            <a:endParaRPr lang="en-US" altLang="en-US" sz="2400">
              <a:solidFill>
                <a:schemeClr val="tx1"/>
              </a:solidFill>
              <a:latin typeface="Times New Roman" panose="02020603050405020304" pitchFamily="18" charset="0"/>
            </a:endParaRPr>
          </a:p>
        </p:txBody>
      </p:sp>
    </p:spTree>
    <p:extLst>
      <p:ext uri="{BB962C8B-B14F-4D97-AF65-F5344CB8AC3E}">
        <p14:creationId xmlns:p14="http://schemas.microsoft.com/office/powerpoint/2010/main" val="21150341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rotWithShape="1">
          <a:blip r:embed="rId2"/>
          <a:srcRect l="1" t="815" r="1096"/>
          <a:stretch/>
        </p:blipFill>
        <p:spPr>
          <a:xfrm>
            <a:off x="5137420" y="1871932"/>
            <a:ext cx="1996626" cy="4986068"/>
          </a:xfrm>
          <a:prstGeom prst="rect">
            <a:avLst/>
          </a:prstGeom>
        </p:spPr>
      </p:pic>
      <p:sp>
        <p:nvSpPr>
          <p:cNvPr id="2" name="Text Placeholder 1"/>
          <p:cNvSpPr>
            <a:spLocks noGrp="1"/>
          </p:cNvSpPr>
          <p:nvPr>
            <p:ph type="body" sz="quarter" idx="10"/>
          </p:nvPr>
        </p:nvSpPr>
        <p:spPr>
          <a:xfrm>
            <a:off x="1219200" y="2133600"/>
            <a:ext cx="3177309" cy="3962400"/>
          </a:xfrm>
        </p:spPr>
        <p:txBody>
          <a:bodyPr/>
          <a:lstStyle/>
          <a:p>
            <a:r>
              <a:rPr lang="en-US" dirty="0" smtClean="0"/>
              <a:t>Enrollment </a:t>
            </a:r>
            <a:r>
              <a:rPr lang="en-US" dirty="0" err="1" smtClean="0"/>
              <a:t>eCRFs</a:t>
            </a:r>
            <a:endParaRPr lang="en-US" dirty="0" smtClean="0"/>
          </a:p>
          <a:p>
            <a:pPr lvl="1"/>
            <a:r>
              <a:rPr lang="en-US" dirty="0" smtClean="0"/>
              <a:t>Randomization must be completed for all further folders to populate</a:t>
            </a:r>
          </a:p>
          <a:p>
            <a:pPr marL="0" indent="0">
              <a:buNone/>
            </a:pPr>
            <a:endParaRPr lang="en-US" dirty="0"/>
          </a:p>
        </p:txBody>
      </p:sp>
      <p:sp>
        <p:nvSpPr>
          <p:cNvPr id="3" name="Title 2"/>
          <p:cNvSpPr>
            <a:spLocks noGrp="1"/>
          </p:cNvSpPr>
          <p:nvPr>
            <p:ph type="title"/>
          </p:nvPr>
        </p:nvSpPr>
        <p:spPr>
          <a:xfrm>
            <a:off x="1117600" y="969674"/>
            <a:ext cx="9956800" cy="944562"/>
          </a:xfrm>
        </p:spPr>
        <p:txBody>
          <a:bodyPr/>
          <a:lstStyle/>
          <a:p>
            <a:r>
              <a:rPr lang="en-US" dirty="0"/>
              <a:t>Flow of Visit Folders and </a:t>
            </a:r>
            <a:r>
              <a:rPr lang="en-US" dirty="0" err="1" smtClean="0"/>
              <a:t>eCRFs</a:t>
            </a:r>
            <a:r>
              <a:rPr lang="en-US" dirty="0" smtClean="0"/>
              <a:t>- Enrollment</a:t>
            </a:r>
            <a:endParaRPr lang="en-US" dirty="0"/>
          </a:p>
        </p:txBody>
      </p:sp>
      <p:sp>
        <p:nvSpPr>
          <p:cNvPr id="5" name="Right Arrow 5"/>
          <p:cNvSpPr>
            <a:spLocks noChangeArrowheads="1"/>
          </p:cNvSpPr>
          <p:nvPr/>
        </p:nvSpPr>
        <p:spPr bwMode="auto">
          <a:xfrm rot="10800000" flipH="1">
            <a:off x="4240104" y="6220142"/>
            <a:ext cx="897316" cy="637858"/>
          </a:xfrm>
          <a:prstGeom prst="rightArrow">
            <a:avLst>
              <a:gd name="adj1" fmla="val 50000"/>
              <a:gd name="adj2" fmla="val 49877"/>
            </a:avLst>
          </a:prstGeom>
          <a:solidFill>
            <a:srgbClr val="C00000"/>
          </a:solidFill>
          <a:ln>
            <a:noFill/>
          </a:ln>
          <a:extLst/>
        </p:spPr>
        <p:txBody>
          <a:bodyPr wrap="none"/>
          <a:lstStyle>
            <a:lvl1pPr>
              <a:lnSpc>
                <a:spcPts val="3600"/>
              </a:lnSpc>
              <a:spcBef>
                <a:spcPct val="20000"/>
              </a:spcBef>
              <a:buClr>
                <a:schemeClr val="bg1"/>
              </a:buClr>
              <a:defRPr sz="2800">
                <a:solidFill>
                  <a:srgbClr val="1C3B61"/>
                </a:solidFill>
                <a:latin typeface="Arial" panose="020B0604020202020204" pitchFamily="34" charset="0"/>
                <a:ea typeface="ヒラギノ角ゴ Pro W3" charset="-128"/>
              </a:defRPr>
            </a:lvl1pPr>
            <a:lvl2pPr marL="742950" indent="-285750">
              <a:spcBef>
                <a:spcPct val="20000"/>
              </a:spcBef>
              <a:buClr>
                <a:schemeClr val="bg1"/>
              </a:buClr>
              <a:buSzPct val="90000"/>
              <a:buFont typeface="Times New Roman" panose="02020603050405020304" pitchFamily="18" charset="0"/>
              <a:buChar char="–"/>
              <a:defRPr sz="2400">
                <a:solidFill>
                  <a:srgbClr val="1C3B61"/>
                </a:solidFill>
                <a:latin typeface="Arial" panose="020B0604020202020204" pitchFamily="34" charset="0"/>
                <a:ea typeface="ヒラギノ角ゴ Pro W3" charset="-128"/>
              </a:defRPr>
            </a:lvl2pPr>
            <a:lvl3pPr marL="1143000" indent="-228600">
              <a:spcBef>
                <a:spcPct val="20000"/>
              </a:spcBef>
              <a:buClr>
                <a:schemeClr val="bg1"/>
              </a:buClr>
              <a:buSzPct val="90000"/>
              <a:buChar char="•"/>
              <a:defRPr sz="2000">
                <a:solidFill>
                  <a:srgbClr val="1C3B61"/>
                </a:solidFill>
                <a:latin typeface="Arial" panose="020B0604020202020204" pitchFamily="34" charset="0"/>
                <a:ea typeface="ヒラギノ角ゴ Pro W3" charset="-128"/>
              </a:defRPr>
            </a:lvl3pPr>
            <a:lvl4pPr marL="1600200" indent="-228600">
              <a:spcBef>
                <a:spcPct val="20000"/>
              </a:spcBef>
              <a:buClr>
                <a:schemeClr val="bg1"/>
              </a:buClr>
              <a:buSzPct val="80000"/>
              <a:buFont typeface="Times New Roman" panose="02020603050405020304" pitchFamily="18" charset="0"/>
              <a:buChar char="–"/>
              <a:defRPr>
                <a:solidFill>
                  <a:srgbClr val="1C3B61"/>
                </a:solidFill>
                <a:latin typeface="Arial" panose="020B0604020202020204" pitchFamily="34" charset="0"/>
                <a:ea typeface="ヒラギノ角ゴ Pro W3" charset="-128"/>
              </a:defRPr>
            </a:lvl4pPr>
            <a:lvl5pPr marL="2057400" indent="-228600">
              <a:spcBef>
                <a:spcPct val="20000"/>
              </a:spcBef>
              <a:buClr>
                <a:schemeClr val="bg1"/>
              </a:buClr>
              <a:buSzPct val="70000"/>
              <a:buChar char="•"/>
              <a:defRPr>
                <a:solidFill>
                  <a:srgbClr val="1C3B61"/>
                </a:solidFill>
                <a:latin typeface="Arial" panose="020B0604020202020204" pitchFamily="34" charset="0"/>
                <a:ea typeface="ヒラギノ角ゴ Pro W3" charset="-128"/>
              </a:defRPr>
            </a:lvl5pPr>
            <a:lvl6pPr marL="2514600" indent="-228600" eaLnBrk="0" fontAlgn="base" hangingPunct="0">
              <a:spcBef>
                <a:spcPct val="20000"/>
              </a:spcBef>
              <a:spcAft>
                <a:spcPct val="0"/>
              </a:spcAft>
              <a:buClr>
                <a:schemeClr val="bg1"/>
              </a:buClr>
              <a:buSzPct val="70000"/>
              <a:buChar char="•"/>
              <a:defRPr>
                <a:solidFill>
                  <a:srgbClr val="1C3B61"/>
                </a:solidFill>
                <a:latin typeface="Arial" panose="020B0604020202020204" pitchFamily="34" charset="0"/>
                <a:ea typeface="ヒラギノ角ゴ Pro W3" charset="-128"/>
              </a:defRPr>
            </a:lvl6pPr>
            <a:lvl7pPr marL="2971800" indent="-228600" eaLnBrk="0" fontAlgn="base" hangingPunct="0">
              <a:spcBef>
                <a:spcPct val="20000"/>
              </a:spcBef>
              <a:spcAft>
                <a:spcPct val="0"/>
              </a:spcAft>
              <a:buClr>
                <a:schemeClr val="bg1"/>
              </a:buClr>
              <a:buSzPct val="70000"/>
              <a:buChar char="•"/>
              <a:defRPr>
                <a:solidFill>
                  <a:srgbClr val="1C3B61"/>
                </a:solidFill>
                <a:latin typeface="Arial" panose="020B0604020202020204" pitchFamily="34" charset="0"/>
                <a:ea typeface="ヒラギノ角ゴ Pro W3" charset="-128"/>
              </a:defRPr>
            </a:lvl7pPr>
            <a:lvl8pPr marL="3429000" indent="-228600" eaLnBrk="0" fontAlgn="base" hangingPunct="0">
              <a:spcBef>
                <a:spcPct val="20000"/>
              </a:spcBef>
              <a:spcAft>
                <a:spcPct val="0"/>
              </a:spcAft>
              <a:buClr>
                <a:schemeClr val="bg1"/>
              </a:buClr>
              <a:buSzPct val="70000"/>
              <a:buChar char="•"/>
              <a:defRPr>
                <a:solidFill>
                  <a:srgbClr val="1C3B61"/>
                </a:solidFill>
                <a:latin typeface="Arial" panose="020B0604020202020204" pitchFamily="34" charset="0"/>
                <a:ea typeface="ヒラギノ角ゴ Pro W3" charset="-128"/>
              </a:defRPr>
            </a:lvl8pPr>
            <a:lvl9pPr marL="3886200" indent="-228600" eaLnBrk="0" fontAlgn="base" hangingPunct="0">
              <a:spcBef>
                <a:spcPct val="20000"/>
              </a:spcBef>
              <a:spcAft>
                <a:spcPct val="0"/>
              </a:spcAft>
              <a:buClr>
                <a:schemeClr val="bg1"/>
              </a:buClr>
              <a:buSzPct val="70000"/>
              <a:buChar char="•"/>
              <a:defRPr>
                <a:solidFill>
                  <a:srgbClr val="1C3B61"/>
                </a:solidFill>
                <a:latin typeface="Arial" panose="020B0604020202020204" pitchFamily="34" charset="0"/>
                <a:ea typeface="ヒラギノ角ゴ Pro W3" charset="-128"/>
              </a:defRPr>
            </a:lvl9pPr>
          </a:lstStyle>
          <a:p>
            <a:pPr eaLnBrk="1" hangingPunct="1">
              <a:lnSpc>
                <a:spcPct val="100000"/>
              </a:lnSpc>
              <a:spcBef>
                <a:spcPct val="0"/>
              </a:spcBef>
              <a:buClrTx/>
            </a:pPr>
            <a:endParaRPr lang="en-US" altLang="en-US" sz="2400">
              <a:solidFill>
                <a:schemeClr val="tx1"/>
              </a:solidFill>
              <a:latin typeface="Times New Roman" panose="02020603050405020304" pitchFamily="18" charset="0"/>
            </a:endParaRPr>
          </a:p>
        </p:txBody>
      </p:sp>
    </p:spTree>
    <p:extLst>
      <p:ext uri="{BB962C8B-B14F-4D97-AF65-F5344CB8AC3E}">
        <p14:creationId xmlns:p14="http://schemas.microsoft.com/office/powerpoint/2010/main" val="658400764"/>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1486</TotalTime>
  <Words>2032</Words>
  <Application>Microsoft Office PowerPoint</Application>
  <PresentationFormat>Widescreen</PresentationFormat>
  <Paragraphs>217</Paragraphs>
  <Slides>42</Slides>
  <Notes>24</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42</vt:i4>
      </vt:variant>
    </vt:vector>
  </HeadingPairs>
  <TitlesOfParts>
    <vt:vector size="50" baseType="lpstr">
      <vt:lpstr>Arial</vt:lpstr>
      <vt:lpstr>Calibri</vt:lpstr>
      <vt:lpstr>Calibri Light</vt:lpstr>
      <vt:lpstr>Roboto Bold</vt:lpstr>
      <vt:lpstr>Times New Roman</vt:lpstr>
      <vt:lpstr>Wingdings</vt:lpstr>
      <vt:lpstr>ヒラギノ角ゴ Pro W3</vt:lpstr>
      <vt:lpstr>Office Theme</vt:lpstr>
      <vt:lpstr>Rave Basics and General Navigation </vt:lpstr>
      <vt:lpstr>Overview</vt:lpstr>
      <vt:lpstr>Navigate to HPTN 084 Database</vt:lpstr>
      <vt:lpstr>Generating the Participant’s ID (PTID)</vt:lpstr>
      <vt:lpstr>Participant Homepage</vt:lpstr>
      <vt:lpstr>Participant Homepage</vt:lpstr>
      <vt:lpstr>Flow of Visit Folders and eCRFs- Screening</vt:lpstr>
      <vt:lpstr>Flow of Visit Folders and eCRFs- Screening</vt:lpstr>
      <vt:lpstr>Flow of Visit Folders and eCRFs- Enrollment</vt:lpstr>
      <vt:lpstr>Flow of Visit Folders and eCRFs</vt:lpstr>
      <vt:lpstr>Flow of Visit Folders and eCRFs</vt:lpstr>
      <vt:lpstr>Flow of Visit Folders and eCRFs</vt:lpstr>
      <vt:lpstr>Visit Calendar</vt:lpstr>
      <vt:lpstr>Add Event – Interim Visit</vt:lpstr>
      <vt:lpstr>Participant Homepage</vt:lpstr>
      <vt:lpstr>Icons Within Rave</vt:lpstr>
      <vt:lpstr>Data Entry Icons</vt:lpstr>
      <vt:lpstr>Entering Data</vt:lpstr>
      <vt:lpstr>Updating Data: Use the pencil icon</vt:lpstr>
      <vt:lpstr>Updating Data: All fields may be edited</vt:lpstr>
      <vt:lpstr>Field Audit Trail </vt:lpstr>
      <vt:lpstr>Field Audit Trail </vt:lpstr>
      <vt:lpstr>Log eCRFs</vt:lpstr>
      <vt:lpstr>Log eCRFs</vt:lpstr>
      <vt:lpstr>Log eCRFs</vt:lpstr>
      <vt:lpstr>Log eCRFs- Complete View</vt:lpstr>
      <vt:lpstr>Inactivating Log Lines</vt:lpstr>
      <vt:lpstr>Inactivating Log Lines</vt:lpstr>
      <vt:lpstr>Inactivating Log Lines</vt:lpstr>
      <vt:lpstr>Inactivating Log Lines</vt:lpstr>
      <vt:lpstr>Reactivating Logs</vt:lpstr>
      <vt:lpstr>Help Text</vt:lpstr>
      <vt:lpstr>Investigator Electronic Sign Off</vt:lpstr>
      <vt:lpstr>Participant Grid View</vt:lpstr>
      <vt:lpstr>Participant Grid View</vt:lpstr>
      <vt:lpstr>Participant Grid View- e Sign</vt:lpstr>
      <vt:lpstr>Participant Grid View – Investigator Role</vt:lpstr>
      <vt:lpstr>PTIDs are generated automatically </vt:lpstr>
      <vt:lpstr>How do you add an Interim Visit folder? </vt:lpstr>
      <vt:lpstr>How do you update or edit data?</vt:lpstr>
      <vt:lpstr>When should the IoR sign-off on eCRFs? </vt:lpstr>
      <vt:lpstr>QUESTIONS?</vt:lpstr>
    </vt:vector>
  </TitlesOfParts>
  <Company>Fred Hutch</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Beigel-Orme, Stephanie K</dc:creator>
  <cp:lastModifiedBy>Beigel-Orme, Stephanie K</cp:lastModifiedBy>
  <cp:revision>92</cp:revision>
  <dcterms:created xsi:type="dcterms:W3CDTF">2018-04-02T17:41:52Z</dcterms:created>
  <dcterms:modified xsi:type="dcterms:W3CDTF">2018-04-09T10:32:35Z</dcterms:modified>
</cp:coreProperties>
</file>