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4"/>
  </p:sldMasterIdLst>
  <p:notesMasterIdLst>
    <p:notesMasterId r:id="rId22"/>
  </p:notesMasterIdLst>
  <p:sldIdLst>
    <p:sldId id="425" r:id="rId5"/>
    <p:sldId id="322" r:id="rId6"/>
    <p:sldId id="332" r:id="rId7"/>
    <p:sldId id="416" r:id="rId8"/>
    <p:sldId id="417" r:id="rId9"/>
    <p:sldId id="371" r:id="rId10"/>
    <p:sldId id="372" r:id="rId11"/>
    <p:sldId id="333" r:id="rId12"/>
    <p:sldId id="376" r:id="rId13"/>
    <p:sldId id="419" r:id="rId14"/>
    <p:sldId id="378" r:id="rId15"/>
    <p:sldId id="385" r:id="rId16"/>
    <p:sldId id="421" r:id="rId17"/>
    <p:sldId id="422" r:id="rId18"/>
    <p:sldId id="424" r:id="rId19"/>
    <p:sldId id="403" r:id="rId20"/>
    <p:sldId id="42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>
          <p15:clr>
            <a:srgbClr val="A4A3A4"/>
          </p15:clr>
        </p15:guide>
        <p15:guide id="2" pos="280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thiaume, Jennifer M" initials="BJM" lastIdx="2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7294"/>
    <a:srgbClr val="0099C0"/>
    <a:srgbClr val="64A1A4"/>
    <a:srgbClr val="1E344B"/>
    <a:srgbClr val="0E99C0"/>
    <a:srgbClr val="A5B324"/>
    <a:srgbClr val="1C2947"/>
    <a:srgbClr val="000099"/>
    <a:srgbClr val="3333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80713" autoAdjust="0"/>
  </p:normalViewPr>
  <p:slideViewPr>
    <p:cSldViewPr snapToGrid="0">
      <p:cViewPr varScale="1">
        <p:scale>
          <a:sx n="73" d="100"/>
          <a:sy n="73" d="100"/>
        </p:scale>
        <p:origin x="1842" y="72"/>
      </p:cViewPr>
      <p:guideLst>
        <p:guide orient="horz" pos="864"/>
        <p:guide pos="28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C075D-6F64-498C-958F-E063DBF02767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DA321-7DDB-4A99-BDD8-E93BC3689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DA321-7DDB-4A99-BDD8-E93BC368924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040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30E46-048C-492D-8C67-E6AB719D6B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70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30E46-048C-492D-8C67-E6AB719D6B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158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>
              <a:ea typeface="ヒラギノ角ゴ Pro W3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DA321-7DDB-4A99-BDD8-E93BC368924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94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What questions can I answer</a:t>
            </a:r>
            <a:r>
              <a:rPr lang="en-US" baseline="0" dirty="0" smtClean="0"/>
              <a:t> for you?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F4093-88FE-4A9D-ABED-720F884FEF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098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DA321-7DDB-4A99-BDD8-E93BC36892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84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>
                <a:ea typeface="ヒラギノ角ゴ Pro W3" charset="-128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3AE20-EAA8-407D-887C-F95D7976B23D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7486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ea typeface="ヒラギノ角ゴ Pro W3" charset="-128"/>
              </a:rPr>
              <a:t> 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9pPr>
          </a:lstStyle>
          <a:p>
            <a:fld id="{0688D262-F4A9-4570-9590-685FA167F532}" type="slidenum">
              <a:rPr lang="en-US" altLang="en-US" sz="1200"/>
              <a:pPr/>
              <a:t>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620126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regional meeting some lessons</a:t>
            </a:r>
            <a:r>
              <a:rPr lang="en-US" baseline="0" dirty="0" smtClean="0"/>
              <a:t> learned are that have come up are basically to invest in the infrastructure for your success.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DA321-7DDB-4A99-BDD8-E93BC36892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69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DA321-7DDB-4A99-BDD8-E93BC36892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40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Refer to the</a:t>
            </a:r>
            <a:r>
              <a:rPr lang="en-US" baseline="0" dirty="0" smtClean="0"/>
              <a:t> HPTN084 Start Up slide deck for information regarding user account set up and completion of required </a:t>
            </a:r>
            <a:r>
              <a:rPr lang="en-US" baseline="0" dirty="0" err="1" smtClean="0"/>
              <a:t>eLearnings</a:t>
            </a:r>
            <a:r>
              <a:rPr lang="en-US" baseline="0" dirty="0" smtClean="0"/>
              <a:t>. These slides provide guidance on accessing the study production database for data entry during participant visits.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DA321-7DDB-4A99-BDD8-E93BC36892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46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DA321-7DDB-4A99-BDD8-E93BC368924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49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30E46-048C-492D-8C67-E6AB719D6B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483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hptn_ppt_gradient-mediumblue_v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5486400"/>
          </a:xfrm>
          <a:prstGeom prst="rect">
            <a:avLst/>
          </a:prstGeom>
          <a:solidFill>
            <a:srgbClr val="0D7294"/>
          </a:solidFill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070100"/>
            <a:ext cx="8229600" cy="16764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45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Compelling Presentation Title Goes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990600" y="3873500"/>
            <a:ext cx="6959600" cy="698500"/>
          </a:xfrm>
        </p:spPr>
        <p:txBody>
          <a:bodyPr/>
          <a:lstStyle>
            <a:lvl1pPr marL="0" indent="0" algn="ctr">
              <a:buNone/>
              <a:defRPr b="1" baseline="0"/>
            </a:lvl1pPr>
          </a:lstStyle>
          <a:p>
            <a:pPr lvl="0"/>
            <a:r>
              <a:rPr lang="en-US" dirty="0"/>
              <a:t>Subtitle or HPTN XXX study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933450" y="5067300"/>
            <a:ext cx="7073900" cy="1397000"/>
          </a:xfr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First and Last Name, PhD, MD</a:t>
            </a:r>
            <a:br>
              <a:rPr lang="en-US" dirty="0"/>
            </a:br>
            <a:r>
              <a:rPr lang="en-US" dirty="0"/>
              <a:t>Institution</a:t>
            </a:r>
            <a:br>
              <a:rPr lang="en-US" dirty="0"/>
            </a:br>
            <a:r>
              <a:rPr lang="en-US" dirty="0"/>
              <a:t>City/State, Country</a:t>
            </a:r>
            <a:br>
              <a:rPr lang="en-US" dirty="0"/>
            </a:br>
            <a:r>
              <a:rPr lang="en-US" dirty="0"/>
              <a:t>Date</a:t>
            </a:r>
          </a:p>
          <a:p>
            <a:pPr lvl="0"/>
            <a:endParaRPr lang="en-US" dirty="0"/>
          </a:p>
        </p:txBody>
      </p:sp>
      <p:pic>
        <p:nvPicPr>
          <p:cNvPr id="11" name="Picture 10" descr="navyHPTNPPT headere_purple only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997" y="0"/>
            <a:ext cx="6204002" cy="1377942"/>
          </a:xfrm>
          <a:prstGeom prst="rect">
            <a:avLst/>
          </a:prstGeom>
        </p:spPr>
      </p:pic>
      <p:pic>
        <p:nvPicPr>
          <p:cNvPr id="12" name="Picture 11" descr="navy-background_larg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145870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772" y="-9457"/>
            <a:ext cx="1635774" cy="13874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-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 userDrawn="1"/>
        </p:nvSpPr>
        <p:spPr>
          <a:xfrm>
            <a:off x="1235075" y="1584326"/>
            <a:ext cx="6829425" cy="346392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356439" y="1304669"/>
            <a:ext cx="6568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0E99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  <a:endParaRPr lang="en-US" sz="2800" b="1" baseline="0" dirty="0">
              <a:solidFill>
                <a:srgbClr val="0E99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navyHPTNPPT headere_purple only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1043869"/>
          </a:xfrm>
          <a:prstGeom prst="rect">
            <a:avLst/>
          </a:prstGeom>
        </p:spPr>
      </p:pic>
      <p:pic>
        <p:nvPicPr>
          <p:cNvPr id="11" name="Picture 10" descr="navy-backgrou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37" y="-1"/>
            <a:ext cx="1968012" cy="10438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730" y="-9457"/>
            <a:ext cx="1241815" cy="105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05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189"/>
            <a:ext cx="8229600" cy="91440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663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buClr>
                <a:schemeClr val="accent2"/>
              </a:buClr>
              <a:defRPr>
                <a:solidFill>
                  <a:srgbClr val="000000"/>
                </a:solidFill>
                <a:latin typeface="+mj-lt"/>
              </a:defRPr>
            </a:lvl1pPr>
            <a:lvl2pPr>
              <a:spcBef>
                <a:spcPts val="600"/>
              </a:spcBef>
              <a:buClr>
                <a:schemeClr val="accent2"/>
              </a:buClr>
              <a:defRPr>
                <a:solidFill>
                  <a:srgbClr val="000000"/>
                </a:solidFill>
                <a:latin typeface="+mj-lt"/>
              </a:defRPr>
            </a:lvl2pPr>
            <a:lvl3pPr>
              <a:spcBef>
                <a:spcPts val="600"/>
              </a:spcBef>
              <a:buClr>
                <a:schemeClr val="accent2"/>
              </a:buClr>
              <a:defRPr>
                <a:solidFill>
                  <a:srgbClr val="000000"/>
                </a:solidFill>
                <a:latin typeface="+mj-lt"/>
              </a:defRPr>
            </a:lvl3pPr>
            <a:lvl4pPr>
              <a:spcBef>
                <a:spcPts val="600"/>
              </a:spcBef>
              <a:buClr>
                <a:schemeClr val="accent2"/>
              </a:buClr>
              <a:defRPr>
                <a:solidFill>
                  <a:srgbClr val="000000"/>
                </a:solidFill>
                <a:latin typeface="+mj-lt"/>
              </a:defRPr>
            </a:lvl4pPr>
            <a:lvl5pPr>
              <a:spcBef>
                <a:spcPts val="600"/>
              </a:spcBef>
              <a:buClr>
                <a:schemeClr val="accent2"/>
              </a:buClr>
              <a:defRPr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81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-4973" y="7523"/>
            <a:ext cx="9144000" cy="1858471"/>
          </a:xfrm>
          <a:solidFill>
            <a:schemeClr val="accent2">
              <a:lumMod val="20000"/>
              <a:lumOff val="80000"/>
              <a:alpha val="80000"/>
            </a:schemeClr>
          </a:solidFill>
          <a:ln>
            <a:noFill/>
          </a:ln>
        </p:spPr>
        <p:txBody>
          <a:bodyPr anchor="ctr"/>
          <a:lstStyle>
            <a:lvl1pPr>
              <a:defRPr/>
            </a:lvl1pPr>
          </a:lstStyle>
          <a:p>
            <a:pPr marL="0" algn="ctr"/>
            <a:r>
              <a:rPr lang="en-US" sz="4800" dirty="0" smtClean="0">
                <a:solidFill>
                  <a:schemeClr val="tx1"/>
                </a:solidFill>
              </a:rPr>
              <a:t>QUESTIONS?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4" name="Picture 2" descr="Related imag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23" y="1865994"/>
            <a:ext cx="8587408" cy="39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07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/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2133600"/>
            <a:ext cx="7391400" cy="3962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 marL="1828800" indent="0">
              <a:buFont typeface="Arial" pitchFamily="34" charset="0"/>
              <a:buNone/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text and use Arial font</a:t>
            </a:r>
          </a:p>
          <a:p>
            <a:pPr lvl="1"/>
            <a:r>
              <a:rPr lang="en-US" dirty="0"/>
              <a:t>Tips</a:t>
            </a:r>
          </a:p>
          <a:p>
            <a:pPr lvl="2"/>
            <a:r>
              <a:rPr lang="en-US" dirty="0"/>
              <a:t>Proofread for spelling and grammar</a:t>
            </a:r>
          </a:p>
          <a:p>
            <a:pPr lvl="2"/>
            <a:r>
              <a:rPr lang="en-US" dirty="0"/>
              <a:t>Keep it simple</a:t>
            </a:r>
          </a:p>
          <a:p>
            <a:pPr lvl="2"/>
            <a:r>
              <a:rPr lang="en-US" dirty="0"/>
              <a:t>Avoid reading from your slides</a:t>
            </a:r>
          </a:p>
          <a:p>
            <a:pPr lvl="2"/>
            <a:r>
              <a:rPr lang="en-US" dirty="0"/>
              <a:t>Use visuals. Don’t just tell them. Show them too.</a:t>
            </a:r>
          </a:p>
          <a:p>
            <a:pPr lvl="2"/>
            <a:r>
              <a:rPr lang="en-US" dirty="0"/>
              <a:t>Please do not cover up the top blue banner with the HPTN logo</a:t>
            </a:r>
          </a:p>
          <a:p>
            <a:pPr lvl="2"/>
            <a:r>
              <a:rPr lang="en-US" dirty="0"/>
              <a:t>Remember: LESS IS ALWAYS MORE</a:t>
            </a:r>
          </a:p>
          <a:p>
            <a:pPr lvl="2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838200" y="960438"/>
            <a:ext cx="7467600" cy="944562"/>
          </a:xfrm>
        </p:spPr>
        <p:txBody>
          <a:bodyPr/>
          <a:lstStyle>
            <a:lvl1pPr>
              <a:defRPr>
                <a:solidFill>
                  <a:srgbClr val="0E99C0"/>
                </a:solidFill>
              </a:defRPr>
            </a:lvl1pPr>
          </a:lstStyle>
          <a:p>
            <a:r>
              <a:rPr lang="en-US" dirty="0"/>
              <a:t>Header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-1"/>
            <a:ext cx="9143999" cy="1043870"/>
            <a:chOff x="0" y="-1"/>
            <a:chExt cx="9143999" cy="1043870"/>
          </a:xfrm>
        </p:grpSpPr>
        <p:pic>
          <p:nvPicPr>
            <p:cNvPr id="8" name="Picture 7" descr="navyHPTNPPT headere_purple only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3999" cy="1043869"/>
            </a:xfrm>
            <a:prstGeom prst="rect">
              <a:avLst/>
            </a:prstGeom>
          </p:spPr>
        </p:pic>
        <p:pic>
          <p:nvPicPr>
            <p:cNvPr id="10" name="Picture 9" descr="navy-background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637" y="-1"/>
              <a:ext cx="1968012" cy="1043869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112" y="-9456"/>
            <a:ext cx="1244433" cy="105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0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 hasCustomPrompt="1"/>
          </p:nvPr>
        </p:nvSpPr>
        <p:spPr>
          <a:xfrm>
            <a:off x="838200" y="960438"/>
            <a:ext cx="7467600" cy="944562"/>
          </a:xfrm>
        </p:spPr>
        <p:txBody>
          <a:bodyPr/>
          <a:lstStyle>
            <a:lvl1pPr>
              <a:defRPr>
                <a:solidFill>
                  <a:srgbClr val="0E99C0"/>
                </a:solidFill>
              </a:defRPr>
            </a:lvl1pPr>
          </a:lstStyle>
          <a:p>
            <a:r>
              <a:rPr lang="en-US" dirty="0"/>
              <a:t>Headings are Arial 36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4664" y="2120752"/>
            <a:ext cx="7487717" cy="4612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text/content</a:t>
            </a:r>
          </a:p>
          <a:p>
            <a:pPr lvl="1"/>
            <a:r>
              <a:rPr lang="en-US" dirty="0"/>
              <a:t>More Tips</a:t>
            </a:r>
          </a:p>
          <a:p>
            <a:pPr lvl="2"/>
            <a:r>
              <a:rPr lang="en-US" dirty="0"/>
              <a:t>Use bullets to keep your points concise</a:t>
            </a:r>
          </a:p>
          <a:p>
            <a:pPr lvl="3"/>
            <a:r>
              <a:rPr lang="en-US" dirty="0"/>
              <a:t>Don’t type up long paragraphs</a:t>
            </a:r>
          </a:p>
          <a:p>
            <a:pPr lvl="4"/>
            <a:r>
              <a:rPr lang="en-US" dirty="0"/>
              <a:t>Limit the number of slides</a:t>
            </a:r>
          </a:p>
          <a:p>
            <a:pPr lvl="4"/>
            <a:r>
              <a:rPr lang="en-US" dirty="0"/>
              <a:t>Speak clearly and slowly</a:t>
            </a:r>
          </a:p>
          <a:p>
            <a:pPr lvl="4"/>
            <a:r>
              <a:rPr lang="en-US" dirty="0"/>
              <a:t>Practice delivering your presentation</a:t>
            </a:r>
          </a:p>
          <a:p>
            <a:pPr lvl="4"/>
            <a:endParaRPr lang="en-US" dirty="0"/>
          </a:p>
          <a:p>
            <a:pPr lvl="4"/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-1"/>
            <a:ext cx="9143999" cy="1043870"/>
            <a:chOff x="0" y="-1"/>
            <a:chExt cx="9143999" cy="1043870"/>
          </a:xfrm>
        </p:grpSpPr>
        <p:pic>
          <p:nvPicPr>
            <p:cNvPr id="8" name="Picture 7" descr="navyHPTNPPT headere_purple only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3999" cy="1043869"/>
            </a:xfrm>
            <a:prstGeom prst="rect">
              <a:avLst/>
            </a:prstGeom>
          </p:spPr>
        </p:pic>
        <p:pic>
          <p:nvPicPr>
            <p:cNvPr id="9" name="Picture 8" descr="navy-background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637" y="-1"/>
              <a:ext cx="1968012" cy="1043869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112" y="-9456"/>
            <a:ext cx="1244433" cy="105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06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4571" y="955524"/>
            <a:ext cx="7467810" cy="5778166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or visuals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 descr="navyHPTNPPT headere_purple only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1043869"/>
          </a:xfrm>
          <a:prstGeom prst="rect">
            <a:avLst/>
          </a:prstGeom>
        </p:spPr>
      </p:pic>
      <p:pic>
        <p:nvPicPr>
          <p:cNvPr id="8" name="Picture 7" descr="navy-backgrou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37" y="-1"/>
            <a:ext cx="1968012" cy="10438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730" y="-9457"/>
            <a:ext cx="1241815" cy="105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5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left l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62400" y="1371600"/>
            <a:ext cx="4724400" cy="4724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 marL="2057400" indent="-2286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371600"/>
            <a:ext cx="2743200" cy="3581400"/>
          </a:xfrm>
        </p:spPr>
        <p:txBody>
          <a:bodyPr anchor="t"/>
          <a:lstStyle>
            <a:lvl1pPr algn="r">
              <a:defRPr>
                <a:solidFill>
                  <a:srgbClr val="0E99C0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 rot="5400000">
            <a:off x="1182688" y="3694906"/>
            <a:ext cx="4648200" cy="1588"/>
          </a:xfrm>
          <a:prstGeom prst="line">
            <a:avLst/>
          </a:prstGeom>
          <a:ln>
            <a:solidFill>
              <a:srgbClr val="0E99C0">
                <a:alpha val="40000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avyHPTNPPT headere_purple only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1043869"/>
          </a:xfrm>
          <a:prstGeom prst="rect">
            <a:avLst/>
          </a:prstGeom>
        </p:spPr>
      </p:pic>
      <p:pic>
        <p:nvPicPr>
          <p:cNvPr id="9" name="Picture 8" descr="navy-backgrou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37" y="-1"/>
            <a:ext cx="1968012" cy="10438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730" y="-9457"/>
            <a:ext cx="1241815" cy="105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05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righ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 rot="5400000">
            <a:off x="3144778" y="3694906"/>
            <a:ext cx="4648200" cy="1588"/>
          </a:xfrm>
          <a:prstGeom prst="line">
            <a:avLst/>
          </a:prstGeom>
          <a:ln>
            <a:solidFill>
              <a:srgbClr val="0E99C0">
                <a:alpha val="40000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73166" y="1364291"/>
            <a:ext cx="4724400" cy="466664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 marL="2057400" indent="-228600"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5942252" y="1360121"/>
            <a:ext cx="2780489" cy="4642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 marL="0" indent="0" algn="ctr">
              <a:buFontTx/>
              <a:buNone/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3"/>
            <a:endParaRPr lang="en-US" dirty="0"/>
          </a:p>
        </p:txBody>
      </p:sp>
      <p:pic>
        <p:nvPicPr>
          <p:cNvPr id="9" name="Picture 8" descr="navyHPTNPPT headere_purple only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1043869"/>
          </a:xfrm>
          <a:prstGeom prst="rect">
            <a:avLst/>
          </a:prstGeom>
        </p:spPr>
      </p:pic>
      <p:pic>
        <p:nvPicPr>
          <p:cNvPr id="11" name="Picture 10" descr="navy-backgrou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37" y="-1"/>
            <a:ext cx="1968012" cy="1043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730" y="-9457"/>
            <a:ext cx="1241815" cy="105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991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838200" y="960438"/>
            <a:ext cx="7467600" cy="944562"/>
          </a:xfrm>
        </p:spPr>
        <p:txBody>
          <a:bodyPr/>
          <a:lstStyle>
            <a:lvl1pPr>
              <a:defRPr>
                <a:solidFill>
                  <a:srgbClr val="0E99C0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826644" y="2134158"/>
            <a:ext cx="341439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814664" y="2773920"/>
            <a:ext cx="3426380" cy="395128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1"/>
          </p:nvPr>
        </p:nvSpPr>
        <p:spPr>
          <a:xfrm>
            <a:off x="4896617" y="2118815"/>
            <a:ext cx="341439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4887982" y="2758577"/>
            <a:ext cx="3426378" cy="395128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rot="5400000">
            <a:off x="2247192" y="4423313"/>
            <a:ext cx="4648200" cy="1588"/>
          </a:xfrm>
          <a:prstGeom prst="line">
            <a:avLst/>
          </a:prstGeom>
          <a:ln>
            <a:solidFill>
              <a:srgbClr val="0E99C0">
                <a:alpha val="40000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avyHPTNPPT headere_purple only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1043869"/>
          </a:xfrm>
          <a:prstGeom prst="rect">
            <a:avLst/>
          </a:prstGeom>
        </p:spPr>
      </p:pic>
      <p:pic>
        <p:nvPicPr>
          <p:cNvPr id="14" name="Picture 13" descr="navy-backgrou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37" y="-1"/>
            <a:ext cx="1968012" cy="10438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730" y="-9457"/>
            <a:ext cx="1241815" cy="105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12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57200"/>
            <a:ext cx="7467600" cy="944562"/>
          </a:xfrm>
        </p:spPr>
        <p:txBody>
          <a:bodyPr>
            <a:normAutofit/>
          </a:bodyPr>
          <a:lstStyle>
            <a:lvl1pPr algn="ctr">
              <a:defRPr sz="2500" cap="all">
                <a:solidFill>
                  <a:srgbClr val="0E99C0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</p:spTree>
    <p:extLst>
      <p:ext uri="{BB962C8B-B14F-4D97-AF65-F5344CB8AC3E}">
        <p14:creationId xmlns:p14="http://schemas.microsoft.com/office/powerpoint/2010/main" val="90660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 w/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2133600"/>
            <a:ext cx="7391400" cy="3962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 marL="1828800" indent="0">
              <a:buFont typeface="Arial" pitchFamily="34" charset="0"/>
              <a:buNone/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What are the key takeaways</a:t>
            </a:r>
          </a:p>
          <a:p>
            <a:pPr lvl="1"/>
            <a:r>
              <a:rPr lang="en-US" dirty="0"/>
              <a:t>Include each point here</a:t>
            </a:r>
          </a:p>
          <a:p>
            <a:pPr lvl="1"/>
            <a:r>
              <a:rPr lang="en-US" dirty="0"/>
              <a:t>And here</a:t>
            </a:r>
          </a:p>
          <a:p>
            <a:pPr lvl="1"/>
            <a:r>
              <a:rPr lang="en-US" dirty="0"/>
              <a:t>And here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838200" y="960438"/>
            <a:ext cx="7467600" cy="944562"/>
          </a:xfrm>
        </p:spPr>
        <p:txBody>
          <a:bodyPr/>
          <a:lstStyle>
            <a:lvl1pPr>
              <a:defRPr>
                <a:solidFill>
                  <a:srgbClr val="0E99C0"/>
                </a:solidFill>
              </a:defRPr>
            </a:lvl1pPr>
          </a:lstStyle>
          <a:p>
            <a:r>
              <a:rPr lang="en-US" dirty="0"/>
              <a:t>Summary</a:t>
            </a:r>
          </a:p>
        </p:txBody>
      </p:sp>
      <p:pic>
        <p:nvPicPr>
          <p:cNvPr id="8" name="Picture 7" descr="navyHPTNPPT headere_purple only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1043869"/>
          </a:xfrm>
          <a:prstGeom prst="rect">
            <a:avLst/>
          </a:prstGeom>
        </p:spPr>
      </p:pic>
      <p:pic>
        <p:nvPicPr>
          <p:cNvPr id="7" name="Picture 6" descr="navy-backgrou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37" y="-1"/>
            <a:ext cx="1968012" cy="10438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730" y="-9457"/>
            <a:ext cx="1241815" cy="105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65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84238"/>
            <a:ext cx="8229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HPTN 2015 </a:t>
            </a:r>
            <a:r>
              <a:rPr lang="en-US" dirty="0" err="1"/>
              <a:t>Powerpoint</a:t>
            </a:r>
            <a:r>
              <a:rPr lang="en-US" dirty="0"/>
              <a:t> Template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This template must be used for all presentations that pertain to HPTN studies.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36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70" r:id="rId2"/>
    <p:sldLayoutId id="2147483682" r:id="rId3"/>
    <p:sldLayoutId id="2147483681" r:id="rId4"/>
    <p:sldLayoutId id="2147483669" r:id="rId5"/>
    <p:sldLayoutId id="2147483684" r:id="rId6"/>
    <p:sldLayoutId id="2147483683" r:id="rId7"/>
    <p:sldLayoutId id="2147483671" r:id="rId8"/>
    <p:sldLayoutId id="2147483685" r:id="rId9"/>
    <p:sldLayoutId id="2147483680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rgbClr val="0E99C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b="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b="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b="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scharp.org/cpas/project/HPTN/084/begin.view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lamckins@scharp.or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helpdesk@mdsol.com" TargetMode="External"/><Relationship Id="rId4" Type="http://schemas.openxmlformats.org/officeDocument/2006/relationships/hyperlink" Target="mailto:sbeigelo@scharp.org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edidata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With Rave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0600" y="3873500"/>
            <a:ext cx="6959600" cy="1193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HPTN 084 Study-Specific Training</a:t>
            </a:r>
          </a:p>
          <a:p>
            <a:r>
              <a:rPr lang="en-US" dirty="0"/>
              <a:t>Johannesburg, South Africa</a:t>
            </a:r>
          </a:p>
          <a:p>
            <a:r>
              <a:rPr lang="en-US" dirty="0"/>
              <a:t>April 9-12, 2018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33450" y="5408022"/>
            <a:ext cx="7073900" cy="10562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Stephanie </a:t>
            </a:r>
            <a:r>
              <a:rPr lang="en-US" dirty="0"/>
              <a:t>Beigel-Orme</a:t>
            </a:r>
          </a:p>
          <a:p>
            <a:r>
              <a:rPr lang="en-US" dirty="0" smtClean="0"/>
              <a:t>Clinical Data Manager</a:t>
            </a:r>
          </a:p>
          <a:p>
            <a:r>
              <a:rPr lang="en-US" dirty="0" smtClean="0"/>
              <a:t>SCHARP, HPTN SDMC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46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91864" y="1772766"/>
            <a:ext cx="7391400" cy="1504423"/>
          </a:xfrm>
        </p:spPr>
        <p:txBody>
          <a:bodyPr>
            <a:normAutofit fontScale="92500"/>
          </a:bodyPr>
          <a:lstStyle/>
          <a:p>
            <a:r>
              <a:rPr lang="en-US" dirty="0"/>
              <a:t>Assigned eLearning modules are user-specific, based on role assigned </a:t>
            </a:r>
            <a:r>
              <a:rPr lang="en-US" dirty="0" smtClean="0"/>
              <a:t>by </a:t>
            </a:r>
            <a:r>
              <a:rPr lang="en-US" dirty="0"/>
              <a:t>SCHARP</a:t>
            </a:r>
          </a:p>
          <a:p>
            <a:r>
              <a:rPr lang="en-US" altLang="en-US" dirty="0"/>
              <a:t>Links to eLearning modules will </a:t>
            </a:r>
            <a:r>
              <a:rPr lang="en-US" altLang="en-US" dirty="0" smtClean="0"/>
              <a:t>appear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6836" y="805892"/>
            <a:ext cx="7467600" cy="944562"/>
          </a:xfrm>
        </p:spPr>
        <p:txBody>
          <a:bodyPr>
            <a:noAutofit/>
          </a:bodyPr>
          <a:lstStyle/>
          <a:p>
            <a:r>
              <a:rPr lang="en-US" sz="4400" b="0" dirty="0" smtClean="0">
                <a:latin typeface="+mj-lt"/>
              </a:rPr>
              <a:t>Complete </a:t>
            </a:r>
            <a:r>
              <a:rPr lang="en-US" sz="4400" b="0" dirty="0">
                <a:latin typeface="+mj-lt"/>
              </a:rPr>
              <a:t>eLearning Modules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2"/>
          <a:srcRect b="11468"/>
          <a:stretch/>
        </p:blipFill>
        <p:spPr>
          <a:xfrm>
            <a:off x="0" y="3289480"/>
            <a:ext cx="9144000" cy="3386147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864565" y="4982553"/>
            <a:ext cx="2198412" cy="1568718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6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Click </a:t>
            </a:r>
            <a:r>
              <a:rPr lang="en-US" altLang="en-US" dirty="0"/>
              <a:t>each module to run the course</a:t>
            </a:r>
          </a:p>
          <a:p>
            <a:pPr lvl="1"/>
            <a:r>
              <a:rPr lang="en-US" altLang="en-US" dirty="0"/>
              <a:t>Completion is required to access the </a:t>
            </a:r>
            <a:r>
              <a:rPr lang="en-US" altLang="en-US" dirty="0" smtClean="0"/>
              <a:t>HPTN084 </a:t>
            </a:r>
            <a:r>
              <a:rPr lang="en-US" altLang="en-US" dirty="0" smtClean="0"/>
              <a:t>database </a:t>
            </a:r>
            <a:endParaRPr lang="en-US" altLang="en-US" dirty="0"/>
          </a:p>
          <a:p>
            <a:pPr lvl="1"/>
            <a:r>
              <a:rPr lang="en-US" altLang="en-US" dirty="0"/>
              <a:t>Exercises are included in each </a:t>
            </a:r>
            <a:r>
              <a:rPr lang="en-US" altLang="en-US" dirty="0" smtClean="0"/>
              <a:t>module</a:t>
            </a:r>
          </a:p>
          <a:p>
            <a:r>
              <a:rPr lang="en-US" altLang="en-US" dirty="0" smtClean="0"/>
              <a:t>Credit </a:t>
            </a:r>
            <a:r>
              <a:rPr lang="en-US" altLang="en-US" dirty="0"/>
              <a:t>for completion applies across </a:t>
            </a:r>
            <a:r>
              <a:rPr lang="en-US" altLang="en-US" dirty="0" smtClean="0"/>
              <a:t>all studies </a:t>
            </a:r>
            <a:r>
              <a:rPr lang="en-US" altLang="en-US" dirty="0"/>
              <a:t>in </a:t>
            </a:r>
            <a:r>
              <a:rPr lang="en-US" altLang="en-US" dirty="0" smtClean="0"/>
              <a:t>Rave </a:t>
            </a:r>
            <a:r>
              <a:rPr lang="en-US" altLang="en-US" dirty="0"/>
              <a:t>(only need to complete each module once)</a:t>
            </a:r>
          </a:p>
          <a:p>
            <a:pPr lvl="2"/>
            <a:r>
              <a:rPr lang="en-US" dirty="0" smtClean="0"/>
              <a:t>Single account for all Rave network studies (HPTN, MTN and HVTN)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0" dirty="0">
                <a:latin typeface="+mj-lt"/>
              </a:rPr>
              <a:t>Complete eLearning Modules</a:t>
            </a:r>
          </a:p>
        </p:txBody>
      </p:sp>
    </p:spTree>
    <p:extLst>
      <p:ext uri="{BB962C8B-B14F-4D97-AF65-F5344CB8AC3E}">
        <p14:creationId xmlns:p14="http://schemas.microsoft.com/office/powerpoint/2010/main" val="300013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>
                <a:latin typeface="+mj-lt"/>
              </a:rPr>
              <a:t>Site Roles in </a:t>
            </a:r>
            <a:r>
              <a:rPr lang="en-US" sz="4400" b="0" dirty="0" smtClean="0">
                <a:latin typeface="+mj-lt"/>
              </a:rPr>
              <a:t>Rave</a:t>
            </a:r>
            <a:endParaRPr lang="en-US" sz="4400" b="0" dirty="0">
              <a:latin typeface="+mj-lt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5434" y="1860595"/>
            <a:ext cx="8207375" cy="4103688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Assigned eLearning modules and Rave permissions </a:t>
            </a:r>
            <a:r>
              <a:rPr lang="en-US" altLang="en-US" sz="2400" dirty="0"/>
              <a:t>based on roles assigned in </a:t>
            </a:r>
            <a:r>
              <a:rPr lang="en-US" altLang="en-US" sz="2400" dirty="0" smtClean="0"/>
              <a:t>Medidata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067741"/>
              </p:ext>
            </p:extLst>
          </p:nvPr>
        </p:nvGraphicFramePr>
        <p:xfrm>
          <a:off x="827584" y="3018447"/>
          <a:ext cx="323513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5130">
                  <a:extLst>
                    <a:ext uri="{9D8B030D-6E8A-4147-A177-3AD203B41FA5}">
                      <a16:colId xmlns:a16="http://schemas.microsoft.com/office/drawing/2014/main" val="184689012"/>
                    </a:ext>
                  </a:extLst>
                </a:gridCol>
              </a:tblGrid>
              <a:tr h="232227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US" sz="1800" b="1" u="sng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Clinical Research Coordinator</a:t>
                      </a:r>
                      <a:endParaRPr lang="en-US" sz="1800" b="1" u="sng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1489646"/>
                  </a:ext>
                </a:extLst>
              </a:tr>
              <a:tr h="22904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2D050"/>
                        </a:buClr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en-US" dirty="0" smtClean="0"/>
                        <a:t>Enter participant</a:t>
                      </a:r>
                      <a:r>
                        <a:rPr lang="en-US" baseline="0" dirty="0" smtClean="0"/>
                        <a:t> data</a:t>
                      </a:r>
                      <a:endParaRPr lang="en-US" dirty="0" smtClean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8748596"/>
                  </a:ext>
                </a:extLst>
              </a:tr>
              <a:tr h="572615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92D050"/>
                        </a:buClr>
                        <a:buFont typeface="Wingdings" panose="05000000000000000000" pitchFamily="2" charset="2"/>
                        <a:buChar char="v"/>
                      </a:pPr>
                      <a:r>
                        <a:rPr lang="en-US" dirty="0" smtClean="0"/>
                        <a:t>Resolve queries</a:t>
                      </a:r>
                    </a:p>
                    <a:p>
                      <a:pPr marL="285750" indent="-285750">
                        <a:buClr>
                          <a:srgbClr val="92D050"/>
                        </a:buClr>
                        <a:buFont typeface="Wingdings" panose="05000000000000000000" pitchFamily="2" charset="2"/>
                        <a:buChar char="v"/>
                      </a:pPr>
                      <a:endParaRPr lang="en-US" dirty="0" smtClean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3762790"/>
                  </a:ext>
                </a:extLst>
              </a:tr>
              <a:tr h="264828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92D050"/>
                        </a:buClr>
                        <a:buFont typeface="Wingdings" panose="05000000000000000000" pitchFamily="2" charset="2"/>
                        <a:buChar char="v"/>
                      </a:pP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59566"/>
                  </a:ext>
                </a:extLst>
              </a:tr>
              <a:tr h="300401">
                <a:tc>
                  <a:txBody>
                    <a:bodyPr/>
                    <a:lstStyle/>
                    <a:p>
                      <a:pPr marL="0" indent="0">
                        <a:buClr>
                          <a:srgbClr val="92D050"/>
                        </a:buClr>
                        <a:buFont typeface="Wingdings" panose="05000000000000000000" pitchFamily="2" charset="2"/>
                        <a:buNone/>
                      </a:pP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5050178"/>
                  </a:ext>
                </a:extLst>
              </a:tr>
              <a:tr h="232227">
                <a:tc>
                  <a:txBody>
                    <a:bodyPr/>
                    <a:lstStyle/>
                    <a:p>
                      <a:pPr marL="0" indent="0">
                        <a:buClr>
                          <a:srgbClr val="92D050"/>
                        </a:buClr>
                        <a:buFont typeface="Wingdings" panose="05000000000000000000" pitchFamily="2" charset="2"/>
                        <a:buNone/>
                      </a:pP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21508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909260"/>
              </p:ext>
            </p:extLst>
          </p:nvPr>
        </p:nvGraphicFramePr>
        <p:xfrm>
          <a:off x="4973216" y="3018447"/>
          <a:ext cx="3168352" cy="211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4668513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u="sng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Principal Investigator</a:t>
                      </a:r>
                      <a:endParaRPr lang="en-US" sz="1800" u="sng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4962178"/>
                  </a:ext>
                </a:extLst>
              </a:tr>
              <a:tr h="371648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2D050"/>
                        </a:buClr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en-US" dirty="0" smtClean="0"/>
                        <a:t>Enter participant data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2D050"/>
                        </a:buClr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en-US" dirty="0" smtClean="0"/>
                        <a:t>Resolve queries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5629738"/>
                  </a:ext>
                </a:extLst>
              </a:tr>
              <a:tr h="228768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92D050"/>
                        </a:buClr>
                        <a:buFont typeface="Wingdings" panose="05000000000000000000" pitchFamily="2" charset="2"/>
                        <a:buChar char="v"/>
                      </a:pPr>
                      <a:r>
                        <a:rPr lang="en-US" dirty="0" smtClean="0"/>
                        <a:t>Review and sign eCRFs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6170494"/>
                  </a:ext>
                </a:extLst>
              </a:tr>
              <a:tr h="219620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92D050"/>
                        </a:buClr>
                        <a:buFont typeface="Wingdings" panose="05000000000000000000" pitchFamily="2" charset="2"/>
                        <a:buChar char="v"/>
                      </a:pP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76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rgbClr val="92D050"/>
                        </a:buClr>
                        <a:buFont typeface="Wingdings" panose="05000000000000000000" pitchFamily="2" charset="2"/>
                        <a:buNone/>
                      </a:pP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6432548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511494"/>
              </p:ext>
            </p:extLst>
          </p:nvPr>
        </p:nvGraphicFramePr>
        <p:xfrm>
          <a:off x="3077417" y="4529061"/>
          <a:ext cx="316835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466851358"/>
                    </a:ext>
                  </a:extLst>
                </a:gridCol>
              </a:tblGrid>
              <a:tr h="281072">
                <a:tc>
                  <a:txBody>
                    <a:bodyPr/>
                    <a:lstStyle/>
                    <a:p>
                      <a:r>
                        <a:rPr lang="en-US" sz="1800" u="sng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Site</a:t>
                      </a:r>
                      <a:r>
                        <a:rPr lang="en-US" sz="1800" u="sng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Pharmacist</a:t>
                      </a:r>
                      <a:endParaRPr lang="en-US" sz="1800" u="sng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4962178"/>
                  </a:ext>
                </a:extLst>
              </a:tr>
              <a:tr h="491876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92D050"/>
                        </a:buClr>
                        <a:buFont typeface="Wingdings" panose="05000000000000000000" pitchFamily="2" charset="2"/>
                        <a:buChar char="v"/>
                      </a:pPr>
                      <a:r>
                        <a:rPr lang="en-US" dirty="0" smtClean="0"/>
                        <a:t>Retrieves participant arm information from BALANCE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5629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88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 smtClean="0">
                <a:latin typeface="+mj-lt"/>
              </a:rPr>
              <a:t>Resources Within Rave</a:t>
            </a:r>
            <a:endParaRPr lang="en-US" sz="4400" b="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27094"/>
            <a:ext cx="8229600" cy="46656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Resource Pane: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Found on bottom left side of home screen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Displays 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list of internet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links that are standard across HPTN,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TN, and HVTN studies: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DAIDS AE Grading Table v2.1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446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 smtClean="0">
                <a:latin typeface="+mj-lt"/>
              </a:rPr>
              <a:t>Resources Within Rave</a:t>
            </a:r>
            <a:endParaRPr lang="en-US" sz="4400" b="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2541401"/>
            <a:ext cx="8229600" cy="42005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000" dirty="0" err="1" smtClean="0">
                <a:latin typeface="+mn-lt"/>
              </a:rPr>
              <a:t>iMedidata</a:t>
            </a:r>
            <a:r>
              <a:rPr lang="en-US" sz="3000" dirty="0" smtClean="0">
                <a:latin typeface="+mn-lt"/>
              </a:rPr>
              <a:t> Portal – Help menu on upper-right corner provides access to these functions: </a:t>
            </a:r>
          </a:p>
          <a:p>
            <a:r>
              <a:rPr lang="en-US" sz="2600" b="1" dirty="0">
                <a:latin typeface="+mn-lt"/>
              </a:rPr>
              <a:t>Help On This Page</a:t>
            </a:r>
            <a:r>
              <a:rPr lang="en-US" sz="2600" dirty="0">
                <a:latin typeface="+mn-lt"/>
              </a:rPr>
              <a:t> – Click to open Online Help for the current application page in a new tab.</a:t>
            </a:r>
          </a:p>
          <a:p>
            <a:r>
              <a:rPr lang="en-US" sz="2600" b="1" dirty="0">
                <a:latin typeface="+mn-lt"/>
              </a:rPr>
              <a:t>Knowledge Space Home</a:t>
            </a:r>
            <a:r>
              <a:rPr lang="en-US" sz="2600" dirty="0">
                <a:latin typeface="+mn-lt"/>
              </a:rPr>
              <a:t> – Click to open the top level Help page in a new tab.</a:t>
            </a:r>
          </a:p>
          <a:p>
            <a:r>
              <a:rPr lang="en-US" sz="2600" b="1" dirty="0">
                <a:latin typeface="+mn-lt"/>
              </a:rPr>
              <a:t>Show Me Videos</a:t>
            </a:r>
            <a:r>
              <a:rPr lang="en-US" sz="2600" dirty="0">
                <a:latin typeface="+mn-lt"/>
              </a:rPr>
              <a:t> – Click to open a new tab where you can view a short instructional video about iMedidata.</a:t>
            </a:r>
          </a:p>
          <a:p>
            <a:r>
              <a:rPr lang="en-US" sz="2600" b="1" dirty="0">
                <a:latin typeface="+mn-lt"/>
              </a:rPr>
              <a:t>Help </a:t>
            </a:r>
            <a:r>
              <a:rPr lang="en-US" sz="2600" b="1" dirty="0" smtClean="0">
                <a:latin typeface="+mn-lt"/>
              </a:rPr>
              <a:t>Center</a:t>
            </a:r>
            <a:r>
              <a:rPr lang="en-US" sz="2600" dirty="0">
                <a:latin typeface="+mn-lt"/>
              </a:rPr>
              <a:t> – Click to open a page that allows you to view documentation and helpful tips as well as to report a </a:t>
            </a:r>
            <a:r>
              <a:rPr lang="en-US" sz="2600" dirty="0" smtClean="0">
                <a:latin typeface="+mn-lt"/>
              </a:rPr>
              <a:t>problem</a:t>
            </a:r>
          </a:p>
          <a:p>
            <a:pPr marL="0" indent="0">
              <a:buNone/>
            </a:pPr>
            <a:endParaRPr lang="en-US" sz="2600" dirty="0" smtClean="0"/>
          </a:p>
          <a:p>
            <a:endParaRPr lang="en-US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13921"/>
            <a:ext cx="9144000" cy="710108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6783543" y="2012845"/>
            <a:ext cx="685800" cy="364581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2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 smtClean="0">
                <a:latin typeface="+mj-lt"/>
              </a:rPr>
              <a:t>Other Resources</a:t>
            </a:r>
            <a:endParaRPr lang="en-US" sz="4400" b="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04265" y="2057400"/>
            <a:ext cx="8229600" cy="46656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Data </a:t>
            </a:r>
            <a:r>
              <a:rPr lang="en-US" sz="3200" dirty="0"/>
              <a:t>Management </a:t>
            </a:r>
            <a:r>
              <a:rPr lang="en-US" sz="3200" dirty="0" smtClean="0"/>
              <a:t>SSP</a:t>
            </a:r>
          </a:p>
          <a:p>
            <a:r>
              <a:rPr lang="en-US" sz="3200" dirty="0" smtClean="0"/>
              <a:t>CRF </a:t>
            </a:r>
            <a:r>
              <a:rPr lang="en-US" sz="3200" dirty="0" smtClean="0"/>
              <a:t>Completion Guidelines (CCGs</a:t>
            </a:r>
            <a:r>
              <a:rPr lang="en-US" sz="3200" dirty="0" smtClean="0"/>
              <a:t>)</a:t>
            </a:r>
          </a:p>
          <a:p>
            <a:r>
              <a:rPr lang="en-US" sz="3200" dirty="0"/>
              <a:t>Medidata Rave </a:t>
            </a:r>
            <a:r>
              <a:rPr lang="en-US" sz="3200" dirty="0" smtClean="0"/>
              <a:t>materials posted on HPTN084 Atlas page</a:t>
            </a:r>
          </a:p>
          <a:p>
            <a:pPr lvl="1"/>
            <a:r>
              <a:rPr lang="en-US" sz="2800" dirty="0">
                <a:hlinkClick r:id="rId3"/>
              </a:rPr>
              <a:t>https://atlas.scharp.org/cpas/project/HPTN/084/begin.view</a:t>
            </a:r>
            <a:r>
              <a:rPr lang="en-US" sz="2800" dirty="0" smtClean="0"/>
              <a:t>? </a:t>
            </a:r>
            <a:endParaRPr lang="en-US" sz="2800" dirty="0"/>
          </a:p>
          <a:p>
            <a:endParaRPr lang="en-US" sz="3200" i="1" dirty="0" smtClean="0"/>
          </a:p>
        </p:txBody>
      </p:sp>
    </p:spTree>
    <p:extLst>
      <p:ext uri="{BB962C8B-B14F-4D97-AF65-F5344CB8AC3E}">
        <p14:creationId xmlns:p14="http://schemas.microsoft.com/office/powerpoint/2010/main" val="179471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 smtClean="0">
                <a:latin typeface="+mj-lt"/>
              </a:rPr>
              <a:t>Resources</a:t>
            </a:r>
            <a:endParaRPr lang="en-US" sz="4400" b="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3418" y="2025908"/>
            <a:ext cx="7858698" cy="646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en-US" sz="2800" dirty="0" smtClean="0">
                <a:latin typeface="Arial"/>
                <a:cs typeface="Arial"/>
              </a:rPr>
              <a:t>HPTN084 </a:t>
            </a:r>
            <a:r>
              <a:rPr lang="en-US" altLang="en-US" sz="2800" dirty="0" smtClean="0">
                <a:latin typeface="Arial"/>
                <a:cs typeface="Arial"/>
              </a:rPr>
              <a:t>database, randomization, or CRF-specific</a:t>
            </a:r>
            <a:r>
              <a:rPr lang="en-US" altLang="en-US" sz="2800" dirty="0" smtClean="0">
                <a:latin typeface="Arial"/>
                <a:cs typeface="Arial"/>
              </a:rPr>
              <a:t> </a:t>
            </a:r>
            <a:r>
              <a:rPr lang="en-US" altLang="en-US" sz="2800" dirty="0">
                <a:latin typeface="Arial"/>
                <a:cs typeface="Arial"/>
              </a:rPr>
              <a:t>questions, contact SCHARP CDMs: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en-US" sz="2800" dirty="0">
                <a:latin typeface="Arial"/>
                <a:cs typeface="Arial"/>
              </a:rPr>
              <a:t>Laura McKinstry (</a:t>
            </a:r>
            <a:r>
              <a:rPr lang="en-US" altLang="en-US" sz="2800" dirty="0" smtClean="0">
                <a:latin typeface="Arial"/>
                <a:cs typeface="Arial"/>
                <a:hlinkClick r:id="rId3"/>
              </a:rPr>
              <a:t>lamckins@scharp.org</a:t>
            </a:r>
            <a:r>
              <a:rPr lang="en-US" altLang="en-US" sz="2800" dirty="0">
                <a:latin typeface="Arial"/>
                <a:cs typeface="Arial"/>
              </a:rPr>
              <a:t>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en-US" sz="2800" dirty="0">
                <a:latin typeface="Arial"/>
                <a:cs typeface="Arial"/>
              </a:rPr>
              <a:t>Stephanie </a:t>
            </a:r>
            <a:r>
              <a:rPr lang="en-US" altLang="en-US" sz="2800" dirty="0" smtClean="0">
                <a:latin typeface="Arial"/>
                <a:cs typeface="Arial"/>
              </a:rPr>
              <a:t>Beigel-Orme (</a:t>
            </a:r>
            <a:r>
              <a:rPr lang="en-US" altLang="en-US" sz="2800" dirty="0">
                <a:latin typeface="Arial"/>
                <a:cs typeface="Arial"/>
                <a:hlinkClick r:id="rId4"/>
              </a:rPr>
              <a:t>sbeigelo@scharp.org</a:t>
            </a:r>
            <a:r>
              <a:rPr lang="en-US" altLang="en-US" sz="2800" dirty="0" smtClean="0">
                <a:latin typeface="Arial"/>
                <a:cs typeface="Arial"/>
              </a:rPr>
              <a:t>)</a:t>
            </a:r>
            <a:endParaRPr lang="en-US" altLang="en-US" sz="2800" dirty="0">
              <a:latin typeface="Arial"/>
              <a:cs typeface="Arial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en-US" sz="2800" dirty="0" smtClean="0">
                <a:latin typeface="Arial"/>
                <a:cs typeface="Arial"/>
              </a:rPr>
              <a:t>General Medidata system</a:t>
            </a:r>
            <a:r>
              <a:rPr lang="en-US" altLang="en-US" sz="2800" dirty="0" smtClean="0">
                <a:latin typeface="Arial"/>
                <a:cs typeface="Arial"/>
              </a:rPr>
              <a:t> </a:t>
            </a:r>
            <a:r>
              <a:rPr lang="en-US" altLang="en-US" sz="2800" dirty="0" smtClean="0">
                <a:latin typeface="Arial"/>
                <a:cs typeface="Arial"/>
              </a:rPr>
              <a:t>issues (i.e</a:t>
            </a:r>
            <a:r>
              <a:rPr lang="en-US" altLang="en-US" sz="2800" dirty="0">
                <a:latin typeface="Arial"/>
                <a:cs typeface="Arial"/>
              </a:rPr>
              <a:t>., Rave </a:t>
            </a:r>
            <a:r>
              <a:rPr lang="en-US" altLang="en-US" sz="2800" dirty="0" smtClean="0">
                <a:latin typeface="Arial"/>
                <a:cs typeface="Arial"/>
              </a:rPr>
              <a:t>offline</a:t>
            </a:r>
            <a:r>
              <a:rPr lang="en-US" altLang="en-US" sz="2800" dirty="0">
                <a:latin typeface="Arial"/>
                <a:cs typeface="Arial"/>
              </a:rPr>
              <a:t>, or for password reset</a:t>
            </a:r>
            <a:r>
              <a:rPr lang="en-US" altLang="en-US" sz="2800" dirty="0" smtClean="0">
                <a:latin typeface="Arial"/>
                <a:cs typeface="Arial"/>
              </a:rPr>
              <a:t>), contact Medidata:</a:t>
            </a:r>
            <a:endParaRPr lang="en-US" altLang="en-US" sz="2800" dirty="0" smtClean="0">
              <a:latin typeface="Arial"/>
              <a:cs typeface="Arial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en-US" sz="2800" dirty="0" smtClean="0">
                <a:latin typeface="Arial"/>
                <a:cs typeface="Arial"/>
                <a:hlinkClick r:id="rId5"/>
              </a:rPr>
              <a:t>helpdesk@mdsol.com</a:t>
            </a:r>
            <a:r>
              <a:rPr lang="en-US" altLang="en-US" sz="2800" dirty="0" smtClean="0">
                <a:latin typeface="Arial"/>
                <a:cs typeface="Arial"/>
              </a:rPr>
              <a:t> or 1-866-MEDIDATA</a:t>
            </a:r>
            <a:endParaRPr lang="en-US" altLang="en-US" sz="2800" dirty="0">
              <a:latin typeface="Arial"/>
              <a:cs typeface="Arial"/>
            </a:endParaRPr>
          </a:p>
          <a:p>
            <a:pPr>
              <a:defRPr/>
            </a:pPr>
            <a:endParaRPr lang="en-US" altLang="en-US" sz="2800" dirty="0">
              <a:latin typeface="Arial" panose="020B0604020202020204" pitchFamily="34" charset="0"/>
              <a:ea typeface="ヒラギノ角ゴ Pro W3" charset="-128"/>
              <a:cs typeface="Arial" panose="020B0604020202020204" pitchFamily="34" charset="0"/>
            </a:endParaRPr>
          </a:p>
          <a:p>
            <a:pPr>
              <a:defRPr/>
            </a:pPr>
            <a:endParaRPr lang="en-US" altLang="en-US" sz="2800" dirty="0">
              <a:latin typeface="Arial" panose="020B0604020202020204" pitchFamily="34" charset="0"/>
              <a:ea typeface="ヒラギノ角ゴ Pro W3" charset="-128"/>
              <a:cs typeface="Arial" panose="020B0604020202020204" pitchFamily="34" charset="0"/>
            </a:endParaRPr>
          </a:p>
          <a:p>
            <a:pPr>
              <a:defRPr/>
            </a:pPr>
            <a:endParaRPr lang="en-US" altLang="en-US" sz="2800" dirty="0">
              <a:latin typeface="Arial" panose="020B0604020202020204" pitchFamily="34" charset="0"/>
              <a:ea typeface="ヒラギノ角ゴ Pro W3" charset="-128"/>
              <a:cs typeface="Arial" panose="020B0604020202020204" pitchFamily="34" charset="0"/>
            </a:endParaRPr>
          </a:p>
          <a:p>
            <a:pPr>
              <a:defRPr/>
            </a:pPr>
            <a:endParaRPr lang="en-US" altLang="en-US" sz="2800" dirty="0">
              <a:latin typeface="Arial" panose="020B0604020202020204" pitchFamily="34" charset="0"/>
              <a:ea typeface="ヒラギノ角ゴ Pro W3" charset="-128"/>
              <a:cs typeface="Arial" panose="020B0604020202020204" pitchFamily="34" charset="0"/>
            </a:endParaRPr>
          </a:p>
          <a:p>
            <a:pPr>
              <a:defRPr/>
            </a:pPr>
            <a:endParaRPr lang="en-US" altLang="en-US" sz="2800" dirty="0" smtClean="0">
              <a:latin typeface="Arial" panose="020B0604020202020204" pitchFamily="34" charset="0"/>
              <a:ea typeface="ヒラギノ角ゴ Pro W3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79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  <a:alpha val="80000"/>
            </a:schemeClr>
          </a:solidFill>
        </p:spPr>
        <p:txBody>
          <a:bodyPr>
            <a:normAutofit/>
          </a:bodyPr>
          <a:lstStyle/>
          <a:p>
            <a:pPr marL="0" algn="ctr"/>
            <a:r>
              <a:rPr lang="en-US" sz="4800" dirty="0" smtClean="0"/>
              <a:t>QUESTIONS?</a:t>
            </a:r>
            <a:endParaRPr lang="en-US" sz="5400" dirty="0"/>
          </a:p>
        </p:txBody>
      </p:sp>
      <p:sp>
        <p:nvSpPr>
          <p:cNvPr id="2" name="Rectangle 1"/>
          <p:cNvSpPr/>
          <p:nvPr/>
        </p:nvSpPr>
        <p:spPr>
          <a:xfrm>
            <a:off x="159923" y="1865994"/>
            <a:ext cx="18473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000" dirty="0"/>
          </a:p>
          <a:p>
            <a:r>
              <a:rPr lang="en-US" sz="2200" dirty="0" smtClean="0"/>
              <a:t/>
            </a:r>
            <a:br>
              <a:rPr lang="en-US" sz="2200" dirty="0" smtClean="0"/>
            </a:b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87718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0">
              <a:spcAft>
                <a:spcPts val="1200"/>
              </a:spcAft>
            </a:pPr>
            <a:r>
              <a:rPr lang="en-US" dirty="0" smtClean="0"/>
              <a:t>What is </a:t>
            </a:r>
            <a:r>
              <a:rPr lang="en-US" dirty="0" err="1" smtClean="0"/>
              <a:t>Medidata</a:t>
            </a:r>
            <a:r>
              <a:rPr lang="en-US" dirty="0" smtClean="0"/>
              <a:t> Rave?</a:t>
            </a:r>
          </a:p>
          <a:p>
            <a:pPr lvl="0">
              <a:spcAft>
                <a:spcPts val="1200"/>
              </a:spcAft>
            </a:pPr>
            <a:r>
              <a:rPr lang="en-US" dirty="0" smtClean="0"/>
              <a:t>Why Rave?</a:t>
            </a:r>
          </a:p>
          <a:p>
            <a:pPr lvl="0">
              <a:spcAft>
                <a:spcPts val="1200"/>
              </a:spcAft>
            </a:pPr>
            <a:r>
              <a:rPr lang="en-US" dirty="0" smtClean="0"/>
              <a:t>Getting Started with Rave</a:t>
            </a:r>
          </a:p>
          <a:p>
            <a:pPr lvl="0">
              <a:spcAft>
                <a:spcPts val="1200"/>
              </a:spcAft>
            </a:pPr>
            <a:r>
              <a:rPr lang="en-US" dirty="0" smtClean="0"/>
              <a:t>Resources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 smtClean="0">
                <a:latin typeface="+mj-lt"/>
              </a:rPr>
              <a:t>Overview</a:t>
            </a:r>
            <a:endParaRPr lang="en-US" sz="44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952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457200" lvl="1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ea typeface="ヒラギノ角ゴ Pro W3" charset="-128"/>
              </a:rPr>
              <a:t>E</a:t>
            </a:r>
            <a:r>
              <a:rPr lang="en-US" sz="2800" dirty="0" smtClean="0">
                <a:solidFill>
                  <a:srgbClr val="000000"/>
                </a:solidFill>
                <a:ea typeface="ヒラギノ角ゴ Pro W3" charset="-128"/>
              </a:rPr>
              <a:t>lectronic </a:t>
            </a:r>
            <a:r>
              <a:rPr lang="en-US" sz="2800" dirty="0">
                <a:solidFill>
                  <a:srgbClr val="000000"/>
                </a:solidFill>
                <a:ea typeface="ヒラギノ角ゴ Pro W3" charset="-128"/>
              </a:rPr>
              <a:t>data capture (EDC) </a:t>
            </a:r>
            <a:r>
              <a:rPr lang="en-US" sz="2800" dirty="0" smtClean="0">
                <a:solidFill>
                  <a:srgbClr val="000000"/>
                </a:solidFill>
                <a:ea typeface="ヒラギノ角ゴ Pro W3" charset="-128"/>
              </a:rPr>
              <a:t>platform </a:t>
            </a:r>
            <a:r>
              <a:rPr lang="en-US" sz="2800" dirty="0">
                <a:solidFill>
                  <a:srgbClr val="000000"/>
                </a:solidFill>
                <a:ea typeface="ヒラギノ角ゴ Pro W3" charset="-128"/>
              </a:rPr>
              <a:t>for the capture, management and reporting of clinical, operational and safety data</a:t>
            </a:r>
            <a:r>
              <a:rPr lang="en-US" sz="2800" dirty="0">
                <a:cs typeface="Arial" panose="020B0604020202020204" pitchFamily="34" charset="0"/>
              </a:rPr>
              <a:t>. </a:t>
            </a:r>
          </a:p>
          <a:p>
            <a:pPr lvl="1">
              <a:spcBef>
                <a:spcPts val="988"/>
              </a:spcBef>
              <a:defRPr/>
            </a:pPr>
            <a:r>
              <a:rPr lang="en-US" altLang="en-US" sz="2000" dirty="0">
                <a:ea typeface="ヒラギノ角ゴ Pro W3" charset="-128"/>
              </a:rPr>
              <a:t>Hosted on-line with a web-based </a:t>
            </a:r>
            <a:r>
              <a:rPr lang="en-US" altLang="en-US" sz="2000" dirty="0" smtClean="0">
                <a:ea typeface="ヒラギノ角ゴ Pro W3" charset="-128"/>
              </a:rPr>
              <a:t>interface</a:t>
            </a:r>
          </a:p>
          <a:p>
            <a:pPr lvl="1">
              <a:spcBef>
                <a:spcPts val="988"/>
              </a:spcBef>
              <a:defRPr/>
            </a:pPr>
            <a:r>
              <a:rPr lang="en-US" altLang="en-US" sz="2000" dirty="0" smtClean="0">
                <a:ea typeface="ヒラギノ角ゴ Pro W3" charset="-128"/>
              </a:rPr>
              <a:t>Industry “gold standard” system</a:t>
            </a:r>
            <a:endParaRPr lang="en-US" altLang="en-US" sz="2000" dirty="0">
              <a:ea typeface="ヒラギノ角ゴ Pro W3" charset="-128"/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 smtClean="0">
                <a:latin typeface="+mj-lt"/>
              </a:rPr>
              <a:t>What is Medidata Rave?</a:t>
            </a:r>
            <a:endParaRPr lang="en-US" sz="4400" b="0" dirty="0">
              <a:latin typeface="+mj-lt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357" y="3972888"/>
            <a:ext cx="24955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16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 smtClean="0">
                <a:latin typeface="+mj-lt"/>
              </a:rPr>
              <a:t>Why Medidata Rave?</a:t>
            </a:r>
            <a:endParaRPr lang="en-US" sz="4400" b="0" dirty="0">
              <a:latin typeface="+mj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594727"/>
              </p:ext>
            </p:extLst>
          </p:nvPr>
        </p:nvGraphicFramePr>
        <p:xfrm>
          <a:off x="266904" y="2061467"/>
          <a:ext cx="1765111" cy="3363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111">
                  <a:extLst>
                    <a:ext uri="{9D8B030D-6E8A-4147-A177-3AD203B41FA5}">
                      <a16:colId xmlns:a16="http://schemas.microsoft.com/office/drawing/2014/main" val="2232490745"/>
                    </a:ext>
                  </a:extLst>
                </a:gridCol>
              </a:tblGrid>
              <a:tr h="7437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cap="none" baseline="0" dirty="0" smtClean="0">
                          <a:solidFill>
                            <a:schemeClr val="bg2"/>
                          </a:solidFill>
                        </a:rPr>
                        <a:t>Data Accuracy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0936544"/>
                  </a:ext>
                </a:extLst>
              </a:tr>
              <a:tr h="2619988">
                <a:tc>
                  <a:txBody>
                    <a:bodyPr/>
                    <a:lstStyle/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Real-time data &amp; consistency checks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Legible entries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Automatic calculations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Better data management quality performance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01405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244684" y="2968562"/>
          <a:ext cx="1594515" cy="2613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515">
                  <a:extLst>
                    <a:ext uri="{9D8B030D-6E8A-4147-A177-3AD203B41FA5}">
                      <a16:colId xmlns:a16="http://schemas.microsoft.com/office/drawing/2014/main" val="2232490745"/>
                    </a:ext>
                  </a:extLst>
                </a:gridCol>
              </a:tblGrid>
              <a:tr h="726407">
                <a:tc>
                  <a:txBody>
                    <a:bodyPr/>
                    <a:lstStyle/>
                    <a:p>
                      <a:pPr lvl="0"/>
                      <a:r>
                        <a:rPr lang="en-US" sz="1800" dirty="0" smtClean="0">
                          <a:solidFill>
                            <a:schemeClr val="bg2"/>
                          </a:solidFill>
                        </a:rPr>
                        <a:t>Organization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0936544"/>
                  </a:ext>
                </a:extLst>
              </a:tr>
              <a:tr h="1886676">
                <a:tc>
                  <a:txBody>
                    <a:bodyPr/>
                    <a:lstStyle/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User-friendly navigation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Search and filter options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Reports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Greater visibility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01405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271786"/>
              </p:ext>
            </p:extLst>
          </p:nvPr>
        </p:nvGraphicFramePr>
        <p:xfrm>
          <a:off x="4417954" y="2255782"/>
          <a:ext cx="1961867" cy="2019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867">
                  <a:extLst>
                    <a:ext uri="{9D8B030D-6E8A-4147-A177-3AD203B41FA5}">
                      <a16:colId xmlns:a16="http://schemas.microsoft.com/office/drawing/2014/main" val="2232490745"/>
                    </a:ext>
                  </a:extLst>
                </a:gridCol>
              </a:tblGrid>
              <a:tr h="572131">
                <a:tc>
                  <a:txBody>
                    <a:bodyPr/>
                    <a:lstStyle/>
                    <a:p>
                      <a:pPr lvl="0"/>
                      <a:r>
                        <a:rPr lang="en-US" sz="1800" dirty="0" smtClean="0">
                          <a:solidFill>
                            <a:schemeClr val="bg2"/>
                          </a:solidFill>
                        </a:rPr>
                        <a:t>Efficient</a:t>
                      </a:r>
                      <a:r>
                        <a:rPr lang="en-US" sz="1800" baseline="0" dirty="0" smtClean="0">
                          <a:solidFill>
                            <a:schemeClr val="bg2"/>
                          </a:solidFill>
                        </a:rPr>
                        <a:t> Data Management</a:t>
                      </a:r>
                      <a:endParaRPr lang="en-US" sz="18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0936544"/>
                  </a:ext>
                </a:extLst>
              </a:tr>
              <a:tr h="1379241">
                <a:tc>
                  <a:txBody>
                    <a:bodyPr/>
                    <a:lstStyle/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Data entry at sites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Real-time data access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Less time managing queries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014053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885097"/>
              </p:ext>
            </p:extLst>
          </p:nvPr>
        </p:nvGraphicFramePr>
        <p:xfrm>
          <a:off x="6767590" y="2061467"/>
          <a:ext cx="1940264" cy="4291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264">
                  <a:extLst>
                    <a:ext uri="{9D8B030D-6E8A-4147-A177-3AD203B41FA5}">
                      <a16:colId xmlns:a16="http://schemas.microsoft.com/office/drawing/2014/main" val="2232490745"/>
                    </a:ext>
                  </a:extLst>
                </a:gridCol>
              </a:tblGrid>
              <a:tr h="708353">
                <a:tc>
                  <a:txBody>
                    <a:bodyPr/>
                    <a:lstStyle/>
                    <a:p>
                      <a:pPr lvl="0"/>
                      <a:r>
                        <a:rPr lang="en-US" sz="1800" dirty="0" smtClean="0">
                          <a:solidFill>
                            <a:schemeClr val="bg2"/>
                          </a:solidFill>
                        </a:rPr>
                        <a:t>Regulatory</a:t>
                      </a:r>
                      <a:br>
                        <a:rPr lang="en-US" sz="1800" dirty="0" smtClean="0">
                          <a:solidFill>
                            <a:schemeClr val="bg2"/>
                          </a:solidFill>
                        </a:rPr>
                      </a:br>
                      <a:r>
                        <a:rPr lang="en-US" sz="1800" dirty="0" smtClean="0">
                          <a:solidFill>
                            <a:schemeClr val="bg2"/>
                          </a:solidFill>
                        </a:rPr>
                        <a:t>Compliance</a:t>
                      </a:r>
                      <a:endParaRPr lang="en-US" sz="18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0936544"/>
                  </a:ext>
                </a:extLst>
              </a:tr>
              <a:tr h="3583115">
                <a:tc>
                  <a:txBody>
                    <a:bodyPr/>
                    <a:lstStyle/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Validated system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Data integrity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21 CFR Part 11 (Electronic Records, Electronic Signatures)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Electronic source data verification (monitors)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CDISC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SDTM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output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Submission-ready data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014053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00557"/>
              </p:ext>
            </p:extLst>
          </p:nvPr>
        </p:nvGraphicFramePr>
        <p:xfrm>
          <a:off x="4417954" y="4588257"/>
          <a:ext cx="1961867" cy="1986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867">
                  <a:extLst>
                    <a:ext uri="{9D8B030D-6E8A-4147-A177-3AD203B41FA5}">
                      <a16:colId xmlns:a16="http://schemas.microsoft.com/office/drawing/2014/main" val="2232490745"/>
                    </a:ext>
                  </a:extLst>
                </a:gridCol>
              </a:tblGrid>
              <a:tr h="552301">
                <a:tc>
                  <a:txBody>
                    <a:bodyPr/>
                    <a:lstStyle/>
                    <a:p>
                      <a:pPr lvl="0"/>
                      <a:r>
                        <a:rPr lang="en-US" sz="1800" dirty="0" smtClean="0">
                          <a:solidFill>
                            <a:schemeClr val="bg2"/>
                          </a:solidFill>
                        </a:rPr>
                        <a:t>Data Security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0936544"/>
                  </a:ext>
                </a:extLst>
              </a:tr>
              <a:tr h="1434474">
                <a:tc>
                  <a:txBody>
                    <a:bodyPr/>
                    <a:lstStyle/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Data protected 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Data backed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up</a:t>
                      </a:r>
                    </a:p>
                    <a:p>
                      <a:pPr marL="177800" lvl="0" indent="-1778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User and role-specific permissions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014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53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4400" b="0" dirty="0" smtClean="0">
                <a:latin typeface="+mj-lt"/>
                <a:ea typeface="ヒラギノ角ゴ Pro W3" charset="-128"/>
              </a:rPr>
              <a:t>Why Medidata Rave?</a:t>
            </a:r>
          </a:p>
        </p:txBody>
      </p:sp>
      <p:sp>
        <p:nvSpPr>
          <p:cNvPr id="17411" name="Tex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dirty="0" smtClean="0">
                <a:ea typeface="ヒラギノ角ゴ Pro W3" charset="-128"/>
              </a:rPr>
              <a:t>Sites can enter data straight from paper source into Rave 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dirty="0" smtClean="0">
                <a:ea typeface="ヒラギノ角ゴ Pro W3" charset="-128"/>
              </a:rPr>
              <a:t>Sites can check and resolve errors, inconsistencies, and missing data in real time at the point of site data entry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dirty="0" smtClean="0">
                <a:ea typeface="ヒラギノ角ゴ Pro W3" charset="-128"/>
              </a:rPr>
              <a:t>Communication, query guidance applied by CDM and Safety to sites directly within Rave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dirty="0" smtClean="0">
                <a:ea typeface="ヒラギノ角ゴ Pro W3" charset="-128"/>
              </a:rPr>
              <a:t>Audit trail captures all changes made to a CRF with Rave</a:t>
            </a: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6FB433"/>
              </a:buClr>
            </a:pPr>
            <a:endParaRPr lang="en-US" altLang="en-US" sz="2400" b="1" dirty="0" smtClean="0">
              <a:ea typeface="ヒラギノ角ゴ Pro W3" charset="-128"/>
            </a:endParaRPr>
          </a:p>
        </p:txBody>
      </p:sp>
      <p:sp>
        <p:nvSpPr>
          <p:cNvPr id="17412" name="Slide Number Placeholder 6"/>
          <p:cNvSpPr>
            <a:spLocks noGrp="1"/>
          </p:cNvSpPr>
          <p:nvPr>
            <p:ph type="sldNum" sz="quarter" idx="4294967295"/>
          </p:nvPr>
        </p:nvSpPr>
        <p:spPr>
          <a:noFill/>
        </p:spPr>
        <p:txBody>
          <a:bodyPr/>
          <a:lstStyle>
            <a:lvl1pPr>
              <a:lnSpc>
                <a:spcPts val="3600"/>
              </a:lnSpc>
              <a:spcBef>
                <a:spcPct val="20000"/>
              </a:spcBef>
              <a:buClr>
                <a:schemeClr val="bg1"/>
              </a:buClr>
              <a:defRPr sz="2800">
                <a:solidFill>
                  <a:srgbClr val="1C3B6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lr>
                <a:schemeClr val="bg1"/>
              </a:buClr>
              <a:buSzPct val="90000"/>
              <a:buFont typeface="Times New Roman" panose="02020603050405020304" pitchFamily="18" charset="0"/>
              <a:buChar char="–"/>
              <a:defRPr sz="2400">
                <a:solidFill>
                  <a:srgbClr val="1C3B6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SzPct val="90000"/>
              <a:buChar char="•"/>
              <a:defRPr sz="2000">
                <a:solidFill>
                  <a:srgbClr val="1C3B6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SzPct val="80000"/>
              <a:buFont typeface="Times New Roman" panose="02020603050405020304" pitchFamily="18" charset="0"/>
              <a:buChar char="–"/>
              <a:defRPr>
                <a:solidFill>
                  <a:srgbClr val="1C3B6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</a:pPr>
            <a:fld id="{DBF5B72D-88DC-4A70-9DFE-9264076A0184}" type="slidenum">
              <a:rPr lang="en-US" altLang="en-US" sz="600"/>
              <a:pPr>
                <a:lnSpc>
                  <a:spcPct val="100000"/>
                </a:lnSpc>
                <a:spcBef>
                  <a:spcPct val="0"/>
                </a:spcBef>
                <a:buClrTx/>
              </a:pPr>
              <a:t>5</a:t>
            </a:fld>
            <a:endParaRPr lang="en-US" altLang="en-US" sz="600"/>
          </a:p>
        </p:txBody>
      </p:sp>
    </p:spTree>
    <p:extLst>
      <p:ext uri="{BB962C8B-B14F-4D97-AF65-F5344CB8AC3E}">
        <p14:creationId xmlns:p14="http://schemas.microsoft.com/office/powerpoint/2010/main" val="104623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 smtClean="0">
                <a:latin typeface="+mj-lt"/>
              </a:rPr>
              <a:t>Technical </a:t>
            </a:r>
            <a:r>
              <a:rPr lang="en-US" sz="4400" b="0" dirty="0">
                <a:latin typeface="+mj-lt"/>
              </a:rPr>
              <a:t>Requirements</a:t>
            </a:r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/>
              <a:t>To access and use Medidata Rave, </a:t>
            </a:r>
            <a:r>
              <a:rPr lang="en-US" altLang="en-US" dirty="0" smtClean="0"/>
              <a:t>sites need</a:t>
            </a:r>
            <a:r>
              <a:rPr lang="en-US" altLang="en-US" dirty="0"/>
              <a:t>:</a:t>
            </a:r>
          </a:p>
          <a:p>
            <a:pPr lvl="1"/>
            <a:r>
              <a:rPr lang="en-US" altLang="en-US" dirty="0"/>
              <a:t>Internet-enabled computer/laptop/tablet</a:t>
            </a:r>
          </a:p>
          <a:p>
            <a:pPr lvl="1"/>
            <a:r>
              <a:rPr lang="en-US" altLang="en-US" dirty="0" smtClean="0"/>
              <a:t>Stable internet </a:t>
            </a:r>
            <a:r>
              <a:rPr lang="en-US" altLang="en-US" dirty="0"/>
              <a:t>c</a:t>
            </a:r>
            <a:r>
              <a:rPr lang="en-US" altLang="en-US" dirty="0" smtClean="0"/>
              <a:t>onnection</a:t>
            </a:r>
            <a:endParaRPr lang="en-US" altLang="en-US" dirty="0"/>
          </a:p>
          <a:p>
            <a:pPr lvl="1"/>
            <a:r>
              <a:rPr lang="en-US" altLang="en-US" dirty="0"/>
              <a:t>Web </a:t>
            </a:r>
            <a:r>
              <a:rPr lang="en-US" altLang="en-US" dirty="0" smtClean="0"/>
              <a:t>browser </a:t>
            </a:r>
          </a:p>
          <a:p>
            <a:r>
              <a:rPr lang="en-US" altLang="en-US" dirty="0" smtClean="0"/>
              <a:t>Lesson </a:t>
            </a:r>
            <a:r>
              <a:rPr lang="en-US" altLang="en-US" dirty="0" smtClean="0"/>
              <a:t>learned from </a:t>
            </a:r>
            <a:r>
              <a:rPr lang="en-US" altLang="en-US" dirty="0" smtClean="0"/>
              <a:t>HPTN </a:t>
            </a:r>
            <a:r>
              <a:rPr lang="en-US" altLang="en-US" dirty="0" smtClean="0"/>
              <a:t>Regional meeting 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Invest </a:t>
            </a:r>
            <a:r>
              <a:rPr lang="en-US" altLang="en-US" dirty="0" smtClean="0"/>
              <a:t>in robust internet connectivity and computers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7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Sites </a:t>
            </a:r>
            <a:r>
              <a:rPr lang="en-US" dirty="0"/>
              <a:t>will complete a form with site staff names, contact information, and site roles for access to </a:t>
            </a:r>
            <a:r>
              <a:rPr lang="en-US" dirty="0" smtClean="0"/>
              <a:t>Rave</a:t>
            </a:r>
          </a:p>
          <a:p>
            <a:r>
              <a:rPr lang="en-US" altLang="en-US" dirty="0"/>
              <a:t>SCHARP will set up user </a:t>
            </a:r>
            <a:r>
              <a:rPr lang="en-US" altLang="en-US" dirty="0" smtClean="0"/>
              <a:t>accounts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An </a:t>
            </a:r>
            <a:r>
              <a:rPr lang="en-US" dirty="0"/>
              <a:t>email invitation from </a:t>
            </a:r>
            <a:r>
              <a:rPr lang="en-US" dirty="0" err="1"/>
              <a:t>Medidata</a:t>
            </a:r>
            <a:r>
              <a:rPr lang="en-US" dirty="0"/>
              <a:t> </a:t>
            </a:r>
            <a:r>
              <a:rPr lang="en-US" dirty="0" smtClean="0"/>
              <a:t>will be sent to </a:t>
            </a:r>
            <a:r>
              <a:rPr lang="en-US" dirty="0"/>
              <a:t>set up a user </a:t>
            </a:r>
            <a:r>
              <a:rPr lang="en-US" dirty="0" smtClean="0"/>
              <a:t>account</a:t>
            </a:r>
            <a:r>
              <a:rPr lang="en-US" dirty="0"/>
              <a:t>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0" dirty="0" smtClean="0">
                <a:latin typeface="+mj-lt"/>
              </a:rPr>
              <a:t>Getting Started: User </a:t>
            </a:r>
            <a:r>
              <a:rPr lang="en-US" sz="4400" b="0" dirty="0">
                <a:latin typeface="+mj-lt"/>
              </a:rPr>
              <a:t>Accounts</a:t>
            </a:r>
          </a:p>
        </p:txBody>
      </p:sp>
    </p:spTree>
    <p:extLst>
      <p:ext uri="{BB962C8B-B14F-4D97-AF65-F5344CB8AC3E}">
        <p14:creationId xmlns:p14="http://schemas.microsoft.com/office/powerpoint/2010/main" val="352316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38200" y="2122026"/>
            <a:ext cx="3733800" cy="3962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A</a:t>
            </a:r>
            <a:r>
              <a:rPr lang="en-US" dirty="0" smtClean="0"/>
              <a:t>ccess Rave at </a:t>
            </a:r>
            <a:r>
              <a:rPr lang="en-US" dirty="0" smtClean="0">
                <a:hlinkClick r:id="rId3"/>
              </a:rPr>
              <a:t>www.imedidata.com</a:t>
            </a:r>
            <a:r>
              <a:rPr lang="en-US" dirty="0" smtClean="0"/>
              <a:t> </a:t>
            </a:r>
            <a:endParaRPr lang="en-US" dirty="0"/>
          </a:p>
          <a:p>
            <a:pPr marL="457200" lvl="1" indent="0">
              <a:buClr>
                <a:srgbClr val="6FB433"/>
              </a:buClr>
              <a:buNone/>
              <a:defRPr/>
            </a:pPr>
            <a:endParaRPr lang="en-US" altLang="en-US" sz="2200" dirty="0">
              <a:ea typeface="ヒラギノ角ゴ Pro W3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 smtClean="0">
                <a:latin typeface="+mj-lt"/>
              </a:rPr>
              <a:t>Rave Navigation</a:t>
            </a:r>
            <a:endParaRPr lang="en-US" sz="4400" b="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967" t="488" r="7757" b="18290"/>
          <a:stretch/>
        </p:blipFill>
        <p:spPr>
          <a:xfrm>
            <a:off x="4676172" y="2183758"/>
            <a:ext cx="4328932" cy="4319286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5510329" y="5815933"/>
            <a:ext cx="2638250" cy="384243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5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en-US" dirty="0"/>
              <a:t>Bookmark as a favorite on your web </a:t>
            </a:r>
            <a:r>
              <a:rPr lang="en-US" altLang="en-US" dirty="0" smtClean="0"/>
              <a:t>browser</a:t>
            </a:r>
          </a:p>
          <a:p>
            <a:r>
              <a:rPr lang="en-US" altLang="en-US" dirty="0" smtClean="0"/>
              <a:t>Same URL/address for other network studies (MTN, PTN, VTN)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dirty="0">
                <a:latin typeface="+mj-lt"/>
              </a:rPr>
              <a:t>Rave </a:t>
            </a:r>
            <a:r>
              <a:rPr lang="en-US" sz="4400" b="0" dirty="0" smtClean="0">
                <a:latin typeface="+mj-lt"/>
              </a:rPr>
              <a:t>Navigation Tip</a:t>
            </a:r>
            <a:endParaRPr lang="en-US" sz="4400" b="0" dirty="0">
              <a:latin typeface="+mj-lt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74" r="-2756"/>
          <a:stretch/>
        </p:blipFill>
        <p:spPr bwMode="auto">
          <a:xfrm>
            <a:off x="1443755" y="4572000"/>
            <a:ext cx="6056639" cy="165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4711674" y="4762634"/>
            <a:ext cx="2568802" cy="550146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4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PTN 2015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indent="0" algn="ctr">
          <a:defRPr sz="3200" b="1" dirty="0" smtClean="0">
            <a:solidFill>
              <a:srgbClr val="1E344B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81742E1D2203488C94D2188C0EB810" ma:contentTypeVersion="9" ma:contentTypeDescription="Create a new document." ma:contentTypeScope="" ma:versionID="57ab8835304ad83245ddf89d058270c7">
  <xsd:schema xmlns:xsd="http://www.w3.org/2001/XMLSchema" xmlns:p="http://schemas.microsoft.com/office/2006/metadata/properties" xmlns:ns2="765c2d5f-25a3-4c08-9648-e4ec2e793894" targetNamespace="http://schemas.microsoft.com/office/2006/metadata/properties" ma:root="true" ma:fieldsID="23340b4be71d48a2395bfd767546f3df" ns2:_="">
    <xsd:import namespace="765c2d5f-25a3-4c08-9648-e4ec2e793894"/>
    <xsd:element name="properties">
      <xsd:complexType>
        <xsd:sequence>
          <xsd:element name="documentManagement">
            <xsd:complexType>
              <xsd:all>
                <xsd:element ref="ns2:Classification" minOccurs="0"/>
                <xsd:element ref="ns2:Project" minOccurs="0"/>
                <xsd:element ref="ns2:Target_x0020_Audience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65c2d5f-25a3-4c08-9648-e4ec2e793894" elementFormDefault="qualified">
    <xsd:import namespace="http://schemas.microsoft.com/office/2006/documentManagement/types"/>
    <xsd:element name="Classification" ma:index="8" nillable="true" ma:displayName="Classification" ma:description="Classification of document used for sorting &amp; filtering." ma:list="121f14cc-ad15-412c-bd3d-ca0153fe47ab" ma:internalName="Classification" ma:showField="Title" ma:web="7036b03e-3060-463f-b85f-c12fcf9ffdda">
      <xsd:simpleType>
        <xsd:restriction base="dms:Lookup"/>
      </xsd:simpleType>
    </xsd:element>
    <xsd:element name="Project" ma:index="9" nillable="true" ma:displayName="Project" ma:description="Projects to which this document applies." ma:list="e2e93df9-308f-4a06-b357-fd9db10fd272" ma:internalName="Project" ma:showField="Title" ma:web="7036b03e-3060-463f-b85f-c12fcf9ffd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rget_x0020_Audiences" ma:index="10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lassification xmlns="765c2d5f-25a3-4c08-9648-e4ec2e793894">14</Classification>
    <Target_x0020_Audiences xmlns="765c2d5f-25a3-4c08-9648-e4ec2e793894" xsi:nil="true"/>
    <Project xmlns="765c2d5f-25a3-4c08-9648-e4ec2e793894">
      <Value xmlns="765c2d5f-25a3-4c08-9648-e4ec2e793894">1</Value>
    </Project>
  </documentManagement>
</p:properties>
</file>

<file path=customXml/itemProps1.xml><?xml version="1.0" encoding="utf-8"?>
<ds:datastoreItem xmlns:ds="http://schemas.openxmlformats.org/officeDocument/2006/customXml" ds:itemID="{FC4404BC-333E-45AB-8063-C0BFE03FDA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5c2d5f-25a3-4c08-9648-e4ec2e793894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733B335-AAB7-45E5-90BE-A4D741F4FC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0AF842-1FDB-42A4-B109-23583849E2C5}">
  <ds:schemaRefs>
    <ds:schemaRef ds:uri="http://schemas.openxmlformats.org/package/2006/metadata/core-properties"/>
    <ds:schemaRef ds:uri="765c2d5f-25a3-4c08-9648-e4ec2e793894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3171</TotalTime>
  <Words>663</Words>
  <Application>Microsoft Office PowerPoint</Application>
  <PresentationFormat>On-screen Show (4:3)</PresentationFormat>
  <Paragraphs>133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ヒラギノ角ゴ Pro W3</vt:lpstr>
      <vt:lpstr>HPTN 2015 Template</vt:lpstr>
      <vt:lpstr>Getting Started With Rave </vt:lpstr>
      <vt:lpstr>Overview</vt:lpstr>
      <vt:lpstr>What is Medidata Rave?</vt:lpstr>
      <vt:lpstr>Why Medidata Rave?</vt:lpstr>
      <vt:lpstr>Why Medidata Rave?</vt:lpstr>
      <vt:lpstr>Technical Requirements</vt:lpstr>
      <vt:lpstr>Getting Started: User Accounts</vt:lpstr>
      <vt:lpstr>Rave Navigation</vt:lpstr>
      <vt:lpstr>Rave Navigation Tip</vt:lpstr>
      <vt:lpstr>Complete eLearning Modules</vt:lpstr>
      <vt:lpstr>Complete eLearning Modules</vt:lpstr>
      <vt:lpstr>Site Roles in Rave</vt:lpstr>
      <vt:lpstr>Resources Within Rave</vt:lpstr>
      <vt:lpstr>Resources Within Rave</vt:lpstr>
      <vt:lpstr>Other Resources</vt:lpstr>
      <vt:lpstr>Resources</vt:lpstr>
      <vt:lpstr>QUESTIONS?</vt:lpstr>
    </vt:vector>
  </TitlesOfParts>
  <Company>AED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Stefanie O'Brien</dc:creator>
  <cp:lastModifiedBy>McKinstry, Laura A</cp:lastModifiedBy>
  <cp:revision>272</cp:revision>
  <dcterms:created xsi:type="dcterms:W3CDTF">2012-05-02T13:21:13Z</dcterms:created>
  <dcterms:modified xsi:type="dcterms:W3CDTF">2018-04-09T08:55:54Z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0x010100C181742E1D2203488C94D2188C0EB810</vt:lpwstr>
  </property>
  <property fmtid="{D5CDD505-2E9C-101B-9397-08002B2CF9AE}" pid="3" name="_NewReviewCycle">
    <vt:lpwstr/>
  </property>
</Properties>
</file>